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2"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Lst>
  <p:sldSz cx="9144000" cy="6858000" type="screen4x3"/>
  <p:notesSz cx="6797675" cy="9926638"/>
  <p:defaultTextStyle>
    <a:defPPr>
      <a:defRPr lang="ko-KR"/>
    </a:defPPr>
    <a:lvl1pPr algn="l" rtl="0" fontAlgn="base">
      <a:spcBef>
        <a:spcPct val="0"/>
      </a:spcBef>
      <a:spcAft>
        <a:spcPct val="0"/>
      </a:spcAft>
      <a:defRPr kern="1200">
        <a:solidFill>
          <a:schemeClr val="tx1"/>
        </a:solidFill>
        <a:latin typeface="맑은 고딕"/>
        <a:ea typeface="맑은 고딕"/>
        <a:cs typeface="Arial"/>
      </a:defRPr>
    </a:lvl1pPr>
    <a:lvl2pPr marL="457200" algn="l" rtl="0" fontAlgn="base">
      <a:spcBef>
        <a:spcPct val="0"/>
      </a:spcBef>
      <a:spcAft>
        <a:spcPct val="0"/>
      </a:spcAft>
      <a:defRPr kern="1200">
        <a:solidFill>
          <a:schemeClr val="tx1"/>
        </a:solidFill>
        <a:latin typeface="맑은 고딕"/>
        <a:ea typeface="맑은 고딕"/>
        <a:cs typeface="Arial"/>
      </a:defRPr>
    </a:lvl2pPr>
    <a:lvl3pPr marL="914400" algn="l" rtl="0" fontAlgn="base">
      <a:spcBef>
        <a:spcPct val="0"/>
      </a:spcBef>
      <a:spcAft>
        <a:spcPct val="0"/>
      </a:spcAft>
      <a:defRPr kern="1200">
        <a:solidFill>
          <a:schemeClr val="tx1"/>
        </a:solidFill>
        <a:latin typeface="맑은 고딕"/>
        <a:ea typeface="맑은 고딕"/>
        <a:cs typeface="Arial"/>
      </a:defRPr>
    </a:lvl3pPr>
    <a:lvl4pPr marL="1371600" algn="l" rtl="0" fontAlgn="base">
      <a:spcBef>
        <a:spcPct val="0"/>
      </a:spcBef>
      <a:spcAft>
        <a:spcPct val="0"/>
      </a:spcAft>
      <a:defRPr kern="1200">
        <a:solidFill>
          <a:schemeClr val="tx1"/>
        </a:solidFill>
        <a:latin typeface="맑은 고딕"/>
        <a:ea typeface="맑은 고딕"/>
        <a:cs typeface="Arial"/>
      </a:defRPr>
    </a:lvl4pPr>
    <a:lvl5pPr marL="1828800" algn="l" rtl="0" fontAlgn="base">
      <a:spcBef>
        <a:spcPct val="0"/>
      </a:spcBef>
      <a:spcAft>
        <a:spcPct val="0"/>
      </a:spcAft>
      <a:defRPr kern="1200">
        <a:solidFill>
          <a:schemeClr val="tx1"/>
        </a:solidFill>
        <a:latin typeface="맑은 고딕"/>
        <a:ea typeface="맑은 고딕"/>
        <a:cs typeface="Arial"/>
      </a:defRPr>
    </a:lvl5pPr>
    <a:lvl6pPr marL="2286000" algn="l" defTabSz="914400" rtl="0" eaLnBrk="1" latinLnBrk="0" hangingPunct="1">
      <a:defRPr kern="1200">
        <a:solidFill>
          <a:schemeClr val="tx1"/>
        </a:solidFill>
        <a:latin typeface="맑은 고딕"/>
        <a:ea typeface="맑은 고딕"/>
        <a:cs typeface="Arial"/>
      </a:defRPr>
    </a:lvl6pPr>
    <a:lvl7pPr marL="2743200" algn="l" defTabSz="914400" rtl="0" eaLnBrk="1" latinLnBrk="0" hangingPunct="1">
      <a:defRPr kern="1200">
        <a:solidFill>
          <a:schemeClr val="tx1"/>
        </a:solidFill>
        <a:latin typeface="맑은 고딕"/>
        <a:ea typeface="맑은 고딕"/>
        <a:cs typeface="Arial"/>
      </a:defRPr>
    </a:lvl7pPr>
    <a:lvl8pPr marL="3200400" algn="l" defTabSz="914400" rtl="0" eaLnBrk="1" latinLnBrk="0" hangingPunct="1">
      <a:defRPr kern="1200">
        <a:solidFill>
          <a:schemeClr val="tx1"/>
        </a:solidFill>
        <a:latin typeface="맑은 고딕"/>
        <a:ea typeface="맑은 고딕"/>
        <a:cs typeface="Arial"/>
      </a:defRPr>
    </a:lvl8pPr>
    <a:lvl9pPr marL="3657600" algn="l" defTabSz="914400" rtl="0" eaLnBrk="1" latinLnBrk="0" hangingPunct="1">
      <a:defRPr kern="1200">
        <a:solidFill>
          <a:schemeClr val="tx1"/>
        </a:solidFill>
        <a:latin typeface="맑은 고딕"/>
        <a:ea typeface="맑은 고딕"/>
        <a:cs typeface="Arial"/>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browse/>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accent1"/>
            </a:lnRef>
          </a:top>
          <a:bottom>
            <a:lnRef idx="1">
              <a:schemeClr val="accent1"/>
            </a:lnRef>
          </a:bottom>
        </a:tcBdr>
        <a:fill>
          <a:solidFill>
            <a:schemeClr val="accent1">
              <a:alpha val="40000"/>
            </a:schemeClr>
          </a:solidFill>
        </a:fill>
      </a:tcStyle>
    </a:band1V>
    <a:band2V>
      <a:tcTxStyle/>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TxStyle/>
      <a:tcStyle>
        <a:tcBdr/>
        <a:fill>
          <a:solidFill>
            <a:schemeClr val="dk1">
              <a:tint val="40000"/>
            </a:schemeClr>
          </a:solidFill>
        </a:fill>
      </a:tcStyle>
    </a:band1H>
    <a:band2H>
      <a:tcTxStyle/>
      <a:tcStyle>
        <a:tcBdr/>
      </a:tcStyle>
    </a:band2H>
    <a:band1V>
      <a:tcTxStyle/>
      <a:tcStyle>
        <a:tcBdr/>
        <a:fill>
          <a:solidFill>
            <a:schemeClr val="dk1">
              <a:tint val="40000"/>
            </a:schemeClr>
          </a:solidFill>
        </a:fill>
      </a:tcStyle>
    </a:band1V>
    <a:band2V>
      <a:tcTxStyle/>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5987" autoAdjust="0"/>
    <p:restoredTop sz="90708" autoAdjust="0"/>
  </p:normalViewPr>
  <p:slideViewPr>
    <p:cSldViewPr snapToGrid="0">
      <p:cViewPr varScale="1">
        <p:scale>
          <a:sx n="100" d="100"/>
          <a:sy n="100" d="100"/>
        </p:scale>
        <p:origin x="108" y="3186"/>
      </p:cViewPr>
      <p:guideLst>
        <p:guide orient="horz" pos="2158"/>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00" Type="http://schemas.openxmlformats.org/officeDocument/2006/relationships/slide" Target="slides/slide97.xml"  /><Relationship Id="rId101" Type="http://schemas.openxmlformats.org/officeDocument/2006/relationships/slide" Target="slides/slide98.xml"  /><Relationship Id="rId102" Type="http://schemas.openxmlformats.org/officeDocument/2006/relationships/slide" Target="slides/slide99.xml"  /><Relationship Id="rId103" Type="http://schemas.openxmlformats.org/officeDocument/2006/relationships/slide" Target="slides/slide100.xml"  /><Relationship Id="rId104" Type="http://schemas.openxmlformats.org/officeDocument/2006/relationships/slide" Target="slides/slide101.xml"  /><Relationship Id="rId105" Type="http://schemas.openxmlformats.org/officeDocument/2006/relationships/slide" Target="slides/slide102.xml"  /><Relationship Id="rId106" Type="http://schemas.openxmlformats.org/officeDocument/2006/relationships/slide" Target="slides/slide103.xml"  /><Relationship Id="rId107" Type="http://schemas.openxmlformats.org/officeDocument/2006/relationships/slide" Target="slides/slide104.xml"  /><Relationship Id="rId108" Type="http://schemas.openxmlformats.org/officeDocument/2006/relationships/slide" Target="slides/slide105.xml"  /><Relationship Id="rId109" Type="http://schemas.openxmlformats.org/officeDocument/2006/relationships/slide" Target="slides/slide106.xml"  /><Relationship Id="rId11" Type="http://schemas.openxmlformats.org/officeDocument/2006/relationships/slide" Target="slides/slide8.xml"  /><Relationship Id="rId110" Type="http://schemas.openxmlformats.org/officeDocument/2006/relationships/slide" Target="slides/slide107.xml"  /><Relationship Id="rId111" Type="http://schemas.openxmlformats.org/officeDocument/2006/relationships/slide" Target="slides/slide108.xml"  /><Relationship Id="rId112" Type="http://schemas.openxmlformats.org/officeDocument/2006/relationships/slide" Target="slides/slide109.xml"  /><Relationship Id="rId113" Type="http://schemas.openxmlformats.org/officeDocument/2006/relationships/slide" Target="slides/slide110.xml"  /><Relationship Id="rId114" Type="http://schemas.openxmlformats.org/officeDocument/2006/relationships/slide" Target="slides/slide111.xml"  /><Relationship Id="rId115" Type="http://schemas.openxmlformats.org/officeDocument/2006/relationships/slide" Target="slides/slide112.xml"  /><Relationship Id="rId116" Type="http://schemas.openxmlformats.org/officeDocument/2006/relationships/slide" Target="slides/slide113.xml"  /><Relationship Id="rId117" Type="http://schemas.openxmlformats.org/officeDocument/2006/relationships/slide" Target="slides/slide114.xml"  /><Relationship Id="rId118" Type="http://schemas.openxmlformats.org/officeDocument/2006/relationships/slide" Target="slides/slide115.xml"  /><Relationship Id="rId119" Type="http://schemas.openxmlformats.org/officeDocument/2006/relationships/slide" Target="slides/slide116.xml"  /><Relationship Id="rId12" Type="http://schemas.openxmlformats.org/officeDocument/2006/relationships/slide" Target="slides/slide9.xml"  /><Relationship Id="rId120" Type="http://schemas.openxmlformats.org/officeDocument/2006/relationships/slide" Target="slides/slide117.xml"  /><Relationship Id="rId121" Type="http://schemas.openxmlformats.org/officeDocument/2006/relationships/slide" Target="slides/slide118.xml"  /><Relationship Id="rId122" Type="http://schemas.openxmlformats.org/officeDocument/2006/relationships/slide" Target="slides/slide119.xml"  /><Relationship Id="rId123" Type="http://schemas.openxmlformats.org/officeDocument/2006/relationships/slide" Target="slides/slide120.xml"  /><Relationship Id="rId124" Type="http://schemas.openxmlformats.org/officeDocument/2006/relationships/slide" Target="slides/slide121.xml"  /><Relationship Id="rId125" Type="http://schemas.openxmlformats.org/officeDocument/2006/relationships/slide" Target="slides/slide122.xml"  /><Relationship Id="rId126" Type="http://schemas.openxmlformats.org/officeDocument/2006/relationships/slide" Target="slides/slide123.xml"  /><Relationship Id="rId127" Type="http://schemas.openxmlformats.org/officeDocument/2006/relationships/slide" Target="slides/slide124.xml"  /><Relationship Id="rId128" Type="http://schemas.openxmlformats.org/officeDocument/2006/relationships/slide" Target="slides/slide125.xml"  /><Relationship Id="rId129" Type="http://schemas.openxmlformats.org/officeDocument/2006/relationships/slide" Target="slides/slide126.xml"  /><Relationship Id="rId13" Type="http://schemas.openxmlformats.org/officeDocument/2006/relationships/slide" Target="slides/slide10.xml"  /><Relationship Id="rId130" Type="http://schemas.openxmlformats.org/officeDocument/2006/relationships/slide" Target="slides/slide127.xml"  /><Relationship Id="rId131" Type="http://schemas.openxmlformats.org/officeDocument/2006/relationships/slide" Target="slides/slide128.xml"  /><Relationship Id="rId132" Type="http://schemas.openxmlformats.org/officeDocument/2006/relationships/slide" Target="slides/slide129.xml"  /><Relationship Id="rId133" Type="http://schemas.openxmlformats.org/officeDocument/2006/relationships/slide" Target="slides/slide130.xml"  /><Relationship Id="rId134" Type="http://schemas.openxmlformats.org/officeDocument/2006/relationships/slide" Target="slides/slide131.xml"  /><Relationship Id="rId135" Type="http://schemas.openxmlformats.org/officeDocument/2006/relationships/slide" Target="slides/slide132.xml"  /><Relationship Id="rId136" Type="http://schemas.openxmlformats.org/officeDocument/2006/relationships/slide" Target="slides/slide133.xml"  /><Relationship Id="rId137" Type="http://schemas.openxmlformats.org/officeDocument/2006/relationships/slide" Target="slides/slide134.xml"  /><Relationship Id="rId138" Type="http://schemas.openxmlformats.org/officeDocument/2006/relationships/slide" Target="slides/slide135.xml"  /><Relationship Id="rId139" Type="http://schemas.openxmlformats.org/officeDocument/2006/relationships/slide" Target="slides/slide136.xml"  /><Relationship Id="rId14" Type="http://schemas.openxmlformats.org/officeDocument/2006/relationships/slide" Target="slides/slide11.xml"  /><Relationship Id="rId140" Type="http://schemas.openxmlformats.org/officeDocument/2006/relationships/slide" Target="slides/slide137.xml"  /><Relationship Id="rId141" Type="http://schemas.openxmlformats.org/officeDocument/2006/relationships/slide" Target="slides/slide138.xml"  /><Relationship Id="rId142" Type="http://schemas.openxmlformats.org/officeDocument/2006/relationships/slide" Target="slides/slide139.xml"  /><Relationship Id="rId143" Type="http://schemas.openxmlformats.org/officeDocument/2006/relationships/slide" Target="slides/slide140.xml"  /><Relationship Id="rId144" Type="http://schemas.openxmlformats.org/officeDocument/2006/relationships/slide" Target="slides/slide141.xml"  /><Relationship Id="rId145" Type="http://schemas.openxmlformats.org/officeDocument/2006/relationships/slide" Target="slides/slide142.xml"  /><Relationship Id="rId146" Type="http://schemas.openxmlformats.org/officeDocument/2006/relationships/slide" Target="slides/slide143.xml"  /><Relationship Id="rId147" Type="http://schemas.openxmlformats.org/officeDocument/2006/relationships/slide" Target="slides/slide144.xml"  /><Relationship Id="rId148" Type="http://schemas.openxmlformats.org/officeDocument/2006/relationships/slide" Target="slides/slide145.xml"  /><Relationship Id="rId149" Type="http://schemas.openxmlformats.org/officeDocument/2006/relationships/slide" Target="slides/slide146.xml"  /><Relationship Id="rId15" Type="http://schemas.openxmlformats.org/officeDocument/2006/relationships/slide" Target="slides/slide12.xml"  /><Relationship Id="rId150" Type="http://schemas.openxmlformats.org/officeDocument/2006/relationships/slide" Target="slides/slide147.xml"  /><Relationship Id="rId151" Type="http://schemas.openxmlformats.org/officeDocument/2006/relationships/slide" Target="slides/slide148.xml"  /><Relationship Id="rId152" Type="http://schemas.openxmlformats.org/officeDocument/2006/relationships/slide" Target="slides/slide149.xml"  /><Relationship Id="rId153" Type="http://schemas.openxmlformats.org/officeDocument/2006/relationships/slide" Target="slides/slide150.xml"  /><Relationship Id="rId154" Type="http://schemas.openxmlformats.org/officeDocument/2006/relationships/slide" Target="slides/slide151.xml"  /><Relationship Id="rId155" Type="http://schemas.openxmlformats.org/officeDocument/2006/relationships/slide" Target="slides/slide152.xml"  /><Relationship Id="rId156" Type="http://schemas.openxmlformats.org/officeDocument/2006/relationships/slide" Target="slides/slide153.xml"  /><Relationship Id="rId157" Type="http://schemas.openxmlformats.org/officeDocument/2006/relationships/slide" Target="slides/slide154.xml"  /><Relationship Id="rId158" Type="http://schemas.openxmlformats.org/officeDocument/2006/relationships/slide" Target="slides/slide155.xml"  /><Relationship Id="rId159" Type="http://schemas.openxmlformats.org/officeDocument/2006/relationships/slide" Target="slides/slide156.xml"  /><Relationship Id="rId16" Type="http://schemas.openxmlformats.org/officeDocument/2006/relationships/slide" Target="slides/slide13.xml"  /><Relationship Id="rId160" Type="http://schemas.openxmlformats.org/officeDocument/2006/relationships/slide" Target="slides/slide157.xml"  /><Relationship Id="rId161" Type="http://schemas.openxmlformats.org/officeDocument/2006/relationships/slide" Target="slides/slide158.xml"  /><Relationship Id="rId162" Type="http://schemas.openxmlformats.org/officeDocument/2006/relationships/slide" Target="slides/slide159.xml"  /><Relationship Id="rId163" Type="http://schemas.openxmlformats.org/officeDocument/2006/relationships/slide" Target="slides/slide160.xml"  /><Relationship Id="rId164" Type="http://schemas.openxmlformats.org/officeDocument/2006/relationships/slide" Target="slides/slide161.xml"  /><Relationship Id="rId165" Type="http://schemas.openxmlformats.org/officeDocument/2006/relationships/slide" Target="slides/slide162.xml"  /><Relationship Id="rId166" Type="http://schemas.openxmlformats.org/officeDocument/2006/relationships/slide" Target="slides/slide163.xml"  /><Relationship Id="rId167" Type="http://schemas.openxmlformats.org/officeDocument/2006/relationships/slide" Target="slides/slide164.xml"  /><Relationship Id="rId168" Type="http://schemas.openxmlformats.org/officeDocument/2006/relationships/slide" Target="slides/slide165.xml"  /><Relationship Id="rId169" Type="http://schemas.openxmlformats.org/officeDocument/2006/relationships/slide" Target="slides/slide166.xml"  /><Relationship Id="rId17" Type="http://schemas.openxmlformats.org/officeDocument/2006/relationships/slide" Target="slides/slide14.xml"  /><Relationship Id="rId170" Type="http://schemas.openxmlformats.org/officeDocument/2006/relationships/slide" Target="slides/slide167.xml"  /><Relationship Id="rId171" Type="http://schemas.openxmlformats.org/officeDocument/2006/relationships/slide" Target="slides/slide168.xml"  /><Relationship Id="rId172" Type="http://schemas.openxmlformats.org/officeDocument/2006/relationships/slide" Target="slides/slide169.xml"  /><Relationship Id="rId173" Type="http://schemas.openxmlformats.org/officeDocument/2006/relationships/slide" Target="slides/slide170.xml"  /><Relationship Id="rId174" Type="http://schemas.openxmlformats.org/officeDocument/2006/relationships/slide" Target="slides/slide171.xml"  /><Relationship Id="rId175" Type="http://schemas.openxmlformats.org/officeDocument/2006/relationships/slide" Target="slides/slide172.xml"  /><Relationship Id="rId176" Type="http://schemas.openxmlformats.org/officeDocument/2006/relationships/slide" Target="slides/slide173.xml"  /><Relationship Id="rId177" Type="http://schemas.openxmlformats.org/officeDocument/2006/relationships/slide" Target="slides/slide174.xml"  /><Relationship Id="rId178" Type="http://schemas.openxmlformats.org/officeDocument/2006/relationships/slide" Target="slides/slide175.xml"  /><Relationship Id="rId179" Type="http://schemas.openxmlformats.org/officeDocument/2006/relationships/slide" Target="slides/slide176.xml"  /><Relationship Id="rId18" Type="http://schemas.openxmlformats.org/officeDocument/2006/relationships/slide" Target="slides/slide15.xml"  /><Relationship Id="rId180" Type="http://schemas.openxmlformats.org/officeDocument/2006/relationships/presProps" Target="presProps.xml"  /><Relationship Id="rId181" Type="http://schemas.openxmlformats.org/officeDocument/2006/relationships/viewProps" Target="viewProps.xml"  /><Relationship Id="rId182" Type="http://schemas.openxmlformats.org/officeDocument/2006/relationships/theme" Target="theme/theme1.xml"  /><Relationship Id="rId183" Type="http://schemas.openxmlformats.org/officeDocument/2006/relationships/tableStyles" Target="tableStyles.xml"  /><Relationship Id="rId19" Type="http://schemas.openxmlformats.org/officeDocument/2006/relationships/slide" Target="slides/slide16.xml"  /><Relationship Id="rId2" Type="http://schemas.openxmlformats.org/officeDocument/2006/relationships/notesMaster" Target="notesMasters/notes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slide" Target="slides/slide66.xml"  /><Relationship Id="rId7" Type="http://schemas.openxmlformats.org/officeDocument/2006/relationships/slide" Target="slides/slide4.xml"  /><Relationship Id="rId70" Type="http://schemas.openxmlformats.org/officeDocument/2006/relationships/slide" Target="slides/slide67.xml"  /><Relationship Id="rId71" Type="http://schemas.openxmlformats.org/officeDocument/2006/relationships/slide" Target="slides/slide68.xml"  /><Relationship Id="rId72" Type="http://schemas.openxmlformats.org/officeDocument/2006/relationships/slide" Target="slides/slide69.xml"  /><Relationship Id="rId73" Type="http://schemas.openxmlformats.org/officeDocument/2006/relationships/slide" Target="slides/slide70.xml"  /><Relationship Id="rId74" Type="http://schemas.openxmlformats.org/officeDocument/2006/relationships/slide" Target="slides/slide71.xml"  /><Relationship Id="rId75" Type="http://schemas.openxmlformats.org/officeDocument/2006/relationships/slide" Target="slides/slide72.xml"  /><Relationship Id="rId76" Type="http://schemas.openxmlformats.org/officeDocument/2006/relationships/slide" Target="slides/slide73.xml"  /><Relationship Id="rId77" Type="http://schemas.openxmlformats.org/officeDocument/2006/relationships/slide" Target="slides/slide74.xml"  /><Relationship Id="rId78" Type="http://schemas.openxmlformats.org/officeDocument/2006/relationships/slide" Target="slides/slide75.xml"  /><Relationship Id="rId79" Type="http://schemas.openxmlformats.org/officeDocument/2006/relationships/slide" Target="slides/slide76.xml"  /><Relationship Id="rId8" Type="http://schemas.openxmlformats.org/officeDocument/2006/relationships/slide" Target="slides/slide5.xml"  /><Relationship Id="rId80" Type="http://schemas.openxmlformats.org/officeDocument/2006/relationships/slide" Target="slides/slide77.xml"  /><Relationship Id="rId81" Type="http://schemas.openxmlformats.org/officeDocument/2006/relationships/slide" Target="slides/slide78.xml"  /><Relationship Id="rId82" Type="http://schemas.openxmlformats.org/officeDocument/2006/relationships/slide" Target="slides/slide79.xml"  /><Relationship Id="rId83" Type="http://schemas.openxmlformats.org/officeDocument/2006/relationships/slide" Target="slides/slide80.xml"  /><Relationship Id="rId84" Type="http://schemas.openxmlformats.org/officeDocument/2006/relationships/slide" Target="slides/slide81.xml"  /><Relationship Id="rId85" Type="http://schemas.openxmlformats.org/officeDocument/2006/relationships/slide" Target="slides/slide82.xml"  /><Relationship Id="rId86" Type="http://schemas.openxmlformats.org/officeDocument/2006/relationships/slide" Target="slides/slide83.xml"  /><Relationship Id="rId87" Type="http://schemas.openxmlformats.org/officeDocument/2006/relationships/slide" Target="slides/slide84.xml"  /><Relationship Id="rId88" Type="http://schemas.openxmlformats.org/officeDocument/2006/relationships/slide" Target="slides/slide85.xml"  /><Relationship Id="rId89" Type="http://schemas.openxmlformats.org/officeDocument/2006/relationships/slide" Target="slides/slide86.xml"  /><Relationship Id="rId9" Type="http://schemas.openxmlformats.org/officeDocument/2006/relationships/slide" Target="slides/slide6.xml"  /><Relationship Id="rId90" Type="http://schemas.openxmlformats.org/officeDocument/2006/relationships/slide" Target="slides/slide87.xml"  /><Relationship Id="rId91" Type="http://schemas.openxmlformats.org/officeDocument/2006/relationships/slide" Target="slides/slide88.xml"  /><Relationship Id="rId92" Type="http://schemas.openxmlformats.org/officeDocument/2006/relationships/slide" Target="slides/slide89.xml"  /><Relationship Id="rId93" Type="http://schemas.openxmlformats.org/officeDocument/2006/relationships/slide" Target="slides/slide90.xml"  /><Relationship Id="rId94" Type="http://schemas.openxmlformats.org/officeDocument/2006/relationships/slide" Target="slides/slide91.xml"  /><Relationship Id="rId95" Type="http://schemas.openxmlformats.org/officeDocument/2006/relationships/slide" Target="slides/slide92.xml"  /><Relationship Id="rId96" Type="http://schemas.openxmlformats.org/officeDocument/2006/relationships/slide" Target="slides/slide93.xml"  /><Relationship Id="rId97" Type="http://schemas.openxmlformats.org/officeDocument/2006/relationships/slide" Target="slides/slide94.xml"  /><Relationship Id="rId98" Type="http://schemas.openxmlformats.org/officeDocument/2006/relationships/slide" Target="slides/slide95.xml"  /><Relationship Id="rId99" Type="http://schemas.openxmlformats.org/officeDocument/2006/relationships/slide" Target="slides/slide96.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1" y="1"/>
            <a:ext cx="2945406" cy="495793"/>
          </a:xfrm>
          <a:prstGeom prst="rect">
            <a:avLst/>
          </a:prstGeom>
        </p:spPr>
        <p:txBody>
          <a:bodyPr vert="horz" lIns="88206" tIns="44103" rIns="88206" bIns="44103"/>
          <a:lstStyle>
            <a:lvl1pPr algn="l" fontAlgn="auto" latinLnBrk="1">
              <a:spcBef>
                <a:spcPts val="0"/>
              </a:spcBef>
              <a:spcAft>
                <a:spcPts val="0"/>
              </a:spcAft>
              <a:defRPr sz="1200">
                <a:latin typeface="+mn-lt"/>
                <a:ea typeface="+mn-ea"/>
                <a:cs typeface="+mn-cs"/>
              </a:defRPr>
            </a:lvl1pPr>
          </a:lstStyle>
          <a:p>
            <a:pPr>
              <a:defRPr/>
            </a:pPr>
            <a:r>
              <a:rPr lang="ko-KR" altLang="en-US"/>
              <a:t/>
            </a:r>
            <a:endParaRPr lang="ko-KR" altLang="en-US"/>
          </a:p>
        </p:txBody>
      </p:sp>
      <p:sp>
        <p:nvSpPr>
          <p:cNvPr id="3" name="날짜 개체 틀 2"/>
          <p:cNvSpPr>
            <a:spLocks noGrp="1"/>
          </p:cNvSpPr>
          <p:nvPr>
            <p:ph type="dt" sz="quarter" idx="1"/>
          </p:nvPr>
        </p:nvSpPr>
        <p:spPr>
          <a:xfrm>
            <a:off x="3850750" y="1"/>
            <a:ext cx="2945405" cy="495793"/>
          </a:xfrm>
          <a:prstGeom prst="rect">
            <a:avLst/>
          </a:prstGeom>
        </p:spPr>
        <p:txBody>
          <a:bodyPr vert="horz" lIns="88206" tIns="44103" rIns="88206" bIns="44103"/>
          <a:lstStyle>
            <a:lvl1pPr algn="r" fontAlgn="auto" latinLnBrk="1">
              <a:spcBef>
                <a:spcPts val="0"/>
              </a:spcBef>
              <a:spcAft>
                <a:spcPts val="0"/>
              </a:spcAft>
              <a:defRPr sz="1200" smtClean="0">
                <a:latin typeface="+mn-lt"/>
                <a:ea typeface="+mn-ea"/>
                <a:cs typeface="+mn-cs"/>
              </a:defRPr>
            </a:lvl1pPr>
          </a:lstStyle>
          <a:p>
            <a:pPr>
              <a:defRPr/>
            </a:pPr>
            <a:r>
              <a:rPr lang="ko-KR" altLang="en-US"/>
              <a:t/>
            </a:r>
            <a:endParaRPr lang="ko-KR" altLang="en-US"/>
          </a:p>
        </p:txBody>
      </p:sp>
      <p:sp>
        <p:nvSpPr>
          <p:cNvPr id="4" name="바닥글 개체 틀 3"/>
          <p:cNvSpPr>
            <a:spLocks noGrp="1"/>
          </p:cNvSpPr>
          <p:nvPr>
            <p:ph type="ftr" sz="quarter" idx="2"/>
          </p:nvPr>
        </p:nvSpPr>
        <p:spPr>
          <a:xfrm>
            <a:off x="1" y="9429306"/>
            <a:ext cx="2945406" cy="495793"/>
          </a:xfrm>
          <a:prstGeom prst="rect">
            <a:avLst/>
          </a:prstGeom>
        </p:spPr>
        <p:txBody>
          <a:bodyPr vert="horz" lIns="88206" tIns="44103" rIns="88206" bIns="44103" anchor="b"/>
          <a:lstStyle>
            <a:lvl1pPr algn="l" fontAlgn="auto" latinLnBrk="1">
              <a:spcBef>
                <a:spcPts val="0"/>
              </a:spcBef>
              <a:spcAft>
                <a:spcPts val="0"/>
              </a:spcAft>
              <a:defRPr sz="1200">
                <a:latin typeface="+mn-lt"/>
                <a:ea typeface="+mn-ea"/>
                <a:cs typeface="+mn-cs"/>
              </a:defRPr>
            </a:lvl1pPr>
          </a:lstStyle>
          <a:p>
            <a:pPr>
              <a:defRPr/>
            </a:pPr>
            <a:r>
              <a:rPr lang="ko-KR" altLang="en-US"/>
              <a:t>충북대 인공지능</a:t>
            </a:r>
            <a:endParaRPr lang="ko-KR" altLang="en-US"/>
          </a:p>
        </p:txBody>
      </p:sp>
      <p:sp>
        <p:nvSpPr>
          <p:cNvPr id="5" name="슬라이드 번호 개체 틀 4"/>
          <p:cNvSpPr>
            <a:spLocks noGrp="1"/>
          </p:cNvSpPr>
          <p:nvPr>
            <p:ph type="sldNum" sz="quarter" idx="3"/>
          </p:nvPr>
        </p:nvSpPr>
        <p:spPr>
          <a:xfrm>
            <a:off x="3850750" y="9429306"/>
            <a:ext cx="2945405" cy="495793"/>
          </a:xfrm>
          <a:prstGeom prst="rect">
            <a:avLst/>
          </a:prstGeom>
        </p:spPr>
        <p:txBody>
          <a:bodyPr vert="horz" lIns="88206" tIns="44103" rIns="88206" bIns="44103" anchor="b"/>
          <a:lstStyle>
            <a:lvl1pPr algn="r" fontAlgn="auto" latinLnBrk="1">
              <a:spcBef>
                <a:spcPts val="0"/>
              </a:spcBef>
              <a:spcAft>
                <a:spcPts val="0"/>
              </a:spcAft>
              <a:defRPr sz="1200" smtClean="0">
                <a:latin typeface="+mn-lt"/>
                <a:ea typeface="+mn-ea"/>
                <a:cs typeface="+mn-cs"/>
              </a:defRPr>
            </a:lvl1pPr>
          </a:lstStyle>
          <a:p>
            <a:pPr>
              <a:defRPr/>
            </a:pPr>
            <a:fld id="{8772C309-A46A-49FE-B761-9F9B03FCF4F9}"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1" y="1"/>
            <a:ext cx="2945406" cy="495793"/>
          </a:xfrm>
          <a:prstGeom prst="rect">
            <a:avLst/>
          </a:prstGeom>
        </p:spPr>
        <p:txBody>
          <a:bodyPr vert="horz" lIns="95545" tIns="47772" rIns="95545" bIns="47772"/>
          <a:lstStyle>
            <a:lvl1pPr algn="l" fontAlgn="auto" latinLnBrk="1">
              <a:spcBef>
                <a:spcPts val="0"/>
              </a:spcBef>
              <a:spcAft>
                <a:spcPts val="0"/>
              </a:spcAft>
              <a:defRPr sz="1400">
                <a:latin typeface="+mn-lt"/>
                <a:ea typeface="+mn-ea"/>
                <a:cs typeface="+mn-cs"/>
              </a:defRPr>
            </a:lvl1pPr>
          </a:lstStyle>
          <a:p>
            <a:pPr>
              <a:defRPr/>
            </a:pPr>
            <a:r>
              <a:rPr lang="ko-KR" altLang="en-US"/>
              <a:t/>
            </a:r>
            <a:endParaRPr lang="ko-KR" altLang="en-US"/>
          </a:p>
        </p:txBody>
      </p:sp>
      <p:sp>
        <p:nvSpPr>
          <p:cNvPr id="3" name="날짜 개체 틀 2"/>
          <p:cNvSpPr>
            <a:spLocks noGrp="1"/>
          </p:cNvSpPr>
          <p:nvPr>
            <p:ph type="dt" idx="1"/>
          </p:nvPr>
        </p:nvSpPr>
        <p:spPr>
          <a:xfrm>
            <a:off x="3850750" y="1"/>
            <a:ext cx="2945405" cy="495793"/>
          </a:xfrm>
          <a:prstGeom prst="rect">
            <a:avLst/>
          </a:prstGeom>
        </p:spPr>
        <p:txBody>
          <a:bodyPr vert="horz" lIns="95545" tIns="47772" rIns="95545" bIns="47772"/>
          <a:lstStyle>
            <a:lvl1pPr algn="r" fontAlgn="auto" latinLnBrk="1">
              <a:spcBef>
                <a:spcPts val="0"/>
              </a:spcBef>
              <a:spcAft>
                <a:spcPts val="0"/>
              </a:spcAft>
              <a:defRPr sz="1400" smtClean="0">
                <a:latin typeface="+mn-lt"/>
                <a:ea typeface="+mn-ea"/>
                <a:cs typeface="+mn-cs"/>
              </a:defRPr>
            </a:lvl1pPr>
          </a:lstStyle>
          <a:p>
            <a:pPr>
              <a:defRPr/>
            </a:pPr>
            <a:r>
              <a:rPr lang="ko-KR" altLang="en-US"/>
              <a:t/>
            </a:r>
            <a:endParaRPr lang="ko-KR" altLang="en-US"/>
          </a:p>
        </p:txBody>
      </p:sp>
      <p:sp>
        <p:nvSpPr>
          <p:cNvPr id="4" name="슬라이드 이미지 개체 틀 3"/>
          <p:cNvSpPr>
            <a:spLocks noGrp="1" noRot="1" noChangeAspect="1" noTextEdit="1"/>
          </p:cNvSpPr>
          <p:nvPr>
            <p:ph type="sldImg" idx="2"/>
          </p:nvPr>
        </p:nvSpPr>
        <p:spPr>
          <a:xfrm>
            <a:off x="915988" y="744538"/>
            <a:ext cx="4965700" cy="3724275"/>
          </a:xfrm>
          <a:prstGeom prst="rect">
            <a:avLst/>
          </a:prstGeom>
          <a:noFill/>
          <a:ln w="12700">
            <a:solidFill>
              <a:prstClr val="black"/>
            </a:solidFill>
          </a:ln>
        </p:spPr>
        <p:txBody>
          <a:bodyPr vert="horz" lIns="95545" tIns="47772" rIns="95545" bIns="47772" anchor="ctr"/>
          <a:lstStyle/>
          <a:p>
            <a:pPr lvl="0">
              <a:defRPr/>
            </a:pPr>
            <a:endParaRPr lang="ko-KR" altLang="en-US"/>
          </a:p>
        </p:txBody>
      </p:sp>
      <p:sp>
        <p:nvSpPr>
          <p:cNvPr id="5" name="슬라이드 노트 개체 틀 4"/>
          <p:cNvSpPr>
            <a:spLocks noGrp="1"/>
          </p:cNvSpPr>
          <p:nvPr>
            <p:ph type="body" sz="quarter" idx="3"/>
          </p:nvPr>
        </p:nvSpPr>
        <p:spPr>
          <a:xfrm>
            <a:off x="680527" y="4714653"/>
            <a:ext cx="5438140" cy="4466756"/>
          </a:xfrm>
          <a:prstGeom prst="rect">
            <a:avLst/>
          </a:prstGeom>
        </p:spPr>
        <p:txBody>
          <a:bodyPr vert="horz" lIns="95545" tIns="47772" rIns="95545" bIns="47772">
            <a:norm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1" y="9429306"/>
            <a:ext cx="2945406" cy="495793"/>
          </a:xfrm>
          <a:prstGeom prst="rect">
            <a:avLst/>
          </a:prstGeom>
        </p:spPr>
        <p:txBody>
          <a:bodyPr vert="horz" lIns="95545" tIns="47772" rIns="95545" bIns="47772" anchor="b"/>
          <a:lstStyle>
            <a:lvl1pPr algn="l" fontAlgn="auto" latinLnBrk="1">
              <a:spcBef>
                <a:spcPts val="0"/>
              </a:spcBef>
              <a:spcAft>
                <a:spcPts val="0"/>
              </a:spcAft>
              <a:defRPr sz="1400">
                <a:latin typeface="+mn-lt"/>
                <a:ea typeface="+mn-ea"/>
                <a:cs typeface="+mn-cs"/>
              </a:defRPr>
            </a:lvl1pPr>
          </a:lstStyle>
          <a:p>
            <a:pPr>
              <a:defRPr/>
            </a:pPr>
            <a:r>
              <a:rPr lang="ko-KR" altLang="en-US"/>
              <a:t>충북대 인공지능</a:t>
            </a:r>
            <a:endParaRPr lang="ko-KR" altLang="en-US"/>
          </a:p>
        </p:txBody>
      </p:sp>
      <p:sp>
        <p:nvSpPr>
          <p:cNvPr id="7" name="슬라이드 번호 개체 틀 6"/>
          <p:cNvSpPr>
            <a:spLocks noGrp="1"/>
          </p:cNvSpPr>
          <p:nvPr>
            <p:ph type="sldNum" sz="quarter" idx="5"/>
          </p:nvPr>
        </p:nvSpPr>
        <p:spPr>
          <a:xfrm>
            <a:off x="3850750" y="9429306"/>
            <a:ext cx="2945405" cy="495793"/>
          </a:xfrm>
          <a:prstGeom prst="rect">
            <a:avLst/>
          </a:prstGeom>
        </p:spPr>
        <p:txBody>
          <a:bodyPr vert="horz" lIns="95545" tIns="47772" rIns="95545" bIns="47772" anchor="b"/>
          <a:lstStyle>
            <a:lvl1pPr algn="r" fontAlgn="auto" latinLnBrk="1">
              <a:spcBef>
                <a:spcPts val="0"/>
              </a:spcBef>
              <a:spcAft>
                <a:spcPts val="0"/>
              </a:spcAft>
              <a:defRPr sz="1400" smtClean="0">
                <a:latin typeface="+mn-lt"/>
                <a:ea typeface="+mn-ea"/>
                <a:cs typeface="+mn-cs"/>
              </a:defRPr>
            </a:lvl1pPr>
          </a:lstStyle>
          <a:p>
            <a:pPr>
              <a:defRPr/>
            </a:pPr>
            <a:fld id="{C10DA64A-DB91-4A4A-B9A6-3B256695C676}"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hf hdr="0"/>
  <p:notesStyle>
    <a:lvl1pPr algn="l" rtl="0" fontAlgn="base" latinLnBrk="1">
      <a:spcBef>
        <a:spcPct val="30000"/>
      </a:spcBef>
      <a:spcAft>
        <a:spcPct val="0"/>
      </a:spcAft>
      <a:defRPr sz="1200" kern="1200">
        <a:solidFill>
          <a:schemeClr val="tx1"/>
        </a:solidFill>
        <a:latin typeface="+mn-lt"/>
        <a:ea typeface="+mn-ea"/>
        <a:cs typeface="+mn-cs"/>
      </a:defRPr>
    </a:lvl1pPr>
    <a:lvl2pPr marL="457200" algn="l" rtl="0" fontAlgn="base" latinLnBrk="1">
      <a:spcBef>
        <a:spcPct val="30000"/>
      </a:spcBef>
      <a:spcAft>
        <a:spcPct val="0"/>
      </a:spcAft>
      <a:defRPr sz="1200" kern="1200">
        <a:solidFill>
          <a:schemeClr val="tx1"/>
        </a:solidFill>
        <a:latin typeface="+mn-lt"/>
        <a:ea typeface="+mn-ea"/>
        <a:cs typeface="+mn-cs"/>
      </a:defRPr>
    </a:lvl2pPr>
    <a:lvl3pPr marL="914400" algn="l" rtl="0" fontAlgn="base" latinLnBrk="1">
      <a:spcBef>
        <a:spcPct val="30000"/>
      </a:spcBef>
      <a:spcAft>
        <a:spcPct val="0"/>
      </a:spcAft>
      <a:defRPr sz="1200" kern="1200">
        <a:solidFill>
          <a:schemeClr val="tx1"/>
        </a:solidFill>
        <a:latin typeface="+mn-lt"/>
        <a:ea typeface="+mn-ea"/>
        <a:cs typeface="+mn-cs"/>
      </a:defRPr>
    </a:lvl3pPr>
    <a:lvl4pPr marL="1371600" algn="l" rtl="0" fontAlgn="base" latinLnBrk="1">
      <a:spcBef>
        <a:spcPct val="30000"/>
      </a:spcBef>
      <a:spcAft>
        <a:spcPct val="0"/>
      </a:spcAft>
      <a:defRPr sz="1200" kern="1200">
        <a:solidFill>
          <a:schemeClr val="tx1"/>
        </a:solidFill>
        <a:latin typeface="+mn-lt"/>
        <a:ea typeface="+mn-ea"/>
        <a:cs typeface="+mn-cs"/>
      </a:defRPr>
    </a:lvl4pPr>
    <a:lvl5pPr marL="1828800" algn="l" rtl="0" fontAlgn="base" latinLnBrk="1">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예전에는 주판 등</a:t>
            </a:r>
            <a:r>
              <a:rPr lang="en-US" altLang="ko-KR"/>
              <a:t>.. </a:t>
            </a:r>
            <a:endParaRPr lang="en-US" altLang="ko-KR"/>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4</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33</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109</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en-US" altLang="ko-KR"/>
              <a:t>a = 0</a:t>
            </a:r>
            <a:endParaRPr lang="en-US" altLang="ko-KR"/>
          </a:p>
          <a:p>
            <a:pPr lvl="0">
              <a:defRPr/>
            </a:pPr>
            <a:r>
              <a:rPr lang="en-US" altLang="ko-KR"/>
              <a:t>b = 0</a:t>
            </a:r>
            <a:endParaRPr lang="en-US" altLang="ko-KR"/>
          </a:p>
          <a:p>
            <a:pPr lvl="0">
              <a:defRPr/>
            </a:pPr>
            <a:r>
              <a:rPr lang="en-US" altLang="ko-KR"/>
              <a:t>i = 0</a:t>
            </a:r>
            <a:endParaRPr lang="en-US" altLang="ko-KR"/>
          </a:p>
          <a:p>
            <a:pPr lvl="0">
              <a:defRPr/>
            </a:pPr>
            <a:r>
              <a:rPr lang="en-US" altLang="ko-KR"/>
              <a:t>while i &lt;= 100:</a:t>
            </a:r>
            <a:endParaRPr lang="en-US" altLang="ko-KR"/>
          </a:p>
          <a:p>
            <a:pPr lvl="0">
              <a:defRPr/>
            </a:pPr>
            <a:endParaRPr lang="en-US" altLang="ko-KR"/>
          </a:p>
          <a:p>
            <a:pPr lvl="0">
              <a:defRPr/>
            </a:pPr>
            <a:r>
              <a:rPr lang="en-US" altLang="ko-KR"/>
              <a:t>    if i % 2 == 0:</a:t>
            </a:r>
            <a:endParaRPr lang="en-US" altLang="ko-KR"/>
          </a:p>
          <a:p>
            <a:pPr lvl="0">
              <a:defRPr/>
            </a:pPr>
            <a:r>
              <a:rPr lang="en-US" altLang="ko-KR"/>
              <a:t>        a = a + i</a:t>
            </a:r>
            <a:endParaRPr lang="en-US" altLang="ko-KR"/>
          </a:p>
          <a:p>
            <a:pPr lvl="0">
              <a:defRPr/>
            </a:pPr>
            <a:endParaRPr lang="en-US" altLang="ko-KR"/>
          </a:p>
          <a:p>
            <a:pPr lvl="0">
              <a:defRPr/>
            </a:pPr>
            <a:r>
              <a:rPr lang="en-US" altLang="ko-KR"/>
              <a:t>    if i % 2 == 1:</a:t>
            </a:r>
            <a:endParaRPr lang="en-US" altLang="ko-KR"/>
          </a:p>
          <a:p>
            <a:pPr lvl="0">
              <a:defRPr/>
            </a:pPr>
            <a:r>
              <a:rPr lang="en-US" altLang="ko-KR"/>
              <a:t>        b = b + i</a:t>
            </a:r>
            <a:endParaRPr lang="en-US" altLang="ko-KR"/>
          </a:p>
          <a:p>
            <a:pPr lvl="0">
              <a:defRPr/>
            </a:pPr>
            <a:endParaRPr lang="en-US" altLang="ko-KR"/>
          </a:p>
          <a:p>
            <a:pPr lvl="0">
              <a:defRPr/>
            </a:pPr>
            <a:r>
              <a:rPr lang="en-US" altLang="ko-KR"/>
              <a:t>    i = i+1</a:t>
            </a:r>
            <a:endParaRPr lang="en-US" altLang="ko-KR"/>
          </a:p>
          <a:p>
            <a:pPr lvl="0">
              <a:defRPr/>
            </a:pPr>
            <a:endParaRPr lang="en-US" altLang="ko-KR"/>
          </a:p>
          <a:p>
            <a:pPr lvl="0">
              <a:defRPr/>
            </a:pPr>
            <a:r>
              <a:rPr lang="en-US" altLang="ko-KR"/>
              <a:t>print('</a:t>
            </a:r>
            <a:r>
              <a:rPr lang="ko-KR" altLang="en-US"/>
              <a:t>짝수의 합은</a:t>
            </a:r>
            <a:r>
              <a:rPr lang="en-US" altLang="ko-KR"/>
              <a:t>',a,'</a:t>
            </a:r>
            <a:r>
              <a:rPr lang="ko-KR" altLang="en-US"/>
              <a:t>입니다</a:t>
            </a:r>
            <a:r>
              <a:rPr lang="en-US" altLang="ko-KR"/>
              <a:t>.')</a:t>
            </a:r>
            <a:endParaRPr lang="en-US" altLang="ko-KR"/>
          </a:p>
          <a:p>
            <a:pPr lvl="0">
              <a:defRPr/>
            </a:pPr>
            <a:r>
              <a:rPr lang="en-US" altLang="ko-KR"/>
              <a:t>print('</a:t>
            </a:r>
            <a:r>
              <a:rPr lang="ko-KR" altLang="en-US"/>
              <a:t>홀수의 합은</a:t>
            </a:r>
            <a:r>
              <a:rPr lang="en-US" altLang="ko-KR"/>
              <a:t>', b ,'</a:t>
            </a:r>
            <a:r>
              <a:rPr lang="ko-KR" altLang="en-US"/>
              <a:t>입니다</a:t>
            </a:r>
            <a:r>
              <a:rPr lang="en-US" altLang="ko-KR"/>
              <a:t>.')</a:t>
            </a:r>
            <a:endParaRPr lang="en-US" altLang="ko-KR"/>
          </a:p>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206250C4-0E9A-42DD-85A1-087716A785B8}" type="slidenum">
              <a:rPr lang="en-US" altLang="en-US"/>
              <a:pPr lvl="0">
                <a:defRPr/>
              </a:pPr>
              <a:t>138</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206250C4-0E9A-42DD-85A1-087716A785B8}" type="slidenum">
              <a:rPr lang="en-US" altLang="en-US"/>
              <a:pPr lvl="0">
                <a:defRPr/>
              </a:pPr>
              <a:t>147</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206250C4-0E9A-42DD-85A1-087716A785B8}" type="slidenum">
              <a:rPr lang="en-US" altLang="en-US"/>
              <a:pPr lvl="0">
                <a:defRPr/>
              </a:pPr>
              <a:t>148</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예전에는 주판 등</a:t>
            </a:r>
            <a:r>
              <a:rPr lang="en-US" altLang="ko-KR"/>
              <a:t>.. </a:t>
            </a:r>
            <a:endParaRPr lang="en-US" altLang="ko-KR"/>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5</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어떻게 만드는가볻</a:t>
            </a:r>
            <a:endParaRPr lang="ko-KR" altLang="en-US"/>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6</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7</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8</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10</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대학원 수업</a:t>
            </a:r>
            <a:r>
              <a:rPr lang="en-US" altLang="ko-KR"/>
              <a:t>.. </a:t>
            </a:r>
            <a:r>
              <a:rPr lang="ko-KR" altLang="en-US"/>
              <a:t>많고</a:t>
            </a:r>
            <a:r>
              <a:rPr lang="en-US" altLang="ko-KR"/>
              <a:t>. </a:t>
            </a:r>
            <a:endParaRPr lang="en-US" altLang="ko-KR"/>
          </a:p>
          <a:p>
            <a:pPr lvl="0">
              <a:defRPr/>
            </a:pPr>
            <a:r>
              <a:rPr lang="ko-KR" altLang="en-US"/>
              <a:t>유투버</a:t>
            </a:r>
            <a:r>
              <a:rPr lang="en-US" altLang="ko-KR"/>
              <a:t>. </a:t>
            </a:r>
            <a:endParaRPr lang="ko-KR" altLang="en-US"/>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11</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어떻게 만드는가볻</a:t>
            </a:r>
            <a:endParaRPr lang="ko-KR" altLang="en-US"/>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28</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날짜 개체 틀 3"/>
          <p:cNvSpPr>
            <a:spLocks noGrp="1"/>
          </p:cNvSpPr>
          <p:nvPr>
            <p:ph type="dt" idx="10"/>
          </p:nvPr>
        </p:nvSpPr>
        <p:spPr/>
        <p:txBody>
          <a:bodyPr/>
          <a:lstStyle/>
          <a:p>
            <a:pPr>
              <a:defRPr/>
            </a:pPr>
            <a:r>
              <a:rPr lang="ko-KR" altLang="en-US"/>
              <a:t/>
            </a:r>
            <a:endParaRPr lang="ko-KR" altLang="en-US"/>
          </a:p>
        </p:txBody>
      </p:sp>
      <p:sp>
        <p:nvSpPr>
          <p:cNvPr id="5" name="바닥글 개체 틀 4"/>
          <p:cNvSpPr>
            <a:spLocks noGrp="1"/>
          </p:cNvSpPr>
          <p:nvPr>
            <p:ph type="ftr" sz="quarter" idx="11"/>
          </p:nvPr>
        </p:nvSpPr>
        <p:spPr/>
        <p:txBody>
          <a:bodyPr/>
          <a:lstStyle/>
          <a:p>
            <a:pPr>
              <a:defRPr/>
            </a:pPr>
            <a:r>
              <a:rPr lang="ko-KR" altLang="en-US"/>
              <a:t>충북대 인공지능</a:t>
            </a:r>
            <a:endParaRPr lang="ko-KR" altLang="en-US"/>
          </a:p>
        </p:txBody>
      </p:sp>
      <p:sp>
        <p:nvSpPr>
          <p:cNvPr id="6" name="슬라이드 번호 개체 틀 5"/>
          <p:cNvSpPr>
            <a:spLocks noGrp="1"/>
          </p:cNvSpPr>
          <p:nvPr>
            <p:ph type="sldNum" sz="quarter" idx="12"/>
          </p:nvPr>
        </p:nvSpPr>
        <p:spPr/>
        <p:txBody>
          <a:bodyPr/>
          <a:lstStyle/>
          <a:p>
            <a:pPr>
              <a:defRPr/>
            </a:pPr>
            <a:fld id="{C10DA64A-DB91-4A4A-B9A6-3B256695C676}" type="slidenum">
              <a:rPr lang="en-US" altLang="en-US"/>
              <a:pPr>
                <a:defRPr/>
              </a:pPr>
              <a:t>32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lvl1pPr>
              <a:defRPr/>
            </a:lvl1pPr>
          </a:lstStyle>
          <a:p>
            <a:pPr>
              <a:defRPr/>
            </a:pPr>
            <a:fld id="{773147D7-25D8-4A32-B73C-787CB08FBC62}" type="datetimeFigureOut">
              <a:rPr lang="ko-KR" altLang="en-US"/>
              <a:pPr>
                <a:defRPr/>
              </a:pPr>
              <a:t>2021-12-27</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EF60D953-1184-4279-9ECA-4B651518001F}" type="slidenum">
              <a:rPr lang="ko-KR" altLang="en-US"/>
              <a:pPr>
                <a:defRPr/>
              </a:pPr>
              <a:t>‹#›</a:t>
            </a:fld>
            <a:endParaRPr lang="ko-KR" altLang="en-US"/>
          </a:p>
        </p:txBody>
      </p:sp>
    </p:spTree>
    <p:extLst>
      <p:ext uri="{BB962C8B-B14F-4D97-AF65-F5344CB8AC3E}">
        <p14:creationId xmlns:p14="http://schemas.microsoft.com/office/powerpoint/2010/main" val="1971217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lvl1pPr>
              <a:defRPr/>
            </a:lvl1pPr>
          </a:lstStyle>
          <a:p>
            <a:pPr>
              <a:defRPr/>
            </a:pPr>
            <a:fld id="{40411643-DC1E-4182-9663-6BD5B680E116}" type="datetimeFigureOut">
              <a:rPr lang="ko-KR" altLang="en-US"/>
              <a:pPr>
                <a:defRPr/>
              </a:pPr>
              <a:t>2021-12-27</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9704DD2D-8319-4358-A67F-124A585E3DA4}" type="slidenum">
              <a:rPr lang="ko-KR" altLang="en-US"/>
              <a:pPr>
                <a:defRPr/>
              </a:pPr>
              <a:t>‹#›</a:t>
            </a:fld>
            <a:endParaRPr lang="ko-KR" altLang="en-US"/>
          </a:p>
        </p:txBody>
      </p:sp>
    </p:spTree>
    <p:extLst>
      <p:ext uri="{BB962C8B-B14F-4D97-AF65-F5344CB8AC3E}">
        <p14:creationId xmlns:p14="http://schemas.microsoft.com/office/powerpoint/2010/main" val="3533935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lvl1pPr>
              <a:defRPr/>
            </a:lvl1pPr>
          </a:lstStyle>
          <a:p>
            <a:pPr>
              <a:defRPr/>
            </a:pPr>
            <a:fld id="{3FF55263-93CD-4821-B7B4-E94DDDFD2A35}" type="datetimeFigureOut">
              <a:rPr lang="ko-KR" altLang="en-US"/>
              <a:pPr>
                <a:defRPr/>
              </a:pPr>
              <a:t>2021-12-27</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EE03B9C2-341F-4E8E-81EA-4C7A2629113E}" type="slidenum">
              <a:rPr lang="ko-KR" altLang="en-US"/>
              <a:pPr>
                <a:defRPr/>
              </a:pPr>
              <a:t>‹#›</a:t>
            </a:fld>
            <a:endParaRPr lang="ko-KR" altLang="en-US"/>
          </a:p>
        </p:txBody>
      </p:sp>
    </p:spTree>
    <p:extLst>
      <p:ext uri="{BB962C8B-B14F-4D97-AF65-F5344CB8AC3E}">
        <p14:creationId xmlns:p14="http://schemas.microsoft.com/office/powerpoint/2010/main" val="3405507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제목 1"/>
          <p:cNvSpPr>
            <a:spLocks noGrp="1"/>
          </p:cNvSpPr>
          <p:nvPr>
            <p:ph type="title"/>
          </p:nvPr>
        </p:nvSpPr>
        <p:spPr>
          <a:xfrm>
            <a:off x="457200" y="274638"/>
            <a:ext cx="8229600" cy="639762"/>
          </a:xfrm>
        </p:spPr>
        <p:txBody>
          <a:bodyPr>
            <a:normAutofit/>
          </a:bodyPr>
          <a:lstStyle>
            <a:lvl1pPr>
              <a:defRPr sz="3600"/>
            </a:lvl1pPr>
          </a:lstStyle>
          <a:p>
            <a:r>
              <a:rPr lang="ko-KR" altLang="en-US" dirty="0"/>
              <a:t>마스터 제목 스타일 편집</a:t>
            </a:r>
          </a:p>
        </p:txBody>
      </p:sp>
      <p:sp>
        <p:nvSpPr>
          <p:cNvPr id="6" name="내용 개체 틀 2"/>
          <p:cNvSpPr>
            <a:spLocks noGrp="1"/>
          </p:cNvSpPr>
          <p:nvPr>
            <p:ph idx="1"/>
          </p:nvPr>
        </p:nvSpPr>
        <p:spPr>
          <a:xfrm>
            <a:off x="457200" y="1143000"/>
            <a:ext cx="8458200" cy="5562600"/>
          </a:xfrm>
        </p:spPr>
        <p:txBody>
          <a:bodyPr vert="horz" lIns="91440" tIns="45720" rIns="91440" bIns="45720" rtlCol="0">
            <a:normAutofit/>
          </a:bodyPr>
          <a:lstStyle>
            <a:lvl1pPr>
              <a:defRPr lang="ko-KR" altLang="en-US" sz="2400" spc="-130" dirty="0" smtClean="0">
                <a:solidFill>
                  <a:srgbClr val="231916"/>
                </a:solidFill>
                <a:latin typeface="맑은 고딕" panose="020B0503020000020004" pitchFamily="50" charset="-127"/>
                <a:cs typeface="Arial Unicode MS"/>
              </a:defRPr>
            </a:lvl1pPr>
            <a:lvl2pPr marL="720000" indent="-284400" algn="l">
              <a:spcBef>
                <a:spcPts val="0"/>
              </a:spcBef>
              <a:defRPr lang="ko-KR" altLang="en-US" sz="2000" spc="-130" dirty="0" smtClean="0">
                <a:solidFill>
                  <a:srgbClr val="231916"/>
                </a:solidFill>
                <a:latin typeface="맑은 고딕" panose="020B0503020000020004" pitchFamily="50" charset="-127"/>
                <a:cs typeface="Arial Unicode MS"/>
              </a:defRPr>
            </a:lvl2pPr>
            <a:lvl3pPr>
              <a:defRPr lang="ko-KR" altLang="en-US" sz="1800" dirty="0" smtClean="0"/>
            </a:lvl3pPr>
            <a:lvl4pPr>
              <a:defRPr lang="ko-KR" altLang="en-US" sz="1600" dirty="0" smtClean="0"/>
            </a:lvl4pPr>
            <a:lvl5pPr>
              <a:defRPr lang="ko-KR" altLang="en-US" sz="1600" dirty="0"/>
            </a:lvl5pPr>
          </a:lstStyle>
          <a:p>
            <a:pPr marL="12700" lvl="0" algn="just">
              <a:spcBef>
                <a:spcPts val="605"/>
              </a:spcBef>
            </a:pPr>
            <a:r>
              <a:rPr lang="ko-KR" altLang="en-US" dirty="0"/>
              <a:t>마스터 텍스트 스타일을 편집합니다</a:t>
            </a:r>
          </a:p>
          <a:p>
            <a:pPr marL="431100" lvl="1" indent="-304100" algn="just">
              <a:spcBef>
                <a:spcPts val="605"/>
              </a:spcBef>
            </a:pPr>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196549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06090"/>
          </a:xfrm>
        </p:spPr>
        <p:txBody>
          <a:bodyPr>
            <a:normAutofit/>
          </a:bodyPr>
          <a:lstStyle>
            <a:lvl1pPr>
              <a:defRPr sz="3200" b="1">
                <a:latin typeface="+mn-ea"/>
                <a:ea typeface="+mn-ea"/>
              </a:defRPr>
            </a:lvl1pPr>
          </a:lstStyle>
          <a:p>
            <a:r>
              <a:rPr lang="ko-KR" altLang="en-US"/>
              <a:t>마스터 제목 스타일 편집</a:t>
            </a:r>
          </a:p>
        </p:txBody>
      </p:sp>
      <p:sp>
        <p:nvSpPr>
          <p:cNvPr id="3" name="내용 개체 틀 2"/>
          <p:cNvSpPr>
            <a:spLocks noGrp="1"/>
          </p:cNvSpPr>
          <p:nvPr>
            <p:ph idx="1"/>
          </p:nvPr>
        </p:nvSpPr>
        <p:spPr>
          <a:xfrm>
            <a:off x="457200" y="1196752"/>
            <a:ext cx="8229600" cy="5328592"/>
          </a:xfrm>
        </p:spPr>
        <p:txBody>
          <a:bodyPr>
            <a:normAutofit/>
          </a:bodyPr>
          <a:lstStyle>
            <a:lvl1pPr>
              <a:buFont typeface="Wingdings" pitchFamily="2" charset="2"/>
              <a:buChar char="v"/>
              <a:defRPr sz="2000"/>
            </a:lvl1pPr>
            <a:lvl2pPr>
              <a:buFont typeface="Wingdings" pitchFamily="2" charset="2"/>
              <a:buChar char="§"/>
              <a:defRPr sz="1800"/>
            </a:lvl2pPr>
            <a:lvl3pPr>
              <a:defRPr sz="1800"/>
            </a:lvl3pPr>
            <a:lvl4pPr>
              <a:defRPr sz="1600"/>
            </a:lvl4pPr>
            <a:lvl5pPr>
              <a:defRPr sz="16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4" name="날짜 개체 틀 3"/>
          <p:cNvSpPr>
            <a:spLocks noGrp="1"/>
          </p:cNvSpPr>
          <p:nvPr>
            <p:ph type="dt" sz="half" idx="10"/>
          </p:nvPr>
        </p:nvSpPr>
        <p:spPr/>
        <p:txBody>
          <a:bodyPr/>
          <a:lstStyle>
            <a:lvl1pPr>
              <a:defRPr/>
            </a:lvl1pPr>
          </a:lstStyle>
          <a:p>
            <a:pPr>
              <a:defRPr/>
            </a:pPr>
            <a:fld id="{8F28679D-1827-4CEB-B47F-50B03C8446B2}" type="datetimeFigureOut">
              <a:rPr lang="ko-KR" altLang="en-US"/>
              <a:pPr>
                <a:defRPr/>
              </a:pPr>
              <a:t>2021-12-27</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AD8ECA4B-68BF-44C0-8B58-213A36B3C9B0}" type="slidenum">
              <a:rPr lang="ko-KR" altLang="en-US"/>
              <a:pPr>
                <a:defRPr/>
              </a:pPr>
              <a:t>‹#›</a:t>
            </a:fld>
            <a:endParaRPr lang="ko-KR" altLang="en-US"/>
          </a:p>
        </p:txBody>
      </p:sp>
    </p:spTree>
    <p:extLst>
      <p:ext uri="{BB962C8B-B14F-4D97-AF65-F5344CB8AC3E}">
        <p14:creationId xmlns:p14="http://schemas.microsoft.com/office/powerpoint/2010/main" val="5706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lvl1pPr>
              <a:defRPr/>
            </a:lvl1pPr>
          </a:lstStyle>
          <a:p>
            <a:pPr>
              <a:defRPr/>
            </a:pPr>
            <a:fld id="{DB71723B-E318-443A-936B-F5113964516D}" type="datetimeFigureOut">
              <a:rPr lang="ko-KR" altLang="en-US"/>
              <a:pPr>
                <a:defRPr/>
              </a:pPr>
              <a:t>2021-12-27</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0949CF26-D412-4605-AC4F-FF3204AD02DC}" type="slidenum">
              <a:rPr lang="ko-KR" altLang="en-US"/>
              <a:pPr>
                <a:defRPr/>
              </a:pPr>
              <a:t>‹#›</a:t>
            </a:fld>
            <a:endParaRPr lang="ko-KR" altLang="en-US"/>
          </a:p>
        </p:txBody>
      </p:sp>
    </p:spTree>
    <p:extLst>
      <p:ext uri="{BB962C8B-B14F-4D97-AF65-F5344CB8AC3E}">
        <p14:creationId xmlns:p14="http://schemas.microsoft.com/office/powerpoint/2010/main" val="168046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lvl1pPr>
              <a:defRPr/>
            </a:lvl1pPr>
          </a:lstStyle>
          <a:p>
            <a:pPr>
              <a:defRPr/>
            </a:pPr>
            <a:fld id="{20333D13-7E02-4DB3-8C48-9A4D198E9E15}" type="datetimeFigureOut">
              <a:rPr lang="ko-KR" altLang="en-US"/>
              <a:pPr>
                <a:defRPr/>
              </a:pPr>
              <a:t>2021-12-27</a:t>
            </a:fld>
            <a:endParaRPr lang="ko-KR" altLang="en-US"/>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47B93C4C-67CC-42E4-850B-D525676BEF7E}" type="slidenum">
              <a:rPr lang="ko-KR" altLang="en-US"/>
              <a:pPr>
                <a:defRPr/>
              </a:pPr>
              <a:t>‹#›</a:t>
            </a:fld>
            <a:endParaRPr lang="ko-KR" altLang="en-US"/>
          </a:p>
        </p:txBody>
      </p:sp>
    </p:spTree>
    <p:extLst>
      <p:ext uri="{BB962C8B-B14F-4D97-AF65-F5344CB8AC3E}">
        <p14:creationId xmlns:p14="http://schemas.microsoft.com/office/powerpoint/2010/main" val="2764498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3"/>
          <p:cNvSpPr>
            <a:spLocks noGrp="1"/>
          </p:cNvSpPr>
          <p:nvPr>
            <p:ph type="dt" sz="half" idx="10"/>
          </p:nvPr>
        </p:nvSpPr>
        <p:spPr/>
        <p:txBody>
          <a:bodyPr/>
          <a:lstStyle>
            <a:lvl1pPr>
              <a:defRPr/>
            </a:lvl1pPr>
          </a:lstStyle>
          <a:p>
            <a:pPr>
              <a:defRPr/>
            </a:pPr>
            <a:fld id="{2BDA254D-11FD-45F5-B54C-9BCE6653859D}" type="datetimeFigureOut">
              <a:rPr lang="ko-KR" altLang="en-US"/>
              <a:pPr>
                <a:defRPr/>
              </a:pPr>
              <a:t>2021-12-27</a:t>
            </a:fld>
            <a:endParaRPr lang="ko-KR" altLang="en-US"/>
          </a:p>
        </p:txBody>
      </p:sp>
      <p:sp>
        <p:nvSpPr>
          <p:cNvPr id="8" name="바닥글 개체 틀 4"/>
          <p:cNvSpPr>
            <a:spLocks noGrp="1"/>
          </p:cNvSpPr>
          <p:nvPr>
            <p:ph type="ftr" sz="quarter" idx="11"/>
          </p:nvPr>
        </p:nvSpPr>
        <p:spPr/>
        <p:txBody>
          <a:bodyPr/>
          <a:lstStyle>
            <a:lvl1pPr>
              <a:defRPr/>
            </a:lvl1pPr>
          </a:lstStyle>
          <a:p>
            <a:pPr>
              <a:defRPr/>
            </a:pPr>
            <a:endParaRPr lang="ko-KR" altLang="en-US"/>
          </a:p>
        </p:txBody>
      </p:sp>
      <p:sp>
        <p:nvSpPr>
          <p:cNvPr id="9" name="슬라이드 번호 개체 틀 5"/>
          <p:cNvSpPr>
            <a:spLocks noGrp="1"/>
          </p:cNvSpPr>
          <p:nvPr>
            <p:ph type="sldNum" sz="quarter" idx="12"/>
          </p:nvPr>
        </p:nvSpPr>
        <p:spPr/>
        <p:txBody>
          <a:bodyPr/>
          <a:lstStyle>
            <a:lvl1pPr>
              <a:defRPr/>
            </a:lvl1pPr>
          </a:lstStyle>
          <a:p>
            <a:pPr>
              <a:defRPr/>
            </a:pPr>
            <a:fld id="{B5A7D92D-0247-4553-92AB-C6B5E508CD10}" type="slidenum">
              <a:rPr lang="ko-KR" altLang="en-US"/>
              <a:pPr>
                <a:defRPr/>
              </a:pPr>
              <a:t>‹#›</a:t>
            </a:fld>
            <a:endParaRPr lang="ko-KR" altLang="en-US"/>
          </a:p>
        </p:txBody>
      </p:sp>
    </p:spTree>
    <p:extLst>
      <p:ext uri="{BB962C8B-B14F-4D97-AF65-F5344CB8AC3E}">
        <p14:creationId xmlns:p14="http://schemas.microsoft.com/office/powerpoint/2010/main" val="165731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3"/>
          <p:cNvSpPr>
            <a:spLocks noGrp="1"/>
          </p:cNvSpPr>
          <p:nvPr>
            <p:ph type="dt" sz="half" idx="10"/>
          </p:nvPr>
        </p:nvSpPr>
        <p:spPr/>
        <p:txBody>
          <a:bodyPr/>
          <a:lstStyle>
            <a:lvl1pPr>
              <a:defRPr/>
            </a:lvl1pPr>
          </a:lstStyle>
          <a:p>
            <a:pPr>
              <a:defRPr/>
            </a:pPr>
            <a:fld id="{EA81F075-EC53-4B42-BA14-E1C10A07DE49}" type="datetimeFigureOut">
              <a:rPr lang="ko-KR" altLang="en-US"/>
              <a:pPr>
                <a:defRPr/>
              </a:pPr>
              <a:t>2021-12-27</a:t>
            </a:fld>
            <a:endParaRPr lang="ko-KR" altLang="en-US"/>
          </a:p>
        </p:txBody>
      </p:sp>
      <p:sp>
        <p:nvSpPr>
          <p:cNvPr id="4" name="바닥글 개체 틀 4"/>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p:cNvSpPr>
            <a:spLocks noGrp="1"/>
          </p:cNvSpPr>
          <p:nvPr>
            <p:ph type="sldNum" sz="quarter" idx="12"/>
          </p:nvPr>
        </p:nvSpPr>
        <p:spPr/>
        <p:txBody>
          <a:bodyPr/>
          <a:lstStyle>
            <a:lvl1pPr>
              <a:defRPr/>
            </a:lvl1pPr>
          </a:lstStyle>
          <a:p>
            <a:pPr>
              <a:defRPr/>
            </a:pPr>
            <a:fld id="{07005699-6E36-48E7-B79C-51C59CA86250}" type="slidenum">
              <a:rPr lang="ko-KR" altLang="en-US"/>
              <a:pPr>
                <a:defRPr/>
              </a:pPr>
              <a:t>‹#›</a:t>
            </a:fld>
            <a:endParaRPr lang="ko-KR" altLang="en-US"/>
          </a:p>
        </p:txBody>
      </p:sp>
    </p:spTree>
    <p:extLst>
      <p:ext uri="{BB962C8B-B14F-4D97-AF65-F5344CB8AC3E}">
        <p14:creationId xmlns:p14="http://schemas.microsoft.com/office/powerpoint/2010/main" val="83892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pPr>
              <a:defRPr/>
            </a:pPr>
            <a:fld id="{EEBA8066-0E87-40A6-891A-53B3B1588B8B}" type="datetimeFigureOut">
              <a:rPr lang="ko-KR" altLang="en-US"/>
              <a:pPr>
                <a:defRPr/>
              </a:pPr>
              <a:t>2021-12-27</a:t>
            </a:fld>
            <a:endParaRPr lang="ko-KR" altLang="en-US"/>
          </a:p>
        </p:txBody>
      </p:sp>
      <p:sp>
        <p:nvSpPr>
          <p:cNvPr id="3" name="바닥글 개체 틀 4"/>
          <p:cNvSpPr>
            <a:spLocks noGrp="1"/>
          </p:cNvSpPr>
          <p:nvPr>
            <p:ph type="ftr" sz="quarter" idx="11"/>
          </p:nvPr>
        </p:nvSpPr>
        <p:spPr/>
        <p:txBody>
          <a:bodyPr/>
          <a:lstStyle>
            <a:lvl1pPr>
              <a:defRPr/>
            </a:lvl1pPr>
          </a:lstStyle>
          <a:p>
            <a:pPr>
              <a:defRPr/>
            </a:pPr>
            <a:endParaRPr lang="ko-KR" altLang="en-US"/>
          </a:p>
        </p:txBody>
      </p:sp>
      <p:sp>
        <p:nvSpPr>
          <p:cNvPr id="4" name="슬라이드 번호 개체 틀 5"/>
          <p:cNvSpPr>
            <a:spLocks noGrp="1"/>
          </p:cNvSpPr>
          <p:nvPr>
            <p:ph type="sldNum" sz="quarter" idx="12"/>
          </p:nvPr>
        </p:nvSpPr>
        <p:spPr/>
        <p:txBody>
          <a:bodyPr/>
          <a:lstStyle>
            <a:lvl1pPr>
              <a:defRPr/>
            </a:lvl1pPr>
          </a:lstStyle>
          <a:p>
            <a:pPr>
              <a:defRPr/>
            </a:pPr>
            <a:fld id="{57BC3814-B29F-4390-82C0-7AA607D83A86}" type="slidenum">
              <a:rPr lang="ko-KR" altLang="en-US"/>
              <a:pPr>
                <a:defRPr/>
              </a:pPr>
              <a:t>‹#›</a:t>
            </a:fld>
            <a:endParaRPr lang="ko-KR" altLang="en-US"/>
          </a:p>
        </p:txBody>
      </p:sp>
    </p:spTree>
    <p:extLst>
      <p:ext uri="{BB962C8B-B14F-4D97-AF65-F5344CB8AC3E}">
        <p14:creationId xmlns:p14="http://schemas.microsoft.com/office/powerpoint/2010/main" val="3678880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3"/>
          <p:cNvSpPr>
            <a:spLocks noGrp="1"/>
          </p:cNvSpPr>
          <p:nvPr>
            <p:ph type="dt" sz="half" idx="10"/>
          </p:nvPr>
        </p:nvSpPr>
        <p:spPr/>
        <p:txBody>
          <a:bodyPr/>
          <a:lstStyle>
            <a:lvl1pPr>
              <a:defRPr/>
            </a:lvl1pPr>
          </a:lstStyle>
          <a:p>
            <a:pPr>
              <a:defRPr/>
            </a:pPr>
            <a:fld id="{3CCC3BB9-D077-49F9-BBA6-DEC90A17419B}" type="datetimeFigureOut">
              <a:rPr lang="ko-KR" altLang="en-US"/>
              <a:pPr>
                <a:defRPr/>
              </a:pPr>
              <a:t>2021-12-27</a:t>
            </a:fld>
            <a:endParaRPr lang="ko-KR" altLang="en-US"/>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A3A2DCB1-88AA-44EA-B994-69D19F5E776F}" type="slidenum">
              <a:rPr lang="ko-KR" altLang="en-US"/>
              <a:pPr>
                <a:defRPr/>
              </a:pPr>
              <a:t>‹#›</a:t>
            </a:fld>
            <a:endParaRPr lang="ko-KR" altLang="en-US"/>
          </a:p>
        </p:txBody>
      </p:sp>
    </p:spTree>
    <p:extLst>
      <p:ext uri="{BB962C8B-B14F-4D97-AF65-F5344CB8AC3E}">
        <p14:creationId xmlns:p14="http://schemas.microsoft.com/office/powerpoint/2010/main" val="1636141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3"/>
          <p:cNvSpPr>
            <a:spLocks noGrp="1"/>
          </p:cNvSpPr>
          <p:nvPr>
            <p:ph type="dt" sz="half" idx="10"/>
          </p:nvPr>
        </p:nvSpPr>
        <p:spPr/>
        <p:txBody>
          <a:bodyPr/>
          <a:lstStyle>
            <a:lvl1pPr>
              <a:defRPr/>
            </a:lvl1pPr>
          </a:lstStyle>
          <a:p>
            <a:pPr>
              <a:defRPr/>
            </a:pPr>
            <a:fld id="{120E1565-317C-443E-BFD8-088C73ECAF51}" type="datetimeFigureOut">
              <a:rPr lang="ko-KR" altLang="en-US"/>
              <a:pPr>
                <a:defRPr/>
              </a:pPr>
              <a:t>2021-12-27</a:t>
            </a:fld>
            <a:endParaRPr lang="ko-KR" altLang="en-US"/>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87642FA9-391A-4563-B2B6-A2B9FC5000A9}" type="slidenum">
              <a:rPr lang="ko-KR" altLang="en-US"/>
              <a:pPr>
                <a:defRPr/>
              </a:pPr>
              <a:t>‹#›</a:t>
            </a:fld>
            <a:endParaRPr lang="ko-KR" altLang="en-US"/>
          </a:p>
        </p:txBody>
      </p:sp>
    </p:spTree>
    <p:extLst>
      <p:ext uri="{BB962C8B-B14F-4D97-AF65-F5344CB8AC3E}">
        <p14:creationId xmlns:p14="http://schemas.microsoft.com/office/powerpoint/2010/main" val="3532836386"/>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latinLnBrk="1">
              <a:spcBef>
                <a:spcPts val="0"/>
              </a:spcBef>
              <a:spcAft>
                <a:spcPts val="0"/>
              </a:spcAft>
              <a:defRPr sz="1200" smtClean="0">
                <a:solidFill>
                  <a:schemeClr val="tx1">
                    <a:tint val="75000"/>
                  </a:schemeClr>
                </a:solidFill>
                <a:latin typeface="+mn-lt"/>
                <a:ea typeface="+mn-ea"/>
                <a:cs typeface="+mn-cs"/>
              </a:defRPr>
            </a:lvl1pPr>
          </a:lstStyle>
          <a:p>
            <a:pPr>
              <a:defRPr/>
            </a:pPr>
            <a:fld id="{56C85D00-C2BE-43D4-8ED5-B7B7A4AA4C57}" type="datetimeFigureOut">
              <a:rPr lang="ko-KR" altLang="en-US"/>
              <a:pPr>
                <a:defRPr/>
              </a:pPr>
              <a:t>2021-12-27</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latinLnBrk="1">
              <a:spcBef>
                <a:spcPts val="0"/>
              </a:spcBef>
              <a:spcAft>
                <a:spcPts val="0"/>
              </a:spcAft>
              <a:defRPr sz="1200">
                <a:solidFill>
                  <a:schemeClr val="tx1">
                    <a:tint val="75000"/>
                  </a:schemeClr>
                </a:solidFill>
                <a:latin typeface="+mn-lt"/>
                <a:ea typeface="+mn-ea"/>
                <a:cs typeface="+mn-cs"/>
              </a:defRPr>
            </a:lvl1pPr>
          </a:lstStyle>
          <a:p>
            <a:pPr>
              <a:defRPr/>
            </a:pPr>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latinLnBrk="1">
              <a:spcBef>
                <a:spcPts val="0"/>
              </a:spcBef>
              <a:spcAft>
                <a:spcPts val="0"/>
              </a:spcAft>
              <a:defRPr sz="1200" smtClean="0">
                <a:solidFill>
                  <a:schemeClr val="tx1">
                    <a:tint val="75000"/>
                  </a:schemeClr>
                </a:solidFill>
                <a:latin typeface="+mn-lt"/>
                <a:ea typeface="+mn-ea"/>
                <a:cs typeface="+mn-cs"/>
              </a:defRPr>
            </a:lvl1pPr>
          </a:lstStyle>
          <a:p>
            <a:pPr>
              <a:defRPr/>
            </a:pPr>
            <a:fld id="{33602801-3949-4E17-BA6E-0F24299F0F66}"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1" fontAlgn="base" latinLnBrk="1" hangingPunct="1">
        <a:spcBef>
          <a:spcPct val="0"/>
        </a:spcBef>
        <a:spcAft>
          <a:spcPct val="0"/>
        </a:spcAft>
        <a:defRPr sz="4400" kern="1200">
          <a:solidFill>
            <a:schemeClr val="tx1"/>
          </a:solidFill>
          <a:latin typeface="+mj-lt"/>
          <a:ea typeface="+mj-ea"/>
          <a:cs typeface="+mj-cs"/>
        </a:defRPr>
      </a:lvl1pPr>
      <a:lvl2pPr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2pPr>
      <a:lvl3pPr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3pPr>
      <a:lvl4pPr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4pPr>
      <a:lvl5pPr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5pPr>
      <a:lvl6pPr marL="457200"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6pPr>
      <a:lvl7pPr marL="914400"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7pPr>
      <a:lvl8pPr marL="1371600"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8pPr>
      <a:lvl9pPr marL="1828800"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1" fontAlgn="base" latinLnBrk="1"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latinLnBrk="1"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latinLnBrk="1"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latinLnBrk="1"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latinLnBrk="1"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10.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pn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1" Type="http://schemas.openxmlformats.org/officeDocument/2006/relationships/tags" Target="../tags/tag16.xml"  /><Relationship Id="rId2"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1" Type="http://schemas.openxmlformats.org/officeDocument/2006/relationships/tags" Target="../tags/tag17.xml"  /><Relationship Id="rId2"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pn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png"  /><Relationship Id="rId3" Type="http://schemas.openxmlformats.org/officeDocument/2006/relationships/image" Target="../media/image97.png"  /><Relationship Id="rId4" Type="http://schemas.openxmlformats.org/officeDocument/2006/relationships/image" Target="../media/image98.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11.gif"  /><Relationship Id="rId4" Type="http://schemas.openxmlformats.org/officeDocument/2006/relationships/image" Target="../media/image12.gif"  /><Relationship Id="rId5" Type="http://schemas.openxmlformats.org/officeDocument/2006/relationships/image" Target="../media/image13.png"  /><Relationship Id="rId6" Type="http://schemas.openxmlformats.org/officeDocument/2006/relationships/image" Target="../media/image14.jpeg"  /><Relationship Id="rId7" Type="http://schemas.openxmlformats.org/officeDocument/2006/relationships/image" Target="../media/image1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9.pn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1" Type="http://schemas.openxmlformats.org/officeDocument/2006/relationships/tags" Target="../tags/tag18.xml"  /><Relationship Id="rId2" Type="http://schemas.openxmlformats.org/officeDocument/2006/relationships/slideLayout" Target="../slideLayouts/slideLayout2.xml"  /><Relationship Id="rId3" Type="http://schemas.openxmlformats.org/officeDocument/2006/relationships/image" Target="../media/image100.pn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png"  /></Relationships>
</file>

<file path=ppt/slides/_rels/slide115.xml.rels><?xml version="1.0" encoding="UTF-8" standalone="yes" ?><Relationships xmlns="http://schemas.openxmlformats.org/package/2006/relationships"><Relationship Id="rId1" Type="http://schemas.openxmlformats.org/officeDocument/2006/relationships/tags" Target="../tags/tag19.xml"  /><Relationship Id="rId2" Type="http://schemas.openxmlformats.org/officeDocument/2006/relationships/slideLayout" Target="../slideLayouts/slideLayout2.xml"  /><Relationship Id="rId3" Type="http://schemas.openxmlformats.org/officeDocument/2006/relationships/image" Target="../media/image102.pn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1" Type="http://schemas.openxmlformats.org/officeDocument/2006/relationships/tags" Target="../tags/tag20.xml"  /><Relationship Id="rId2" Type="http://schemas.openxmlformats.org/officeDocument/2006/relationships/slideLayout" Target="../slideLayouts/slideLayout2.xml"  /><Relationship Id="rId3" Type="http://schemas.openxmlformats.org/officeDocument/2006/relationships/image" Target="../media/image103.pn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pn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pn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pn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pn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png"  /><Relationship Id="rId3" Type="http://schemas.openxmlformats.org/officeDocument/2006/relationships/image" Target="../media/image110.png"  /><Relationship Id="rId4" Type="http://schemas.openxmlformats.org/officeDocument/2006/relationships/image" Target="../media/image111.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12.pn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13.pn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pn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15.pn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wmf"  /><Relationship Id="rId3" Type="http://schemas.openxmlformats.org/officeDocument/2006/relationships/image" Target="../media/image17.wmf"  /><Relationship Id="rId4" Type="http://schemas.openxmlformats.org/officeDocument/2006/relationships/image" Target="../media/image18.wmf"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png"  /><Relationship Id="rId3" Type="http://schemas.openxmlformats.org/officeDocument/2006/relationships/image" Target="../media/image118.png"  /><Relationship Id="rId4" Type="http://schemas.openxmlformats.org/officeDocument/2006/relationships/image" Target="../media/image119.png"  /><Relationship Id="rId5" Type="http://schemas.openxmlformats.org/officeDocument/2006/relationships/image" Target="../media/image120.png"  /></Relationships>
</file>

<file path=ppt/slides/_rels/slide143.xml.rels><?xml version="1.0" encoding="UTF-8" standalone="yes" ?><Relationships xmlns="http://schemas.openxmlformats.org/package/2006/relationships"><Relationship Id="rId1" Type="http://schemas.openxmlformats.org/officeDocument/2006/relationships/tags" Target="../tags/tag21.xml"  /><Relationship Id="rId2" Type="http://schemas.openxmlformats.org/officeDocument/2006/relationships/slideLayout" Target="../slideLayouts/slideLayout2.xml"  /><Relationship Id="rId3" Type="http://schemas.openxmlformats.org/officeDocument/2006/relationships/image" Target="../media/image117.png"  /><Relationship Id="rId4" Type="http://schemas.openxmlformats.org/officeDocument/2006/relationships/image" Target="../media/image121.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png"  /><Relationship Id="rId3" Type="http://schemas.openxmlformats.org/officeDocument/2006/relationships/image" Target="../media/image125.pn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126.png"  /><Relationship Id="rId4" Type="http://schemas.openxmlformats.org/officeDocument/2006/relationships/image" Target="../media/image127.png"  /><Relationship Id="rId5" Type="http://schemas.openxmlformats.org/officeDocument/2006/relationships/image" Target="../media/image128.pn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129.pn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 Id="rId3" Type="http://schemas.openxmlformats.org/officeDocument/2006/relationships/image" Target="../media/image20.png"  /><Relationship Id="rId4" Type="http://schemas.openxmlformats.org/officeDocument/2006/relationships/image" Target="../media/image21.png"  /><Relationship Id="rId5" Type="http://schemas.openxmlformats.org/officeDocument/2006/relationships/image" Target="../media/image22.pn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png"  /><Relationship Id="rId3" Type="http://schemas.openxmlformats.org/officeDocument/2006/relationships/image" Target="../media/image134.png"  /><Relationship Id="rId4" Type="http://schemas.openxmlformats.org/officeDocument/2006/relationships/image" Target="../media/image135.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png"  /><Relationship Id="rId3" Type="http://schemas.openxmlformats.org/officeDocument/2006/relationships/image" Target="../media/image120.png"  /><Relationship Id="rId4" Type="http://schemas.openxmlformats.org/officeDocument/2006/relationships/image" Target="../media/image136.pn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naconda.com/distribution" TargetMode="External"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8.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png"  /><Relationship Id="rId3" Type="http://schemas.openxmlformats.org/officeDocument/2006/relationships/image" Target="../media/image140.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png"  /><Relationship Id="rId3" Type="http://schemas.openxmlformats.org/officeDocument/2006/relationships/image" Target="../media/image145.pn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png"  /><Relationship Id="rId3" Type="http://schemas.openxmlformats.org/officeDocument/2006/relationships/image" Target="../media/image147.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png"  /><Relationship Id="rId3" Type="http://schemas.openxmlformats.org/officeDocument/2006/relationships/image" Target="../media/image149.pn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png"  /><Relationship Id="rId3" Type="http://schemas.openxmlformats.org/officeDocument/2006/relationships/image" Target="../media/image151.pn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png"  /><Relationship Id="rId3" Type="http://schemas.openxmlformats.org/officeDocument/2006/relationships/image" Target="../media/image15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 Id="rId3" Type="http://schemas.openxmlformats.org/officeDocument/2006/relationships/image" Target="../media/image25.png"  /><Relationship Id="rId4" Type="http://schemas.openxmlformats.org/officeDocument/2006/relationships/image" Target="../media/image26.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 Id="rId3" Type="http://schemas.openxmlformats.org/officeDocument/2006/relationships/image" Target="../media/image28.png"  /><Relationship Id="rId4" Type="http://schemas.openxmlformats.org/officeDocument/2006/relationships/image" Target="../media/image29.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 Id="rId3" Type="http://schemas.openxmlformats.org/officeDocument/2006/relationships/image" Target="../media/image36.png"  /><Relationship Id="rId4" Type="http://schemas.openxmlformats.org/officeDocument/2006/relationships/image" Target="../media/image37.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png"  /><Relationship Id="rId3" Type="http://schemas.openxmlformats.org/officeDocument/2006/relationships/image" Target="../media/image39.png"  /><Relationship Id="rId4" Type="http://schemas.openxmlformats.org/officeDocument/2006/relationships/image" Target="../media/image40.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png"  /><Relationship Id="rId3" Type="http://schemas.openxmlformats.org/officeDocument/2006/relationships/image" Target="../media/image42.png"  /><Relationship Id="rId4" Type="http://schemas.openxmlformats.org/officeDocument/2006/relationships/image" Target="../media/image43.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4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46.png"  /><Relationship Id="rId4" Type="http://schemas.openxmlformats.org/officeDocument/2006/relationships/image" Target="../media/image47.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png"  /><Relationship Id="rId3" Type="http://schemas.openxmlformats.org/officeDocument/2006/relationships/image" Target="../media/image50.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 Id="rId4" Type="http://schemas.openxmlformats.org/officeDocument/2006/relationships/image" Target="../media/image2.png"  /><Relationship Id="rId5" Type="http://schemas.openxmlformats.org/officeDocument/2006/relationships/image" Target="../media/image3.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tags" Target="../tags/tag1.xml"  /><Relationship Id="rId2" Type="http://schemas.openxmlformats.org/officeDocument/2006/relationships/slideLayout" Target="../slideLayouts/slideLayout2.xml"  /><Relationship Id="rId3" Type="http://schemas.openxmlformats.org/officeDocument/2006/relationships/image" Target="../media/image53.png"  /><Relationship Id="rId4" Type="http://schemas.openxmlformats.org/officeDocument/2006/relationships/image" Target="../media/image54.png"  /><Relationship Id="rId5" Type="http://schemas.openxmlformats.org/officeDocument/2006/relationships/image" Target="../media/image5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png"  /></Relationships>
</file>

<file path=ppt/slides/_rels/slide43.xml.rels><?xml version="1.0" encoding="UTF-8" standalone="yes" ?><Relationships xmlns="http://schemas.openxmlformats.org/package/2006/relationships"><Relationship Id="rId1" Type="http://schemas.openxmlformats.org/officeDocument/2006/relationships/tags" Target="../tags/tag2.xml"  /><Relationship Id="rId2" Type="http://schemas.openxmlformats.org/officeDocument/2006/relationships/slideLayout" Target="../slideLayouts/slideLayout2.xml"  /><Relationship Id="rId3" Type="http://schemas.openxmlformats.org/officeDocument/2006/relationships/image" Target="../media/image57.png"  /><Relationship Id="rId4" Type="http://schemas.openxmlformats.org/officeDocument/2006/relationships/image" Target="../media/image58.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png"  /></Relationships>
</file>

<file path=ppt/slides/_rels/slide49.xml.rels><?xml version="1.0" encoding="UTF-8" standalone="yes" ?><Relationships xmlns="http://schemas.openxmlformats.org/package/2006/relationships"><Relationship Id="rId1" Type="http://schemas.openxmlformats.org/officeDocument/2006/relationships/tags" Target="../tags/tag3.xml"  /><Relationship Id="rId2" Type="http://schemas.openxmlformats.org/officeDocument/2006/relationships/slideLayout" Target="../slideLayouts/slideLayout2.xml"  /><Relationship Id="rId3" Type="http://schemas.openxmlformats.org/officeDocument/2006/relationships/image" Target="../media/image60.png"  /><Relationship Id="rId4" Type="http://schemas.openxmlformats.org/officeDocument/2006/relationships/image" Target="../media/image61.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4.jpeg"  /></Relationships>
</file>

<file path=ppt/slides/_rels/slide50.xml.rels><?xml version="1.0" encoding="UTF-8" standalone="yes" ?><Relationships xmlns="http://schemas.openxmlformats.org/package/2006/relationships"><Relationship Id="rId1" Type="http://schemas.openxmlformats.org/officeDocument/2006/relationships/tags" Target="../tags/tag4.xml"  /><Relationship Id="rId2" Type="http://schemas.openxmlformats.org/officeDocument/2006/relationships/slideLayout" Target="../slideLayouts/slideLayout2.xml"  /><Relationship Id="rId5" Type="http://schemas.openxmlformats.org/officeDocument/2006/relationships/image" Target="../media/image62.png"  /></Relationships>
</file>

<file path=ppt/slides/_rels/slide51.xml.rels><?xml version="1.0" encoding="UTF-8" standalone="yes" ?><Relationships xmlns="http://schemas.openxmlformats.org/package/2006/relationships"><Relationship Id="rId1" Type="http://schemas.openxmlformats.org/officeDocument/2006/relationships/tags" Target="../tags/tag5.xml"  /><Relationship Id="rId2"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png"  /></Relationships>
</file>

<file path=ppt/slides/_rels/slide56.xml.rels><?xml version="1.0" encoding="UTF-8" standalone="yes" ?><Relationships xmlns="http://schemas.openxmlformats.org/package/2006/relationships"><Relationship Id="rId1" Type="http://schemas.openxmlformats.org/officeDocument/2006/relationships/tags" Target="../tags/tag6.xml"  /><Relationship Id="rId2" Type="http://schemas.openxmlformats.org/officeDocument/2006/relationships/slideLayout" Target="../slideLayouts/slideLayout2.xml"  /><Relationship Id="rId3" Type="http://schemas.openxmlformats.org/officeDocument/2006/relationships/image" Target="../media/image65.jpeg"  /><Relationship Id="rId6" Type="http://schemas.openxmlformats.org/officeDocument/2006/relationships/image" Target="../media/image66.png"  /></Relationships>
</file>

<file path=ppt/slides/_rels/slide57.xml.rels><?xml version="1.0" encoding="UTF-8" standalone="yes" ?><Relationships xmlns="http://schemas.openxmlformats.org/package/2006/relationships"><Relationship Id="rId1" Type="http://schemas.openxmlformats.org/officeDocument/2006/relationships/tags" Target="../tags/tag7.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8.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5.pn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pn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pn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png"  /></Relationships>
</file>

<file path=ppt/slides/_rels/slide63.xml.rels><?xml version="1.0" encoding="UTF-8" standalone="yes" ?><Relationships xmlns="http://schemas.openxmlformats.org/package/2006/relationships"><Relationship Id="rId1" Type="http://schemas.openxmlformats.org/officeDocument/2006/relationships/tags" Target="../tags/tag8.xml"  /><Relationship Id="rId2"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png"  /><Relationship Id="rId3" Type="http://schemas.openxmlformats.org/officeDocument/2006/relationships/image" Target="../media/image74.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pn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6.png"  /><Relationship Id="rId4" Type="http://schemas.openxmlformats.org/officeDocument/2006/relationships/image" Target="../media/image7.pn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tags" Target="../tags/tag9.xml"  /><Relationship Id="rId2"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pn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8.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tags" Target="../tags/tag10.xml"  /><Relationship Id="rId2" Type="http://schemas.openxmlformats.org/officeDocument/2006/relationships/slideLayout" Target="../slideLayouts/slideLayout2.xml"  /><Relationship Id="rId3" Type="http://schemas.openxmlformats.org/officeDocument/2006/relationships/image" Target="../media/image80.pn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pn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png"  /></Relationships>
</file>

<file path=ppt/slides/_rels/slide85.xml.rels><?xml version="1.0" encoding="UTF-8" standalone="yes" ?><Relationships xmlns="http://schemas.openxmlformats.org/package/2006/relationships"><Relationship Id="rId1" Type="http://schemas.openxmlformats.org/officeDocument/2006/relationships/tags" Target="../tags/tag11.xml"  /><Relationship Id="rId2"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3.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png"  /></Relationships>
</file>

<file path=ppt/slides/_rels/slide89.xml.rels><?xml version="1.0" encoding="UTF-8" standalone="yes" ?><Relationships xmlns="http://schemas.openxmlformats.org/package/2006/relationships"><Relationship Id="rId1" Type="http://schemas.openxmlformats.org/officeDocument/2006/relationships/tags" Target="../tags/tag12.xml"  /><Relationship Id="rId2" Type="http://schemas.openxmlformats.org/officeDocument/2006/relationships/slideLayout" Target="../slideLayouts/slideLayout2.xml"  /><Relationship Id="rId3" Type="http://schemas.openxmlformats.org/officeDocument/2006/relationships/image" Target="../media/image86.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gif"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png"  /><Relationship Id="rId3" Type="http://schemas.openxmlformats.org/officeDocument/2006/relationships/image" Target="../media/image88.png"  /><Relationship Id="rId4" Type="http://schemas.openxmlformats.org/officeDocument/2006/relationships/image" Target="../media/image89.png"  /></Relationships>
</file>

<file path=ppt/slides/_rels/slide91.xml.rels><?xml version="1.0" encoding="UTF-8" standalone="yes" ?><Relationships xmlns="http://schemas.openxmlformats.org/package/2006/relationships"><Relationship Id="rId1" Type="http://schemas.openxmlformats.org/officeDocument/2006/relationships/tags" Target="../tags/tag13.xml"  /><Relationship Id="rId2"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pn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91.jpeg"  /><Relationship Id="rId3" Type="http://schemas.openxmlformats.org/officeDocument/2006/relationships/image" Target="../media/image92.png"  /></Relationships>
</file>

<file path=ppt/slides/_rels/slide95.xml.rels><?xml version="1.0" encoding="UTF-8" standalone="yes" ?><Relationships xmlns="http://schemas.openxmlformats.org/package/2006/relationships"><Relationship Id="rId1" Type="http://schemas.openxmlformats.org/officeDocument/2006/relationships/tags" Target="../tags/tag14.xml"  /><Relationship Id="rId2" Type="http://schemas.openxmlformats.org/officeDocument/2006/relationships/slideLayout" Target="../slideLayouts/slideLayout2.xml"  /><Relationship Id="rId3" Type="http://schemas.openxmlformats.org/officeDocument/2006/relationships/image" Target="../media/image93.png"  /></Relationships>
</file>

<file path=ppt/slides/_rels/slide96.xml.rels><?xml version="1.0" encoding="UTF-8" standalone="yes" ?><Relationships xmlns="http://schemas.openxmlformats.org/package/2006/relationships"><Relationship Id="rId1" Type="http://schemas.openxmlformats.org/officeDocument/2006/relationships/tags" Target="../tags/tag15.xml"  /><Relationship Id="rId2"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64835" y="2288164"/>
            <a:ext cx="8714509" cy="1785071"/>
          </a:xfrm>
        </p:spPr>
        <p:txBody>
          <a:bodyPr>
            <a:noAutofit/>
          </a:bodyPr>
          <a:lstStyle/>
          <a:p>
            <a:r>
              <a:rPr lang="ko-KR" altLang="en-US" sz="6000" dirty="0" err="1" smtClean="0"/>
              <a:t>파이썬</a:t>
            </a:r>
            <a:r>
              <a:rPr lang="ko-KR" altLang="en-US" sz="6000" dirty="0" smtClean="0"/>
              <a:t> 기초 강의</a:t>
            </a:r>
            <a:endParaRPr lang="ko-KR" altLang="en-US" sz="6000" dirty="0"/>
          </a:p>
        </p:txBody>
      </p:sp>
    </p:spTree>
    <p:extLst>
      <p:ext uri="{BB962C8B-B14F-4D97-AF65-F5344CB8AC3E}">
        <p14:creationId xmlns:p14="http://schemas.microsoft.com/office/powerpoint/2010/main" val="3616935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ëë¡ ì´ì íì ëí ì´ë¯¸ì§ ê²ìê²°ê³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AutoShape 12" descr="ì±ë¹ì ëí ì´ë¯¸ì§ ê²ìê²°ê³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제목 5"/>
          <p:cNvSpPr>
            <a:spLocks noGrp="1"/>
          </p:cNvSpPr>
          <p:nvPr>
            <p:ph type="title"/>
          </p:nvPr>
        </p:nvSpPr>
        <p:spPr/>
        <p:txBody>
          <a:bodyPr/>
          <a:lstStyle/>
          <a:p>
            <a:r>
              <a:rPr lang="ko-KR" altLang="en-US" dirty="0"/>
              <a:t>해양산업에서 데이터</a:t>
            </a:r>
          </a:p>
        </p:txBody>
      </p:sp>
      <p:pic>
        <p:nvPicPr>
          <p:cNvPr id="2" name="그림 1"/>
          <p:cNvPicPr>
            <a:picLocks noChangeAspect="1"/>
          </p:cNvPicPr>
          <p:nvPr/>
        </p:nvPicPr>
        <p:blipFill>
          <a:blip r:embed="rId3"/>
          <a:stretch>
            <a:fillRect/>
          </a:stretch>
        </p:blipFill>
        <p:spPr>
          <a:xfrm>
            <a:off x="307975" y="1095028"/>
            <a:ext cx="8607425" cy="5689028"/>
          </a:xfrm>
          <a:prstGeom prst="rect">
            <a:avLst/>
          </a:prstGeom>
        </p:spPr>
      </p:pic>
    </p:spTree>
    <p:extLst>
      <p:ext uri="{BB962C8B-B14F-4D97-AF65-F5344CB8AC3E}">
        <p14:creationId xmlns:p14="http://schemas.microsoft.com/office/powerpoint/2010/main" val="1417316949"/>
      </p:ext>
    </p:extLst>
  </p:cSld>
  <p:clrMapOvr>
    <a:masterClrMapping/>
  </p:clrMapOvr>
  <mc:AlternateContent xmlns:mc="http://schemas.openxmlformats.org/markup-compatibility/2006" xmlns:p14="http://schemas.microsoft.com/office/powerpoint/2010/main">
    <mc:Choice Requires="p14">
      <p:transition spd="slow" p14:dur="2000" advTm="18193"/>
    </mc:Choice>
    <mc:Fallback xmlns="">
      <p:transition spd="slow" advTm="18193"/>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5. </a:t>
            </a:r>
            <a:r>
              <a:rPr lang="ko-KR" altLang="en-US" dirty="0"/>
              <a:t>중첩 </a:t>
            </a:r>
            <a:r>
              <a:rPr lang="en-US" altLang="ko-KR" dirty="0"/>
              <a:t>if-else </a:t>
            </a:r>
            <a:r>
              <a:rPr lang="ko-KR" altLang="en-US" dirty="0"/>
              <a:t>문</a:t>
            </a:r>
          </a:p>
        </p:txBody>
      </p:sp>
      <p:sp>
        <p:nvSpPr>
          <p:cNvPr id="3" name="내용 개체 틀 2"/>
          <p:cNvSpPr>
            <a:spLocks noGrp="1"/>
          </p:cNvSpPr>
          <p:nvPr>
            <p:ph idx="1"/>
          </p:nvPr>
        </p:nvSpPr>
        <p:spPr/>
        <p:txBody>
          <a:bodyPr/>
          <a:lstStyle/>
          <a:p>
            <a:r>
              <a:rPr lang="ko-KR" altLang="en-US" dirty="0"/>
              <a:t>중첩</a:t>
            </a:r>
            <a:r>
              <a:rPr lang="en-US" altLang="ko-KR" b="1" dirty="0"/>
              <a:t>(nesting)</a:t>
            </a:r>
            <a:r>
              <a:rPr lang="ko-KR" altLang="en-US" b="1" dirty="0"/>
              <a:t>된 </a:t>
            </a:r>
            <a:r>
              <a:rPr lang="en-US" altLang="ko-KR" b="1" dirty="0"/>
              <a:t>if-else</a:t>
            </a:r>
            <a:r>
              <a:rPr lang="ko-KR" altLang="en-US" b="1" dirty="0"/>
              <a:t>문</a:t>
            </a:r>
            <a:endParaRPr lang="en-US" altLang="ko-KR" dirty="0"/>
          </a:p>
          <a:p>
            <a:pPr lvl="1"/>
            <a:r>
              <a:rPr lang="en-US" altLang="ko-KR" b="1" dirty="0"/>
              <a:t>if-else </a:t>
            </a:r>
            <a:r>
              <a:rPr lang="ko-KR" altLang="en-US" b="1" dirty="0"/>
              <a:t>문장 안에 다른 </a:t>
            </a:r>
            <a:r>
              <a:rPr lang="en-US" altLang="ko-KR" b="1" dirty="0"/>
              <a:t>if-else </a:t>
            </a:r>
            <a:r>
              <a:rPr lang="ko-KR" altLang="en-US" b="1" dirty="0"/>
              <a:t>문장</a:t>
            </a:r>
          </a:p>
        </p:txBody>
      </p:sp>
      <p:pic>
        <p:nvPicPr>
          <p:cNvPr id="4" name="그림 3"/>
          <p:cNvPicPr>
            <a:picLocks noChangeAspect="1"/>
          </p:cNvPicPr>
          <p:nvPr/>
        </p:nvPicPr>
        <p:blipFill>
          <a:blip r:embed="rId2"/>
          <a:stretch>
            <a:fillRect/>
          </a:stretch>
        </p:blipFill>
        <p:spPr>
          <a:xfrm>
            <a:off x="2051720" y="2348880"/>
            <a:ext cx="5600700" cy="3419475"/>
          </a:xfrm>
          <a:prstGeom prst="rect">
            <a:avLst/>
          </a:prstGeom>
        </p:spPr>
      </p:pic>
    </p:spTree>
    <p:extLst>
      <p:ext uri="{BB962C8B-B14F-4D97-AF65-F5344CB8AC3E}">
        <p14:creationId xmlns:p14="http://schemas.microsoft.com/office/powerpoint/2010/main" val="2111151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사과 사기</a:t>
            </a:r>
          </a:p>
        </p:txBody>
      </p:sp>
      <p:sp>
        <p:nvSpPr>
          <p:cNvPr id="3" name="내용 개체 틀 2"/>
          <p:cNvSpPr>
            <a:spLocks noGrp="1"/>
          </p:cNvSpPr>
          <p:nvPr>
            <p:ph idx="1"/>
          </p:nvPr>
        </p:nvSpPr>
        <p:spPr/>
        <p:txBody>
          <a:bodyPr/>
          <a:lstStyle/>
          <a:p>
            <a:r>
              <a:rPr lang="ko-KR" altLang="en-US" dirty="0" err="1"/>
              <a:t>마트에서</a:t>
            </a:r>
            <a:r>
              <a:rPr lang="ko-KR" altLang="en-US" dirty="0"/>
              <a:t> 사과가 </a:t>
            </a:r>
            <a:r>
              <a:rPr lang="ko-KR" altLang="en-US" b="1" dirty="0"/>
              <a:t>신선</a:t>
            </a:r>
            <a:r>
              <a:rPr lang="ko-KR" altLang="en-US" dirty="0"/>
              <a:t>하면 </a:t>
            </a:r>
            <a:r>
              <a:rPr lang="ko-KR" altLang="en-US" b="1" dirty="0"/>
              <a:t>사과를 사기로 </a:t>
            </a:r>
            <a:r>
              <a:rPr lang="ko-KR" altLang="en-US" dirty="0"/>
              <a:t>한다</a:t>
            </a:r>
            <a:r>
              <a:rPr lang="en-US" altLang="ko-KR" dirty="0"/>
              <a:t>. </a:t>
            </a:r>
            <a:r>
              <a:rPr lang="ko-KR" altLang="en-US" dirty="0"/>
              <a:t>만약 사과가 </a:t>
            </a:r>
            <a:r>
              <a:rPr lang="ko-KR" altLang="en-US" b="1" dirty="0"/>
              <a:t>개당 </a:t>
            </a:r>
            <a:r>
              <a:rPr lang="en-US" altLang="ko-KR" b="1" dirty="0"/>
              <a:t>1000</a:t>
            </a:r>
            <a:r>
              <a:rPr lang="ko-KR" altLang="en-US" b="1" dirty="0"/>
              <a:t>원 미만</a:t>
            </a:r>
            <a:r>
              <a:rPr lang="ko-KR" altLang="en-US" dirty="0"/>
              <a:t>이면 </a:t>
            </a:r>
            <a:r>
              <a:rPr lang="en-US" altLang="ko-KR" b="1" dirty="0"/>
              <a:t>10</a:t>
            </a:r>
            <a:r>
              <a:rPr lang="ko-KR" altLang="en-US" b="1" dirty="0"/>
              <a:t>개</a:t>
            </a:r>
            <a:r>
              <a:rPr lang="ko-KR" altLang="en-US" dirty="0"/>
              <a:t>를 산다</a:t>
            </a:r>
            <a:r>
              <a:rPr lang="en-US" altLang="ko-KR" dirty="0"/>
              <a:t>. </a:t>
            </a:r>
            <a:r>
              <a:rPr lang="ko-KR" altLang="en-US" dirty="0"/>
              <a:t>하지만 사과가 </a:t>
            </a:r>
            <a:r>
              <a:rPr lang="ko-KR" altLang="en-US" b="1" dirty="0"/>
              <a:t>개당 </a:t>
            </a:r>
            <a:r>
              <a:rPr lang="en-US" altLang="ko-KR" b="1" dirty="0"/>
              <a:t>1000</a:t>
            </a:r>
            <a:r>
              <a:rPr lang="ko-KR" altLang="en-US" b="1" dirty="0"/>
              <a:t>원 이상</a:t>
            </a:r>
            <a:r>
              <a:rPr lang="ko-KR" altLang="en-US" dirty="0"/>
              <a:t>이면 </a:t>
            </a:r>
            <a:r>
              <a:rPr lang="en-US" altLang="ko-KR" b="1" dirty="0"/>
              <a:t>5</a:t>
            </a:r>
            <a:r>
              <a:rPr lang="ko-KR" altLang="en-US" b="1" dirty="0"/>
              <a:t>개</a:t>
            </a:r>
            <a:r>
              <a:rPr lang="ko-KR" altLang="en-US" dirty="0"/>
              <a:t>만 산다</a:t>
            </a:r>
            <a:r>
              <a:rPr lang="en-US" altLang="ko-KR" dirty="0"/>
              <a:t>.</a:t>
            </a:r>
            <a:endParaRPr lang="ko-KR" altLang="en-US" dirty="0"/>
          </a:p>
        </p:txBody>
      </p:sp>
      <p:sp>
        <p:nvSpPr>
          <p:cNvPr id="4" name="TextBox 3"/>
          <p:cNvSpPr txBox="1"/>
          <p:nvPr/>
        </p:nvSpPr>
        <p:spPr>
          <a:xfrm>
            <a:off x="1104093" y="3556597"/>
            <a:ext cx="6935814" cy="2616101"/>
          </a:xfrm>
          <a:prstGeom prst="rect">
            <a:avLst/>
          </a:prstGeom>
          <a:solidFill>
            <a:srgbClr val="CCFFFF"/>
          </a:solidFill>
          <a:ln>
            <a:solidFill>
              <a:schemeClr val="tx1"/>
            </a:solidFill>
          </a:ln>
        </p:spPr>
        <p:txBody>
          <a:bodyPr wrap="square" rtlCol="0">
            <a:spAutoFit/>
          </a:bodyPr>
          <a:lstStyle/>
          <a:p>
            <a:r>
              <a:rPr lang="en-US" altLang="ko-KR" sz="1600" b="1" dirty="0" err="1">
                <a:latin typeface="Consolas" panose="020B0609020204030204" pitchFamily="49" charset="0"/>
                <a:ea typeface="굴림" panose="020B0600000101010101" pitchFamily="50" charset="-127"/>
                <a:cs typeface="Arial" panose="020B0604020202020204" pitchFamily="34" charset="0"/>
              </a:rPr>
              <a:t>appleQuality</a:t>
            </a:r>
            <a:r>
              <a:rPr lang="en-US" altLang="ko-KR" sz="1600" b="1" dirty="0">
                <a:latin typeface="Consolas" panose="020B0609020204030204" pitchFamily="49" charset="0"/>
                <a:ea typeface="굴림" panose="020B0600000101010101" pitchFamily="50" charset="-127"/>
                <a:cs typeface="Arial" panose="020B0604020202020204" pitchFamily="34" charset="0"/>
              </a:rPr>
              <a:t> = </a:t>
            </a:r>
            <a:r>
              <a:rPr lang="en-US" altLang="ko-KR" sz="1600" b="1"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sz="1600" b="1" dirty="0">
                <a:latin typeface="Consolas" panose="020B0609020204030204" pitchFamily="49" charset="0"/>
                <a:ea typeface="굴림" panose="020B0600000101010101" pitchFamily="50" charset="-127"/>
                <a:cs typeface="Arial" panose="020B0604020202020204" pitchFamily="34" charset="0"/>
              </a:rPr>
              <a:t>("</a:t>
            </a:r>
            <a:r>
              <a:rPr lang="ko-KR" altLang="en-US" sz="1600" b="1" dirty="0">
                <a:latin typeface="Consolas" panose="020B0609020204030204" pitchFamily="49" charset="0"/>
                <a:ea typeface="굴림" panose="020B0600000101010101" pitchFamily="50" charset="-127"/>
                <a:cs typeface="Arial" panose="020B0604020202020204" pitchFamily="34" charset="0"/>
              </a:rPr>
              <a:t>사과의 상태를  </a:t>
            </a:r>
            <a:r>
              <a:rPr lang="ko-KR" altLang="en-US" sz="1600"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r>
              <a:rPr lang="en-US" altLang="ko-KR" sz="1600" b="1" dirty="0" err="1">
                <a:latin typeface="Consolas" panose="020B0609020204030204" pitchFamily="49" charset="0"/>
                <a:ea typeface="굴림" panose="020B0600000101010101" pitchFamily="50" charset="-127"/>
                <a:cs typeface="Arial" panose="020B0604020202020204" pitchFamily="34" charset="0"/>
              </a:rPr>
              <a:t>applePrice</a:t>
            </a:r>
            <a:r>
              <a:rPr lang="en-US" altLang="ko-KR" sz="1600" b="1" dirty="0">
                <a:latin typeface="Consolas" panose="020B0609020204030204" pitchFamily="49" charset="0"/>
                <a:ea typeface="굴림" panose="020B0600000101010101" pitchFamily="50" charset="-127"/>
                <a:cs typeface="Arial" panose="020B0604020202020204" pitchFamily="34" charset="0"/>
              </a:rPr>
              <a:t> = </a:t>
            </a:r>
            <a:r>
              <a:rPr lang="en-US" altLang="ko-KR" sz="1600" b="1" dirty="0" err="1">
                <a:solidFill>
                  <a:srgbClr val="0000FF"/>
                </a:solidFill>
                <a:latin typeface="Consolas" panose="020B0609020204030204" pitchFamily="49" charset="0"/>
                <a:ea typeface="굴림" panose="020B0600000101010101" pitchFamily="50" charset="-127"/>
                <a:cs typeface="Arial" panose="020B0604020202020204" pitchFamily="34" charset="0"/>
              </a:rPr>
              <a:t>int</a:t>
            </a:r>
            <a:r>
              <a:rPr lang="en-US" altLang="ko-KR" sz="1600" b="1" dirty="0">
                <a:latin typeface="Consolas" panose="020B0609020204030204" pitchFamily="49" charset="0"/>
                <a:ea typeface="굴림" panose="020B0600000101010101" pitchFamily="50" charset="-127"/>
                <a:cs typeface="Arial" panose="020B0604020202020204" pitchFamily="34" charset="0"/>
              </a:rPr>
              <a:t>(</a:t>
            </a:r>
            <a:r>
              <a:rPr lang="en-US" altLang="ko-KR" sz="1600" b="1"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sz="1600" b="1" dirty="0">
                <a:latin typeface="Consolas" panose="020B0609020204030204" pitchFamily="49" charset="0"/>
                <a:ea typeface="굴림" panose="020B0600000101010101" pitchFamily="50" charset="-127"/>
                <a:cs typeface="Arial" panose="020B0604020202020204" pitchFamily="34" charset="0"/>
              </a:rPr>
              <a:t>("</a:t>
            </a:r>
            <a:r>
              <a:rPr lang="ko-KR" altLang="en-US" sz="1600" b="1" dirty="0">
                <a:latin typeface="Consolas" panose="020B0609020204030204" pitchFamily="49" charset="0"/>
                <a:ea typeface="굴림" panose="020B0600000101010101" pitchFamily="50" charset="-127"/>
                <a:cs typeface="Arial" panose="020B0604020202020204" pitchFamily="34" charset="0"/>
              </a:rPr>
              <a:t>사과 </a:t>
            </a:r>
            <a:r>
              <a:rPr lang="en-US" altLang="ko-KR" sz="1600" b="1" dirty="0">
                <a:latin typeface="Consolas" panose="020B0609020204030204" pitchFamily="49" charset="0"/>
                <a:ea typeface="굴림" panose="020B0600000101010101" pitchFamily="50" charset="-127"/>
                <a:cs typeface="Arial" panose="020B0604020202020204" pitchFamily="34" charset="0"/>
              </a:rPr>
              <a:t>1</a:t>
            </a:r>
            <a:r>
              <a:rPr lang="ko-KR" altLang="en-US" sz="1600" b="1" dirty="0">
                <a:latin typeface="Consolas" panose="020B0609020204030204" pitchFamily="49" charset="0"/>
                <a:ea typeface="굴림" panose="020B0600000101010101" pitchFamily="50" charset="-127"/>
                <a:cs typeface="Arial" panose="020B0604020202020204" pitchFamily="34" charset="0"/>
              </a:rPr>
              <a:t>개의 가격을 </a:t>
            </a:r>
            <a:r>
              <a:rPr lang="ko-KR" altLang="en-US" sz="1600"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endParaRPr lang="en-US" altLang="ko-KR" sz="1600" b="1" dirty="0">
              <a:latin typeface="Consolas" panose="020B0609020204030204" pitchFamily="49" charset="0"/>
              <a:ea typeface="굴림" panose="020B0600000101010101" pitchFamily="50" charset="-127"/>
              <a:cs typeface="Arial" panose="020B0604020202020204" pitchFamily="34" charset="0"/>
            </a:endParaRPr>
          </a:p>
          <a:p>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err="1">
                <a:solidFill>
                  <a:srgbClr val="7030A0"/>
                </a:solidFill>
                <a:latin typeface="Consolas" panose="020B0609020204030204" pitchFamily="49" charset="0"/>
                <a:ea typeface="굴림" panose="020B0600000101010101" pitchFamily="50" charset="-127"/>
                <a:cs typeface="Arial" panose="020B0604020202020204" pitchFamily="34" charset="0"/>
              </a:rPr>
              <a:t>appleQuality</a:t>
            </a:r>
            <a:r>
              <a:rPr lang="en-US" altLang="ko-KR" sz="1600" b="1" dirty="0">
                <a:solidFill>
                  <a:srgbClr val="7030A0"/>
                </a:solidFill>
                <a:latin typeface="Consolas" panose="020B0609020204030204" pitchFamily="49" charset="0"/>
                <a:ea typeface="굴림" panose="020B0600000101010101" pitchFamily="50" charset="-127"/>
                <a:cs typeface="Arial" panose="020B0604020202020204" pitchFamily="34" charset="0"/>
              </a:rPr>
              <a:t> == "</a:t>
            </a:r>
            <a:r>
              <a:rPr lang="ko-KR" altLang="en-US" sz="1600" b="1" dirty="0">
                <a:solidFill>
                  <a:srgbClr val="7030A0"/>
                </a:solidFill>
                <a:latin typeface="Consolas" panose="020B0609020204030204" pitchFamily="49" charset="0"/>
                <a:ea typeface="굴림" panose="020B0600000101010101" pitchFamily="50" charset="-127"/>
                <a:cs typeface="Arial" panose="020B0604020202020204" pitchFamily="34" charset="0"/>
              </a:rPr>
              <a:t>신선</a:t>
            </a:r>
            <a:r>
              <a:rPr lang="en-US" altLang="ko-KR" sz="1600" b="1" dirty="0">
                <a:solidFill>
                  <a:srgbClr val="7030A0"/>
                </a:solidFill>
                <a:latin typeface="Consolas" panose="020B0609020204030204" pitchFamily="49" charset="0"/>
                <a:ea typeface="굴림" panose="020B0600000101010101" pitchFamily="50" charset="-127"/>
                <a:cs typeface="Arial" panose="020B0604020202020204" pitchFamily="34" charset="0"/>
              </a:rPr>
              <a:t>"</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err="1">
                <a:solidFill>
                  <a:srgbClr val="7030A0"/>
                </a:solidFill>
                <a:latin typeface="Consolas" panose="020B0609020204030204" pitchFamily="49" charset="0"/>
                <a:ea typeface="굴림" panose="020B0600000101010101" pitchFamily="50" charset="-127"/>
                <a:cs typeface="Arial" panose="020B0604020202020204" pitchFamily="34" charset="0"/>
              </a:rPr>
              <a:t>applePrice</a:t>
            </a:r>
            <a:r>
              <a:rPr lang="en-US" altLang="ko-KR" sz="1600" b="1" dirty="0">
                <a:solidFill>
                  <a:srgbClr val="7030A0"/>
                </a:solidFill>
                <a:latin typeface="Consolas" panose="020B0609020204030204" pitchFamily="49" charset="0"/>
                <a:ea typeface="굴림" panose="020B0600000101010101" pitchFamily="50" charset="-127"/>
                <a:cs typeface="Arial" panose="020B0604020202020204" pitchFamily="34" charset="0"/>
              </a:rPr>
              <a:t> &lt; 1000</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print("10</a:t>
            </a:r>
            <a:r>
              <a:rPr lang="ko-KR" altLang="en-US" sz="1600" b="1" dirty="0">
                <a:latin typeface="Consolas" panose="020B0609020204030204" pitchFamily="49" charset="0"/>
                <a:ea typeface="굴림" panose="020B0600000101010101" pitchFamily="50" charset="-127"/>
                <a:cs typeface="Arial" panose="020B0604020202020204" pitchFamily="34" charset="0"/>
              </a:rPr>
              <a:t>개를 산다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print("5</a:t>
            </a:r>
            <a:r>
              <a:rPr lang="ko-KR" altLang="en-US" sz="1600" b="1" dirty="0">
                <a:latin typeface="Consolas" panose="020B0609020204030204" pitchFamily="49" charset="0"/>
                <a:ea typeface="굴림" panose="020B0600000101010101" pitchFamily="50" charset="-127"/>
                <a:cs typeface="Arial" panose="020B0604020202020204" pitchFamily="34" charset="0"/>
              </a:rPr>
              <a:t>개를 산다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a:t>
            </a:r>
            <a:r>
              <a:rPr lang="ko-KR" altLang="en-US" sz="1600" b="1" dirty="0">
                <a:latin typeface="Consolas" panose="020B0609020204030204" pitchFamily="49" charset="0"/>
                <a:ea typeface="굴림" panose="020B0600000101010101" pitchFamily="50" charset="-127"/>
                <a:cs typeface="Arial" panose="020B0604020202020204" pitchFamily="34" charset="0"/>
              </a:rPr>
              <a:t>사과를 사지 않는다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p:txBody>
      </p:sp>
      <p:sp>
        <p:nvSpPr>
          <p:cNvPr id="5" name="TextBox 4"/>
          <p:cNvSpPr txBox="1"/>
          <p:nvPr/>
        </p:nvSpPr>
        <p:spPr>
          <a:xfrm>
            <a:off x="1104093" y="2275998"/>
            <a:ext cx="6935814" cy="861774"/>
          </a:xfrm>
          <a:prstGeom prst="rect">
            <a:avLst/>
          </a:prstGeom>
          <a:solidFill>
            <a:schemeClr val="accent4">
              <a:lumMod val="40000"/>
              <a:lumOff val="60000"/>
            </a:schemeClr>
          </a:solidFill>
          <a:ln>
            <a:solidFill>
              <a:schemeClr val="tx1"/>
            </a:solidFill>
          </a:ln>
        </p:spPr>
        <p:txBody>
          <a:bodyPr wrap="square" rtlCol="0">
            <a:spAutoFit/>
          </a:bodyPr>
          <a:lstStyle/>
          <a:p>
            <a:r>
              <a:rPr lang="ko-KR" altLang="en-US" sz="1600" b="1" dirty="0">
                <a:latin typeface="Consolas" panose="020B0609020204030204" pitchFamily="49" charset="0"/>
                <a:ea typeface="굴림" panose="020B0600000101010101" pitchFamily="50" charset="-127"/>
                <a:cs typeface="Arial" panose="020B0604020202020204" pitchFamily="34" charset="0"/>
              </a:rPr>
              <a:t>사과의 상태를  입력하시오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r>
              <a:rPr lang="ko-KR" altLang="en-US" sz="1600" b="1" dirty="0">
                <a:latin typeface="Consolas" panose="020B0609020204030204" pitchFamily="49" charset="0"/>
                <a:ea typeface="굴림" panose="020B0600000101010101" pitchFamily="50" charset="-127"/>
                <a:cs typeface="Arial" panose="020B0604020202020204" pitchFamily="34" charset="0"/>
              </a:rPr>
              <a:t>신선</a:t>
            </a:r>
            <a:endParaRPr lang="en-US" altLang="ko-KR" sz="1600" b="1" dirty="0">
              <a:latin typeface="Consolas" panose="020B0609020204030204" pitchFamily="49" charset="0"/>
              <a:ea typeface="굴림" panose="020B0600000101010101" pitchFamily="50" charset="-127"/>
              <a:cs typeface="Arial" panose="020B0604020202020204" pitchFamily="34" charset="0"/>
            </a:endParaRPr>
          </a:p>
          <a:p>
            <a:r>
              <a:rPr lang="ko-KR" altLang="en-US" sz="1600" b="1" dirty="0">
                <a:latin typeface="Consolas" panose="020B0609020204030204" pitchFamily="49" charset="0"/>
                <a:ea typeface="굴림" panose="020B0600000101010101" pitchFamily="50" charset="-127"/>
                <a:cs typeface="Arial" panose="020B0604020202020204" pitchFamily="34" charset="0"/>
              </a:rPr>
              <a:t>사과 </a:t>
            </a:r>
            <a:r>
              <a:rPr lang="en-US" altLang="ko-KR" sz="1600" b="1" dirty="0">
                <a:latin typeface="Consolas" panose="020B0609020204030204" pitchFamily="49" charset="0"/>
                <a:ea typeface="굴림" panose="020B0600000101010101" pitchFamily="50" charset="-127"/>
                <a:cs typeface="Arial" panose="020B0604020202020204" pitchFamily="34" charset="0"/>
              </a:rPr>
              <a:t>1</a:t>
            </a:r>
            <a:r>
              <a:rPr lang="ko-KR" altLang="en-US" sz="1600" b="1" dirty="0">
                <a:latin typeface="Consolas" panose="020B0609020204030204" pitchFamily="49" charset="0"/>
                <a:ea typeface="굴림" panose="020B0600000101010101" pitchFamily="50" charset="-127"/>
                <a:cs typeface="Arial" panose="020B0604020202020204" pitchFamily="34" charset="0"/>
              </a:rPr>
              <a:t>개의 가격을 입력하시오</a:t>
            </a:r>
            <a:r>
              <a:rPr lang="en-US" altLang="ko-KR" sz="1600" b="1" dirty="0">
                <a:latin typeface="Consolas" panose="020B0609020204030204" pitchFamily="49" charset="0"/>
                <a:ea typeface="굴림" panose="020B0600000101010101" pitchFamily="50" charset="-127"/>
                <a:cs typeface="Arial" panose="020B0604020202020204" pitchFamily="34" charset="0"/>
              </a:rPr>
              <a:t>:2000</a:t>
            </a:r>
          </a:p>
          <a:p>
            <a:r>
              <a:rPr lang="en-US" altLang="ko-KR" sz="1600" b="1" dirty="0">
                <a:latin typeface="Consolas" panose="020B0609020204030204" pitchFamily="49" charset="0"/>
                <a:ea typeface="굴림" panose="020B0600000101010101" pitchFamily="50" charset="-127"/>
                <a:cs typeface="Arial" panose="020B0604020202020204" pitchFamily="34" charset="0"/>
              </a:rPr>
              <a:t>5</a:t>
            </a:r>
            <a:r>
              <a:rPr lang="ko-KR" altLang="en-US" sz="1600" b="1" dirty="0">
                <a:latin typeface="Consolas" panose="020B0609020204030204" pitchFamily="49" charset="0"/>
                <a:ea typeface="굴림" panose="020B0600000101010101" pitchFamily="50" charset="-127"/>
                <a:cs typeface="Arial" panose="020B0604020202020204" pitchFamily="34" charset="0"/>
              </a:rPr>
              <a:t>개를 산다</a:t>
            </a:r>
            <a:endParaRPr lang="en-US" altLang="ko-KR" sz="1600" b="1" dirty="0">
              <a:latin typeface="Consolas" panose="020B0609020204030204" pitchFamily="49"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18327710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음수</a:t>
            </a:r>
            <a:r>
              <a:rPr lang="en-US" altLang="ko-KR" dirty="0"/>
              <a:t>, 0, </a:t>
            </a:r>
            <a:r>
              <a:rPr lang="ko-KR" altLang="en-US" dirty="0"/>
              <a:t>양수 구별하기</a:t>
            </a:r>
          </a:p>
        </p:txBody>
      </p:sp>
      <p:sp>
        <p:nvSpPr>
          <p:cNvPr id="3" name="내용 개체 틀 2"/>
          <p:cNvSpPr>
            <a:spLocks noGrp="1"/>
          </p:cNvSpPr>
          <p:nvPr>
            <p:ph idx="1"/>
          </p:nvPr>
        </p:nvSpPr>
        <p:spPr/>
        <p:txBody>
          <a:bodyPr/>
          <a:lstStyle/>
          <a:p>
            <a:r>
              <a:rPr lang="ko-KR" altLang="en-US" dirty="0"/>
              <a:t>입력한 수가 양수인지 </a:t>
            </a:r>
            <a:r>
              <a:rPr lang="en-US" altLang="ko-KR" dirty="0"/>
              <a:t>0</a:t>
            </a:r>
            <a:r>
              <a:rPr lang="ko-KR" altLang="en-US" dirty="0"/>
              <a:t>인지 음수인지를 구별하여 출력하는 </a:t>
            </a:r>
            <a:r>
              <a:rPr lang="en-US" altLang="ko-KR" dirty="0"/>
              <a:t/>
            </a:r>
            <a:br>
              <a:rPr lang="en-US" altLang="ko-KR" dirty="0"/>
            </a:br>
            <a:r>
              <a:rPr lang="ko-KR" altLang="en-US" b="1" dirty="0"/>
              <a:t>중첩 </a:t>
            </a:r>
            <a:r>
              <a:rPr lang="en-US" altLang="ko-KR" b="1" dirty="0"/>
              <a:t>if-else</a:t>
            </a:r>
            <a:r>
              <a:rPr lang="ko-KR" altLang="en-US" b="1" dirty="0"/>
              <a:t>문을 사용</a:t>
            </a:r>
            <a:r>
              <a:rPr lang="ko-KR" altLang="en-US" dirty="0"/>
              <a:t>하는 프로그램을 작성해보자</a:t>
            </a:r>
            <a:r>
              <a:rPr lang="en-US" altLang="ko-KR" dirty="0"/>
              <a:t>.</a:t>
            </a:r>
            <a:endParaRPr lang="ko-KR" altLang="en-US" dirty="0"/>
          </a:p>
          <a:p>
            <a:endParaRPr lang="ko-KR" altLang="en-US" dirty="0"/>
          </a:p>
        </p:txBody>
      </p:sp>
      <p:sp>
        <p:nvSpPr>
          <p:cNvPr id="4" name="TextBox 3"/>
          <p:cNvSpPr txBox="1"/>
          <p:nvPr/>
        </p:nvSpPr>
        <p:spPr>
          <a:xfrm>
            <a:off x="2483768" y="2132856"/>
            <a:ext cx="3771788" cy="646331"/>
          </a:xfrm>
          <a:prstGeom prst="rect">
            <a:avLst/>
          </a:prstGeom>
          <a:solidFill>
            <a:srgbClr val="CCCCFF"/>
          </a:solidFill>
          <a:ln>
            <a:solidFill>
              <a:schemeClr val="tx1"/>
            </a:solidFill>
          </a:ln>
        </p:spPr>
        <p:txBody>
          <a:bodyPr wrap="square" rtlCol="0">
            <a:spAutoFit/>
          </a:bodyPr>
          <a:lstStyle/>
          <a:p>
            <a:r>
              <a:rPr lang="ko-KR" altLang="en-US" b="1" dirty="0">
                <a:latin typeface="Consolas" panose="020B0609020204030204" pitchFamily="49" charset="0"/>
                <a:ea typeface="굴림" panose="020B0600000101010101" pitchFamily="50" charset="-127"/>
                <a:cs typeface="Arial" panose="020B0604020202020204" pitchFamily="34" charset="0"/>
              </a:rPr>
              <a:t>정수를 </a:t>
            </a:r>
            <a:r>
              <a:rPr lang="ko-KR" altLang="en-US"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b="1" dirty="0">
                <a:latin typeface="Consolas" panose="020B0609020204030204" pitchFamily="49" charset="0"/>
                <a:ea typeface="굴림" panose="020B0600000101010101" pitchFamily="50" charset="-127"/>
                <a:cs typeface="Arial" panose="020B0604020202020204" pitchFamily="34" charset="0"/>
              </a:rPr>
              <a:t>: -10</a:t>
            </a:r>
          </a:p>
          <a:p>
            <a:r>
              <a:rPr lang="ko-KR" altLang="en-US" b="1" dirty="0">
                <a:latin typeface="Consolas" panose="020B0609020204030204" pitchFamily="49" charset="0"/>
                <a:ea typeface="굴림" panose="020B0600000101010101" pitchFamily="50" charset="-127"/>
                <a:cs typeface="Arial" panose="020B0604020202020204" pitchFamily="34" charset="0"/>
              </a:rPr>
              <a:t>입력된 정수는 음수입니다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p:txBody>
      </p:sp>
      <p:sp>
        <p:nvSpPr>
          <p:cNvPr id="5" name="TextBox 4"/>
          <p:cNvSpPr txBox="1"/>
          <p:nvPr/>
        </p:nvSpPr>
        <p:spPr>
          <a:xfrm>
            <a:off x="2483768" y="2924944"/>
            <a:ext cx="3771788" cy="646331"/>
          </a:xfrm>
          <a:prstGeom prst="rect">
            <a:avLst/>
          </a:prstGeom>
          <a:solidFill>
            <a:srgbClr val="CCCCFF"/>
          </a:solidFill>
          <a:ln>
            <a:solidFill>
              <a:schemeClr val="tx1"/>
            </a:solidFill>
          </a:ln>
        </p:spPr>
        <p:txBody>
          <a:bodyPr wrap="square" rtlCol="0">
            <a:spAutoFit/>
          </a:bodyPr>
          <a:lstStyle/>
          <a:p>
            <a:r>
              <a:rPr lang="ko-KR" altLang="en-US" b="1" dirty="0">
                <a:latin typeface="Consolas" panose="020B0609020204030204" pitchFamily="49" charset="0"/>
                <a:ea typeface="굴림" panose="020B0600000101010101" pitchFamily="50" charset="-127"/>
                <a:cs typeface="Arial" panose="020B0604020202020204" pitchFamily="34" charset="0"/>
              </a:rPr>
              <a:t>정수를 </a:t>
            </a:r>
            <a:r>
              <a:rPr lang="ko-KR" altLang="en-US"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b="1" dirty="0">
                <a:latin typeface="Consolas" panose="020B0609020204030204" pitchFamily="49" charset="0"/>
                <a:ea typeface="굴림" panose="020B0600000101010101" pitchFamily="50" charset="-127"/>
                <a:cs typeface="Arial" panose="020B0604020202020204" pitchFamily="34" charset="0"/>
              </a:rPr>
              <a:t>: 0</a:t>
            </a:r>
          </a:p>
          <a:p>
            <a:r>
              <a:rPr lang="ko-KR" altLang="en-US" b="1" dirty="0">
                <a:latin typeface="Consolas" panose="020B0609020204030204" pitchFamily="49" charset="0"/>
                <a:ea typeface="굴림" panose="020B0600000101010101" pitchFamily="50" charset="-127"/>
                <a:cs typeface="Arial" panose="020B0604020202020204" pitchFamily="34" charset="0"/>
              </a:rPr>
              <a:t>입력된 정수는 </a:t>
            </a:r>
            <a:r>
              <a:rPr lang="en-US" altLang="ko-KR" b="1" dirty="0">
                <a:latin typeface="Consolas" panose="020B0609020204030204" pitchFamily="49" charset="0"/>
                <a:ea typeface="굴림" panose="020B0600000101010101" pitchFamily="50" charset="-127"/>
                <a:cs typeface="Arial" panose="020B0604020202020204" pitchFamily="34" charset="0"/>
              </a:rPr>
              <a:t>0</a:t>
            </a:r>
            <a:r>
              <a:rPr lang="ko-KR" altLang="en-US" b="1" dirty="0">
                <a:latin typeface="Consolas" panose="020B0609020204030204" pitchFamily="49" charset="0"/>
                <a:ea typeface="굴림" panose="020B0600000101010101" pitchFamily="50" charset="-127"/>
                <a:cs typeface="Arial" panose="020B0604020202020204" pitchFamily="34" charset="0"/>
              </a:rPr>
              <a:t>입니다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p:txBody>
      </p:sp>
      <p:sp>
        <p:nvSpPr>
          <p:cNvPr id="6" name="TextBox 5"/>
          <p:cNvSpPr txBox="1"/>
          <p:nvPr/>
        </p:nvSpPr>
        <p:spPr>
          <a:xfrm>
            <a:off x="1429800" y="3970799"/>
            <a:ext cx="5879723" cy="2123658"/>
          </a:xfrm>
          <a:prstGeom prst="rect">
            <a:avLst/>
          </a:prstGeom>
          <a:solidFill>
            <a:srgbClr val="CCFFFF"/>
          </a:solidFill>
          <a:ln>
            <a:solidFill>
              <a:schemeClr val="tx1"/>
            </a:solidFill>
          </a:ln>
        </p:spPr>
        <p:txBody>
          <a:bodyPr wrap="square" rtlCol="0">
            <a:spAutoFit/>
          </a:bodyPr>
          <a:lstStyle/>
          <a:p>
            <a:r>
              <a:rPr lang="en-US" altLang="ko-KR" sz="1600" b="1" dirty="0" err="1">
                <a:latin typeface="Consolas" panose="020B0609020204030204" pitchFamily="49" charset="0"/>
                <a:ea typeface="굴림" panose="020B0600000101010101" pitchFamily="50" charset="-127"/>
                <a:cs typeface="Arial" panose="020B0604020202020204" pitchFamily="34" charset="0"/>
              </a:rPr>
              <a:t>num</a:t>
            </a:r>
            <a:r>
              <a:rPr lang="en-US" altLang="ko-KR" sz="1600" b="1" dirty="0">
                <a:latin typeface="Consolas" panose="020B0609020204030204" pitchFamily="49" charset="0"/>
                <a:ea typeface="굴림" panose="020B0600000101010101" pitchFamily="50" charset="-127"/>
                <a:cs typeface="Arial" panose="020B0604020202020204" pitchFamily="34" charset="0"/>
              </a:rPr>
              <a:t> = </a:t>
            </a:r>
            <a:r>
              <a:rPr lang="en-US" altLang="ko-KR" sz="1600" b="1" dirty="0">
                <a:solidFill>
                  <a:srgbClr val="0000FF"/>
                </a:solidFill>
                <a:latin typeface="Consolas" panose="020B0609020204030204" pitchFamily="49" charset="0"/>
                <a:ea typeface="굴림" panose="020B0600000101010101" pitchFamily="50" charset="-127"/>
                <a:cs typeface="Arial" panose="020B0604020202020204" pitchFamily="34" charset="0"/>
              </a:rPr>
              <a:t>float</a:t>
            </a:r>
            <a:r>
              <a:rPr lang="en-US" altLang="ko-KR" sz="1600" b="1" dirty="0">
                <a:latin typeface="Consolas" panose="020B0609020204030204" pitchFamily="49" charset="0"/>
                <a:ea typeface="굴림" panose="020B0600000101010101" pitchFamily="50" charset="-127"/>
                <a:cs typeface="Arial" panose="020B0604020202020204" pitchFamily="34" charset="0"/>
              </a:rPr>
              <a:t>(</a:t>
            </a:r>
            <a:r>
              <a:rPr lang="en-US" altLang="ko-KR" sz="1600" b="1"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sz="1600" b="1" dirty="0">
                <a:latin typeface="Consolas" panose="020B0609020204030204" pitchFamily="49" charset="0"/>
                <a:ea typeface="굴림" panose="020B0600000101010101" pitchFamily="50" charset="-127"/>
                <a:cs typeface="Arial" panose="020B0604020202020204" pitchFamily="34" charset="0"/>
              </a:rPr>
              <a:t>("</a:t>
            </a:r>
            <a:r>
              <a:rPr lang="ko-KR" altLang="en-US" sz="1600" b="1" dirty="0">
                <a:latin typeface="Consolas" panose="020B0609020204030204" pitchFamily="49" charset="0"/>
                <a:ea typeface="굴림" panose="020B0600000101010101" pitchFamily="50" charset="-127"/>
                <a:cs typeface="Arial" panose="020B0604020202020204" pitchFamily="34" charset="0"/>
              </a:rPr>
              <a:t>정수를 </a:t>
            </a:r>
            <a:r>
              <a:rPr lang="ko-KR" altLang="en-US" sz="1600"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err="1">
                <a:solidFill>
                  <a:srgbClr val="7030A0"/>
                </a:solidFill>
                <a:latin typeface="Consolas" panose="020B0609020204030204" pitchFamily="49" charset="0"/>
                <a:ea typeface="굴림" panose="020B0600000101010101" pitchFamily="50" charset="-127"/>
                <a:cs typeface="Arial" panose="020B0604020202020204" pitchFamily="34" charset="0"/>
              </a:rPr>
              <a:t>num</a:t>
            </a:r>
            <a:r>
              <a:rPr lang="en-US" altLang="ko-KR" sz="1600" b="1" dirty="0">
                <a:solidFill>
                  <a:srgbClr val="7030A0"/>
                </a:solidFill>
                <a:latin typeface="Consolas" panose="020B0609020204030204" pitchFamily="49" charset="0"/>
                <a:ea typeface="굴림" panose="020B0600000101010101" pitchFamily="50" charset="-127"/>
                <a:cs typeface="Arial" panose="020B0604020202020204" pitchFamily="34" charset="0"/>
              </a:rPr>
              <a:t> &gt;= 0</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err="1">
                <a:solidFill>
                  <a:srgbClr val="7030A0"/>
                </a:solidFill>
                <a:latin typeface="Consolas" panose="020B0609020204030204" pitchFamily="49" charset="0"/>
                <a:ea typeface="굴림" panose="020B0600000101010101" pitchFamily="50" charset="-127"/>
                <a:cs typeface="Arial" panose="020B0604020202020204" pitchFamily="34" charset="0"/>
              </a:rPr>
              <a:t>num</a:t>
            </a:r>
            <a:r>
              <a:rPr lang="en-US" altLang="ko-KR" sz="1600" b="1" dirty="0">
                <a:solidFill>
                  <a:srgbClr val="7030A0"/>
                </a:solidFill>
                <a:latin typeface="Consolas" panose="020B0609020204030204" pitchFamily="49" charset="0"/>
                <a:ea typeface="굴림" panose="020B0600000101010101" pitchFamily="50" charset="-127"/>
                <a:cs typeface="Arial" panose="020B0604020202020204" pitchFamily="34" charset="0"/>
              </a:rPr>
              <a:t> == 0</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print("0</a:t>
            </a:r>
            <a:r>
              <a:rPr lang="ko-KR" altLang="en-US" sz="1600" b="1" dirty="0">
                <a:latin typeface="Consolas" panose="020B0609020204030204" pitchFamily="49" charset="0"/>
                <a:ea typeface="굴림" panose="020B0600000101010101" pitchFamily="50" charset="-127"/>
                <a:cs typeface="Arial" panose="020B0604020202020204" pitchFamily="34" charset="0"/>
              </a:rPr>
              <a:t>입니다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a:t>
            </a:r>
            <a:r>
              <a:rPr lang="ko-KR" altLang="en-US" sz="1600" b="1" dirty="0">
                <a:latin typeface="Consolas" panose="020B0609020204030204" pitchFamily="49" charset="0"/>
                <a:ea typeface="굴림" panose="020B0600000101010101" pitchFamily="50" charset="-127"/>
                <a:cs typeface="Arial" panose="020B0604020202020204" pitchFamily="34" charset="0"/>
              </a:rPr>
              <a:t>양수입니다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a:t>
            </a:r>
            <a:r>
              <a:rPr lang="ko-KR" altLang="en-US" sz="1600" b="1" dirty="0">
                <a:latin typeface="Consolas" panose="020B0609020204030204" pitchFamily="49" charset="0"/>
                <a:ea typeface="굴림" panose="020B0600000101010101" pitchFamily="50" charset="-127"/>
                <a:cs typeface="Arial" panose="020B0604020202020204" pitchFamily="34" charset="0"/>
              </a:rPr>
              <a:t>음수입니다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p:txBody>
      </p:sp>
    </p:spTree>
    <p:extLst>
      <p:ext uri="{BB962C8B-B14F-4D97-AF65-F5344CB8AC3E}">
        <p14:creationId xmlns:p14="http://schemas.microsoft.com/office/powerpoint/2010/main" val="32573619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학습과제</a:t>
            </a:r>
            <a:r>
              <a:rPr lang="en-US" altLang="ko-KR" dirty="0"/>
              <a:t>1)</a:t>
            </a:r>
            <a:r>
              <a:rPr lang="ko-KR" altLang="en-US" dirty="0"/>
              <a:t> </a:t>
            </a:r>
            <a:r>
              <a:rPr lang="ko-KR" altLang="en-US" dirty="0" err="1"/>
              <a:t>터틀</a:t>
            </a:r>
            <a:r>
              <a:rPr lang="ko-KR" altLang="en-US" dirty="0"/>
              <a:t> 그래픽 </a:t>
            </a:r>
            <a:r>
              <a:rPr lang="en-US" altLang="ko-KR" dirty="0"/>
              <a:t>2</a:t>
            </a:r>
            <a:endParaRPr lang="ko-KR" altLang="en-US" dirty="0"/>
          </a:p>
        </p:txBody>
      </p:sp>
      <p:sp>
        <p:nvSpPr>
          <p:cNvPr id="3" name="내용 개체 틀 2"/>
          <p:cNvSpPr>
            <a:spLocks noGrp="1"/>
          </p:cNvSpPr>
          <p:nvPr>
            <p:ph idx="1"/>
          </p:nvPr>
        </p:nvSpPr>
        <p:spPr/>
        <p:txBody>
          <a:bodyPr/>
          <a:lstStyle/>
          <a:p>
            <a:r>
              <a:rPr lang="ko-KR" altLang="en-US" dirty="0"/>
              <a:t>사용자로부터 명령어를 받아서 </a:t>
            </a:r>
            <a:r>
              <a:rPr lang="ko-KR" altLang="en-US" b="1" dirty="0" err="1"/>
              <a:t>터틀</a:t>
            </a:r>
            <a:r>
              <a:rPr lang="ko-KR" altLang="en-US" dirty="0" err="1"/>
              <a:t>을</a:t>
            </a:r>
            <a:r>
              <a:rPr lang="ko-KR" altLang="en-US" dirty="0"/>
              <a:t> 제어해보자</a:t>
            </a:r>
            <a:r>
              <a:rPr lang="en-US" altLang="ko-KR" dirty="0"/>
              <a:t>. </a:t>
            </a:r>
            <a:br>
              <a:rPr lang="en-US" altLang="ko-KR" dirty="0"/>
            </a:br>
            <a:r>
              <a:rPr lang="ko-KR" altLang="en-US" dirty="0"/>
              <a:t>사용자가 </a:t>
            </a:r>
            <a:r>
              <a:rPr lang="en-US" altLang="ko-KR" dirty="0"/>
              <a:t>"left"</a:t>
            </a:r>
            <a:r>
              <a:rPr lang="ko-KR" altLang="en-US" dirty="0"/>
              <a:t>를 입력하면 왼쪽으로 회전하게 하고 </a:t>
            </a:r>
            <a:r>
              <a:rPr lang="en-US" altLang="ko-KR" dirty="0"/>
              <a:t/>
            </a:r>
            <a:br>
              <a:rPr lang="en-US" altLang="ko-KR" dirty="0"/>
            </a:br>
            <a:r>
              <a:rPr lang="ko-KR" altLang="en-US" dirty="0"/>
              <a:t>사용자가 </a:t>
            </a:r>
            <a:r>
              <a:rPr lang="en-US" altLang="ko-KR" dirty="0"/>
              <a:t>"right"</a:t>
            </a:r>
            <a:r>
              <a:rPr lang="ko-KR" altLang="en-US" dirty="0"/>
              <a:t>를 입력하면 오른쪽으로 회전하게 하자</a:t>
            </a:r>
            <a:r>
              <a:rPr lang="en-US" altLang="ko-KR" dirty="0"/>
              <a:t>. </a:t>
            </a:r>
            <a:br>
              <a:rPr lang="en-US" altLang="ko-KR" dirty="0"/>
            </a:br>
            <a:r>
              <a:rPr lang="ko-KR" altLang="en-US" dirty="0"/>
              <a:t>사용자가 “</a:t>
            </a:r>
            <a:r>
              <a:rPr lang="en-US" altLang="ko-KR" dirty="0"/>
              <a:t>up"</a:t>
            </a:r>
            <a:r>
              <a:rPr lang="ko-KR" altLang="en-US" dirty="0"/>
              <a:t>를 입력하면 위쪽으로 회전하게 하자</a:t>
            </a:r>
            <a:r>
              <a:rPr lang="en-US" altLang="ko-KR" dirty="0"/>
              <a:t>. </a:t>
            </a:r>
            <a:br>
              <a:rPr lang="en-US" altLang="ko-KR" dirty="0"/>
            </a:br>
            <a:r>
              <a:rPr lang="ko-KR" altLang="en-US" dirty="0"/>
              <a:t>사용자가 “</a:t>
            </a:r>
            <a:r>
              <a:rPr lang="en-US" altLang="ko-KR" dirty="0"/>
              <a:t>down"</a:t>
            </a:r>
            <a:r>
              <a:rPr lang="ko-KR" altLang="en-US" dirty="0"/>
              <a:t>를 입력하면 아래쪽으로 회전하게 하자</a:t>
            </a:r>
            <a:r>
              <a:rPr lang="en-US" altLang="ko-KR" dirty="0"/>
              <a:t>.</a:t>
            </a:r>
            <a:br>
              <a:rPr lang="en-US" altLang="ko-KR" dirty="0"/>
            </a:br>
            <a:r>
              <a:rPr lang="ko-KR" altLang="en-US" dirty="0"/>
              <a:t>사용자가 </a:t>
            </a:r>
            <a:r>
              <a:rPr lang="en-US" altLang="ko-KR" dirty="0"/>
              <a:t>“square”</a:t>
            </a:r>
            <a:r>
              <a:rPr lang="ko-KR" altLang="en-US" dirty="0"/>
              <a:t>를 입력하면 사각형을 그리자</a:t>
            </a:r>
            <a:r>
              <a:rPr lang="en-US" altLang="ko-KR" dirty="0"/>
              <a:t>. </a:t>
            </a:r>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1111876022"/>
      </p:ext>
    </p:extLst>
  </p:cSld>
  <p:clrMapOvr>
    <a:masterClrMapping/>
  </p:clrMapOvr>
  <mc:AlternateContent xmlns:mc="http://schemas.openxmlformats.org/markup-compatibility/2006" xmlns:p14="http://schemas.microsoft.com/office/powerpoint/2010/main">
    <mc:Choice Requires="p14">
      <p:transition spd="slow" p14:dur="2000" advTm="126375"/>
    </mc:Choice>
    <mc:Fallback xmlns="">
      <p:transition spd="slow" advTm="126375"/>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학습과제</a:t>
            </a:r>
            <a:r>
              <a:rPr lang="en-US" altLang="ko-KR" dirty="0"/>
              <a:t>2) </a:t>
            </a:r>
            <a:r>
              <a:rPr lang="ko-KR" altLang="en-US" dirty="0"/>
              <a:t>졸업 학점 검사하기</a:t>
            </a:r>
          </a:p>
        </p:txBody>
      </p:sp>
      <p:sp>
        <p:nvSpPr>
          <p:cNvPr id="3" name="내용 개체 틀 2"/>
          <p:cNvSpPr>
            <a:spLocks noGrp="1"/>
          </p:cNvSpPr>
          <p:nvPr>
            <p:ph idx="1"/>
          </p:nvPr>
        </p:nvSpPr>
        <p:spPr/>
        <p:txBody>
          <a:bodyPr/>
          <a:lstStyle/>
          <a:p>
            <a:r>
              <a:rPr lang="ko-KR" altLang="en-US" dirty="0"/>
              <a:t>제주 대학교를 졸업하려면 적어도 </a:t>
            </a:r>
            <a:r>
              <a:rPr lang="en-US" altLang="ko-KR" b="1" dirty="0"/>
              <a:t>140</a:t>
            </a:r>
            <a:r>
              <a:rPr lang="ko-KR" altLang="en-US" b="1" dirty="0"/>
              <a:t>학점을 이수</a:t>
            </a:r>
            <a:r>
              <a:rPr lang="ko-KR" altLang="en-US" dirty="0"/>
              <a:t>해야 하고 </a:t>
            </a:r>
            <a:r>
              <a:rPr lang="ko-KR" altLang="en-US" b="1" dirty="0"/>
              <a:t>평점이 </a:t>
            </a:r>
            <a:r>
              <a:rPr lang="en-US" altLang="ko-KR" b="1" dirty="0"/>
              <a:t>2.0</a:t>
            </a:r>
            <a:r>
              <a:rPr lang="ko-KR" altLang="en-US" dirty="0"/>
              <a:t>은 되어야 하고</a:t>
            </a:r>
            <a:r>
              <a:rPr lang="en-US" altLang="ko-KR" dirty="0"/>
              <a:t>, </a:t>
            </a:r>
            <a:r>
              <a:rPr lang="ko-KR" altLang="en-US" b="1" dirty="0"/>
              <a:t>토익 점수도 </a:t>
            </a:r>
            <a:r>
              <a:rPr lang="en-US" altLang="ko-KR" b="1" dirty="0"/>
              <a:t>600 </a:t>
            </a:r>
            <a:r>
              <a:rPr lang="ko-KR" altLang="en-US" b="1" dirty="0"/>
              <a:t>이상</a:t>
            </a:r>
            <a:r>
              <a:rPr lang="ko-KR" altLang="en-US" dirty="0"/>
              <a:t>이여야 한다고 하자</a:t>
            </a:r>
            <a:r>
              <a:rPr lang="en-US" altLang="ko-KR" dirty="0"/>
              <a:t>. </a:t>
            </a:r>
            <a:r>
              <a:rPr lang="ko-KR" altLang="en-US" dirty="0"/>
              <a:t>사용자에게 이수학점수</a:t>
            </a:r>
            <a:r>
              <a:rPr lang="en-US" altLang="ko-KR" dirty="0"/>
              <a:t>,</a:t>
            </a:r>
            <a:r>
              <a:rPr lang="ko-KR" altLang="en-US" dirty="0"/>
              <a:t> 평점</a:t>
            </a:r>
            <a:r>
              <a:rPr lang="en-US" altLang="ko-KR" dirty="0"/>
              <a:t>, </a:t>
            </a:r>
            <a:r>
              <a:rPr lang="ko-KR" altLang="en-US" dirty="0" err="1"/>
              <a:t>토익점수를</a:t>
            </a:r>
            <a:r>
              <a:rPr lang="ko-KR" altLang="en-US" dirty="0"/>
              <a:t> 물어보고 </a:t>
            </a:r>
            <a:r>
              <a:rPr lang="ko-KR" altLang="en-US" b="1" dirty="0"/>
              <a:t>졸업 가능 여부를 출력</a:t>
            </a:r>
            <a:r>
              <a:rPr lang="ko-KR" altLang="en-US" dirty="0"/>
              <a:t>하는 프로그램을 작성해보자</a:t>
            </a:r>
            <a:r>
              <a:rPr lang="en-US" altLang="ko-KR" dirty="0"/>
              <a:t>.</a:t>
            </a:r>
          </a:p>
          <a:p>
            <a:endParaRPr lang="ko-KR" altLang="en-US" dirty="0"/>
          </a:p>
        </p:txBody>
      </p:sp>
    </p:spTree>
    <p:custDataLst>
      <p:tags r:id="rId1"/>
    </p:custDataLst>
    <p:extLst>
      <p:ext uri="{BB962C8B-B14F-4D97-AF65-F5344CB8AC3E}">
        <p14:creationId xmlns:p14="http://schemas.microsoft.com/office/powerpoint/2010/main" val="3945315743"/>
      </p:ext>
    </p:extLst>
  </p:cSld>
  <p:clrMapOvr>
    <a:masterClrMapping/>
  </p:clrMapOvr>
  <mc:AlternateContent xmlns:mc="http://schemas.openxmlformats.org/markup-compatibility/2006" xmlns:p14="http://schemas.microsoft.com/office/powerpoint/2010/main">
    <mc:Choice Requires="p14">
      <p:transition spd="slow" p14:dur="2000" advTm="59351"/>
    </mc:Choice>
    <mc:Fallback xmlns="">
      <p:transition spd="slow" advTm="59351"/>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학습과제</a:t>
            </a:r>
            <a:r>
              <a:rPr lang="en-US" altLang="ko-KR" dirty="0"/>
              <a:t>3) </a:t>
            </a:r>
            <a:r>
              <a:rPr lang="ko-KR" altLang="en-US" dirty="0" err="1"/>
              <a:t>배송료</a:t>
            </a:r>
            <a:r>
              <a:rPr lang="ko-KR" altLang="en-US" dirty="0"/>
              <a:t> 계산</a:t>
            </a:r>
          </a:p>
        </p:txBody>
      </p:sp>
      <p:sp>
        <p:nvSpPr>
          <p:cNvPr id="3" name="내용 개체 틀 2"/>
          <p:cNvSpPr>
            <a:spLocks noGrp="1"/>
          </p:cNvSpPr>
          <p:nvPr>
            <p:ph idx="1"/>
          </p:nvPr>
        </p:nvSpPr>
        <p:spPr/>
        <p:txBody>
          <a:bodyPr/>
          <a:lstStyle/>
          <a:p>
            <a:r>
              <a:rPr lang="ko-KR" altLang="en-US" dirty="0"/>
              <a:t>인터넷 쇼핑몰에서 </a:t>
            </a:r>
            <a:r>
              <a:rPr lang="ko-KR" altLang="en-US" dirty="0" err="1"/>
              <a:t>배송료를</a:t>
            </a:r>
            <a:r>
              <a:rPr lang="ko-KR" altLang="en-US" dirty="0"/>
              <a:t> 계산하는 코드를 작성해보자</a:t>
            </a:r>
            <a:r>
              <a:rPr lang="en-US" altLang="ko-KR" dirty="0"/>
              <a:t>. </a:t>
            </a:r>
            <a:br>
              <a:rPr lang="en-US" altLang="ko-KR" dirty="0"/>
            </a:br>
            <a:r>
              <a:rPr lang="ko-KR" altLang="en-US" dirty="0"/>
              <a:t>만약 </a:t>
            </a:r>
            <a:r>
              <a:rPr lang="ko-KR" altLang="en-US" b="1" dirty="0"/>
              <a:t>한국에서 제주도를 제외한 모든 곳은 </a:t>
            </a:r>
            <a:r>
              <a:rPr lang="ko-KR" altLang="en-US" dirty="0" err="1"/>
              <a:t>배송료가</a:t>
            </a:r>
            <a:r>
              <a:rPr lang="ko-KR" altLang="en-US" dirty="0"/>
              <a:t> </a:t>
            </a:r>
            <a:r>
              <a:rPr lang="en-US" altLang="ko-KR" dirty="0"/>
              <a:t>5000</a:t>
            </a:r>
            <a:r>
              <a:rPr lang="ko-KR" altLang="en-US" dirty="0"/>
              <a:t>원이다</a:t>
            </a:r>
            <a:r>
              <a:rPr lang="en-US" altLang="ko-KR" dirty="0"/>
              <a:t>. </a:t>
            </a:r>
            <a:br>
              <a:rPr lang="en-US" altLang="ko-KR" dirty="0"/>
            </a:br>
            <a:r>
              <a:rPr lang="ko-KR" altLang="en-US" b="1" dirty="0"/>
              <a:t>한국이면서 제주도는 </a:t>
            </a:r>
            <a:r>
              <a:rPr lang="en-US" altLang="ko-KR" b="1" dirty="0"/>
              <a:t>10000</a:t>
            </a:r>
            <a:r>
              <a:rPr lang="ko-KR" altLang="en-US" b="1" dirty="0"/>
              <a:t>원</a:t>
            </a:r>
            <a:r>
              <a:rPr lang="ko-KR" altLang="en-US" dirty="0"/>
              <a:t>이다</a:t>
            </a:r>
            <a:r>
              <a:rPr lang="en-US" altLang="ko-KR" dirty="0"/>
              <a:t>. </a:t>
            </a:r>
            <a:r>
              <a:rPr lang="ko-KR" altLang="en-US" dirty="0"/>
              <a:t>또 </a:t>
            </a:r>
            <a:r>
              <a:rPr lang="en-US" altLang="ko-KR" dirty="0"/>
              <a:t/>
            </a:r>
            <a:br>
              <a:rPr lang="en-US" altLang="ko-KR" dirty="0"/>
            </a:br>
            <a:r>
              <a:rPr lang="ko-KR" altLang="en-US" b="1" dirty="0"/>
              <a:t>해외로 배송하는 경우에는 </a:t>
            </a:r>
            <a:r>
              <a:rPr lang="en-US" altLang="ko-KR" b="1" dirty="0"/>
              <a:t>20000</a:t>
            </a:r>
            <a:r>
              <a:rPr lang="ko-KR" altLang="en-US" b="1" dirty="0"/>
              <a:t>원</a:t>
            </a:r>
            <a:r>
              <a:rPr lang="ko-KR" altLang="en-US" dirty="0"/>
              <a:t>이다</a:t>
            </a:r>
            <a:r>
              <a:rPr lang="en-US" altLang="ko-KR" dirty="0"/>
              <a:t>.</a:t>
            </a:r>
            <a:endParaRPr lang="ko-KR" altLang="en-US" dirty="0"/>
          </a:p>
        </p:txBody>
      </p:sp>
      <p:sp>
        <p:nvSpPr>
          <p:cNvPr id="4" name="직사각형 3">
            <a:extLst>
              <a:ext uri="{FF2B5EF4-FFF2-40B4-BE49-F238E27FC236}">
                <a16:creationId xmlns:a16="http://schemas.microsoft.com/office/drawing/2014/main" id="{033D5DA9-7E89-47B6-A89B-2A4A667E17BA}"/>
              </a:ext>
            </a:extLst>
          </p:cNvPr>
          <p:cNvSpPr/>
          <p:nvPr/>
        </p:nvSpPr>
        <p:spPr>
          <a:xfrm>
            <a:off x="1093806" y="2952689"/>
            <a:ext cx="3168352" cy="135037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fontAlgn="base">
              <a:lnSpc>
                <a:spcPct val="160000"/>
              </a:lnSpc>
            </a:pPr>
            <a:r>
              <a:rPr lang="ko-KR" altLang="en-US" b="1" kern="0" dirty="0">
                <a:solidFill>
                  <a:srgbClr val="000000"/>
                </a:solidFill>
                <a:latin typeface="굴림" panose="020B0600000101010101" pitchFamily="50" charset="-127"/>
                <a:ea typeface="굴림" panose="020B0600000101010101" pitchFamily="50" charset="-127"/>
              </a:rPr>
              <a:t>국가를 </a:t>
            </a:r>
            <a:r>
              <a:rPr lang="ko-KR" altLang="en-US" b="1" kern="0" dirty="0" err="1">
                <a:solidFill>
                  <a:srgbClr val="000000"/>
                </a:solidFill>
                <a:latin typeface="굴림" panose="020B0600000101010101" pitchFamily="50" charset="-127"/>
                <a:ea typeface="굴림" panose="020B0600000101010101" pitchFamily="50" charset="-127"/>
              </a:rPr>
              <a:t>입력하시오</a:t>
            </a:r>
            <a:r>
              <a:rPr lang="en-US" altLang="ko-KR" b="1" kern="0" dirty="0">
                <a:solidFill>
                  <a:srgbClr val="000000"/>
                </a:solidFill>
                <a:latin typeface="굴림" panose="020B0600000101010101" pitchFamily="50" charset="-127"/>
                <a:ea typeface="굴림" panose="020B0600000101010101" pitchFamily="50" charset="-127"/>
              </a:rPr>
              <a:t>: </a:t>
            </a:r>
            <a:r>
              <a:rPr lang="ko-KR" altLang="en-US" b="1" kern="0" dirty="0">
                <a:solidFill>
                  <a:srgbClr val="000000"/>
                </a:solidFill>
                <a:latin typeface="굴림" panose="020B0600000101010101" pitchFamily="50" charset="-127"/>
                <a:ea typeface="굴림" panose="020B0600000101010101" pitchFamily="50" charset="-127"/>
              </a:rPr>
              <a:t>한국</a:t>
            </a:r>
            <a:endParaRPr lang="ko-KR" altLang="en-US" b="1" kern="0" dirty="0">
              <a:solidFill>
                <a:srgbClr val="000000"/>
              </a:solidFill>
              <a:latin typeface="굴림" panose="020B0600000101010101" pitchFamily="50" charset="-127"/>
            </a:endParaRPr>
          </a:p>
          <a:p>
            <a:pPr algn="just" fontAlgn="base">
              <a:lnSpc>
                <a:spcPct val="160000"/>
              </a:lnSpc>
            </a:pPr>
            <a:r>
              <a:rPr lang="ko-KR" altLang="en-US" b="1" kern="0" dirty="0">
                <a:solidFill>
                  <a:srgbClr val="000000"/>
                </a:solidFill>
                <a:latin typeface="굴림" panose="020B0600000101010101" pitchFamily="50" charset="-127"/>
                <a:ea typeface="굴림" panose="020B0600000101010101" pitchFamily="50" charset="-127"/>
              </a:rPr>
              <a:t>도를 </a:t>
            </a:r>
            <a:r>
              <a:rPr lang="ko-KR" altLang="en-US" b="1" kern="0" dirty="0" err="1">
                <a:solidFill>
                  <a:srgbClr val="000000"/>
                </a:solidFill>
                <a:latin typeface="굴림" panose="020B0600000101010101" pitchFamily="50" charset="-127"/>
                <a:ea typeface="굴림" panose="020B0600000101010101" pitchFamily="50" charset="-127"/>
              </a:rPr>
              <a:t>입력하시오</a:t>
            </a:r>
            <a:r>
              <a:rPr lang="en-US" altLang="ko-KR" b="1" kern="0" dirty="0">
                <a:solidFill>
                  <a:srgbClr val="000000"/>
                </a:solidFill>
                <a:latin typeface="굴림" panose="020B0600000101010101" pitchFamily="50" charset="-127"/>
                <a:ea typeface="굴림" panose="020B0600000101010101" pitchFamily="50" charset="-127"/>
              </a:rPr>
              <a:t>: </a:t>
            </a:r>
            <a:r>
              <a:rPr lang="ko-KR" altLang="en-US" b="1" kern="0" dirty="0">
                <a:solidFill>
                  <a:srgbClr val="000000"/>
                </a:solidFill>
                <a:latin typeface="굴림" panose="020B0600000101010101" pitchFamily="50" charset="-127"/>
                <a:ea typeface="굴림" panose="020B0600000101010101" pitchFamily="50" charset="-127"/>
              </a:rPr>
              <a:t>제주도</a:t>
            </a:r>
            <a:endParaRPr lang="ko-KR" altLang="en-US" b="1" kern="0" dirty="0">
              <a:solidFill>
                <a:srgbClr val="000000"/>
              </a:solidFill>
              <a:latin typeface="굴림" panose="020B0600000101010101" pitchFamily="50" charset="-127"/>
            </a:endParaRPr>
          </a:p>
          <a:p>
            <a:pPr algn="just" fontAlgn="base">
              <a:lnSpc>
                <a:spcPct val="160000"/>
              </a:lnSpc>
            </a:pPr>
            <a:r>
              <a:rPr lang="ko-KR" altLang="en-US" b="1" kern="0" dirty="0" err="1">
                <a:solidFill>
                  <a:srgbClr val="000000"/>
                </a:solidFill>
                <a:latin typeface="굴림" panose="020B0600000101010101" pitchFamily="50" charset="-127"/>
                <a:ea typeface="굴림" panose="020B0600000101010101" pitchFamily="50" charset="-127"/>
              </a:rPr>
              <a:t>배송료는</a:t>
            </a:r>
            <a:r>
              <a:rPr lang="ko-KR" altLang="en-US" b="1" kern="0" dirty="0">
                <a:solidFill>
                  <a:srgbClr val="000000"/>
                </a:solidFill>
                <a:latin typeface="굴림" panose="020B0600000101010101" pitchFamily="50" charset="-127"/>
                <a:ea typeface="굴림" panose="020B0600000101010101" pitchFamily="50" charset="-127"/>
              </a:rPr>
              <a:t> </a:t>
            </a:r>
            <a:r>
              <a:rPr lang="en-US" altLang="ko-KR" b="1" kern="0" dirty="0">
                <a:solidFill>
                  <a:srgbClr val="000000"/>
                </a:solidFill>
                <a:latin typeface="굴림" panose="020B0600000101010101" pitchFamily="50" charset="-127"/>
                <a:ea typeface="굴림" panose="020B0600000101010101" pitchFamily="50" charset="-127"/>
              </a:rPr>
              <a:t>10000</a:t>
            </a:r>
            <a:r>
              <a:rPr lang="ko-KR" altLang="en-US" b="1" kern="0" dirty="0">
                <a:solidFill>
                  <a:srgbClr val="000000"/>
                </a:solidFill>
                <a:latin typeface="굴림" panose="020B0600000101010101" pitchFamily="50" charset="-127"/>
                <a:ea typeface="굴림" panose="020B0600000101010101" pitchFamily="50" charset="-127"/>
              </a:rPr>
              <a:t>원입니다</a:t>
            </a:r>
            <a:r>
              <a:rPr lang="en-US" altLang="ko-KR" b="1" kern="0" dirty="0">
                <a:solidFill>
                  <a:srgbClr val="000000"/>
                </a:solidFill>
                <a:latin typeface="굴림" panose="020B0600000101010101" pitchFamily="50" charset="-127"/>
                <a:ea typeface="굴림" panose="020B0600000101010101" pitchFamily="50" charset="-127"/>
              </a:rPr>
              <a:t>. </a:t>
            </a:r>
            <a:endParaRPr lang="ko-KR" altLang="en-US" b="1" kern="0" dirty="0">
              <a:solidFill>
                <a:srgbClr val="000000"/>
              </a:solidFill>
              <a:latin typeface="굴림" panose="020B0600000101010101" pitchFamily="50" charset="-127"/>
            </a:endParaRPr>
          </a:p>
        </p:txBody>
      </p:sp>
      <p:sp>
        <p:nvSpPr>
          <p:cNvPr id="6" name="직사각형 5">
            <a:extLst>
              <a:ext uri="{FF2B5EF4-FFF2-40B4-BE49-F238E27FC236}">
                <a16:creationId xmlns:a16="http://schemas.microsoft.com/office/drawing/2014/main" id="{859C8CBA-2489-49B4-8D6D-65BCDEEDB953}"/>
              </a:ext>
            </a:extLst>
          </p:cNvPr>
          <p:cNvSpPr/>
          <p:nvPr/>
        </p:nvSpPr>
        <p:spPr>
          <a:xfrm>
            <a:off x="4550190" y="2952689"/>
            <a:ext cx="3168352" cy="135037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fontAlgn="base">
              <a:lnSpc>
                <a:spcPct val="160000"/>
              </a:lnSpc>
            </a:pPr>
            <a:r>
              <a:rPr lang="ko-KR" altLang="en-US" b="1" kern="0" dirty="0">
                <a:solidFill>
                  <a:srgbClr val="000000"/>
                </a:solidFill>
                <a:latin typeface="굴림" panose="020B0600000101010101" pitchFamily="50" charset="-127"/>
                <a:ea typeface="굴림" panose="020B0600000101010101" pitchFamily="50" charset="-127"/>
              </a:rPr>
              <a:t>국가를 </a:t>
            </a:r>
            <a:r>
              <a:rPr lang="ko-KR" altLang="en-US" b="1" kern="0" dirty="0" err="1">
                <a:solidFill>
                  <a:srgbClr val="000000"/>
                </a:solidFill>
                <a:latin typeface="굴림" panose="020B0600000101010101" pitchFamily="50" charset="-127"/>
                <a:ea typeface="굴림" panose="020B0600000101010101" pitchFamily="50" charset="-127"/>
              </a:rPr>
              <a:t>입력하시오</a:t>
            </a:r>
            <a:r>
              <a:rPr lang="en-US" altLang="ko-KR" b="1" kern="0" dirty="0">
                <a:solidFill>
                  <a:srgbClr val="000000"/>
                </a:solidFill>
                <a:latin typeface="굴림" panose="020B0600000101010101" pitchFamily="50" charset="-127"/>
                <a:ea typeface="굴림" panose="020B0600000101010101" pitchFamily="50" charset="-127"/>
              </a:rPr>
              <a:t>: </a:t>
            </a:r>
            <a:r>
              <a:rPr lang="ko-KR" altLang="en-US" b="1" kern="0" dirty="0">
                <a:solidFill>
                  <a:srgbClr val="000000"/>
                </a:solidFill>
                <a:latin typeface="굴림" panose="020B0600000101010101" pitchFamily="50" charset="-127"/>
                <a:ea typeface="굴림" panose="020B0600000101010101" pitchFamily="50" charset="-127"/>
              </a:rPr>
              <a:t>한국</a:t>
            </a:r>
            <a:endParaRPr lang="ko-KR" altLang="en-US" b="1" kern="0" dirty="0">
              <a:solidFill>
                <a:srgbClr val="000000"/>
              </a:solidFill>
              <a:latin typeface="굴림" panose="020B0600000101010101" pitchFamily="50" charset="-127"/>
            </a:endParaRPr>
          </a:p>
          <a:p>
            <a:pPr algn="just" fontAlgn="base">
              <a:lnSpc>
                <a:spcPct val="160000"/>
              </a:lnSpc>
            </a:pPr>
            <a:r>
              <a:rPr lang="ko-KR" altLang="en-US" b="1" kern="0" dirty="0">
                <a:solidFill>
                  <a:srgbClr val="000000"/>
                </a:solidFill>
                <a:latin typeface="굴림" panose="020B0600000101010101" pitchFamily="50" charset="-127"/>
                <a:ea typeface="굴림" panose="020B0600000101010101" pitchFamily="50" charset="-127"/>
              </a:rPr>
              <a:t>도를 </a:t>
            </a:r>
            <a:r>
              <a:rPr lang="ko-KR" altLang="en-US" b="1" kern="0" dirty="0" err="1">
                <a:solidFill>
                  <a:srgbClr val="000000"/>
                </a:solidFill>
                <a:latin typeface="굴림" panose="020B0600000101010101" pitchFamily="50" charset="-127"/>
                <a:ea typeface="굴림" panose="020B0600000101010101" pitchFamily="50" charset="-127"/>
              </a:rPr>
              <a:t>입력하시오</a:t>
            </a:r>
            <a:r>
              <a:rPr lang="en-US" altLang="ko-KR" b="1" kern="0" dirty="0">
                <a:solidFill>
                  <a:srgbClr val="000000"/>
                </a:solidFill>
                <a:latin typeface="굴림" panose="020B0600000101010101" pitchFamily="50" charset="-127"/>
                <a:ea typeface="굴림" panose="020B0600000101010101" pitchFamily="50" charset="-127"/>
              </a:rPr>
              <a:t>: </a:t>
            </a:r>
            <a:r>
              <a:rPr lang="ko-KR" altLang="en-US" b="1" kern="0" dirty="0">
                <a:solidFill>
                  <a:srgbClr val="000000"/>
                </a:solidFill>
                <a:latin typeface="굴림" panose="020B0600000101010101" pitchFamily="50" charset="-127"/>
                <a:ea typeface="굴림" panose="020B0600000101010101" pitchFamily="50" charset="-127"/>
              </a:rPr>
              <a:t>부산</a:t>
            </a:r>
            <a:endParaRPr lang="ko-KR" altLang="en-US" b="1" kern="0" dirty="0">
              <a:solidFill>
                <a:srgbClr val="000000"/>
              </a:solidFill>
              <a:latin typeface="굴림" panose="020B0600000101010101" pitchFamily="50" charset="-127"/>
            </a:endParaRPr>
          </a:p>
          <a:p>
            <a:pPr algn="just" fontAlgn="base">
              <a:lnSpc>
                <a:spcPct val="160000"/>
              </a:lnSpc>
            </a:pPr>
            <a:r>
              <a:rPr lang="ko-KR" altLang="en-US" b="1" kern="0" dirty="0" err="1">
                <a:solidFill>
                  <a:srgbClr val="000000"/>
                </a:solidFill>
                <a:latin typeface="굴림" panose="020B0600000101010101" pitchFamily="50" charset="-127"/>
                <a:ea typeface="굴림" panose="020B0600000101010101" pitchFamily="50" charset="-127"/>
              </a:rPr>
              <a:t>배송료는</a:t>
            </a:r>
            <a:r>
              <a:rPr lang="ko-KR" altLang="en-US" b="1" kern="0" dirty="0">
                <a:solidFill>
                  <a:srgbClr val="000000"/>
                </a:solidFill>
                <a:latin typeface="굴림" panose="020B0600000101010101" pitchFamily="50" charset="-127"/>
                <a:ea typeface="굴림" panose="020B0600000101010101" pitchFamily="50" charset="-127"/>
              </a:rPr>
              <a:t> </a:t>
            </a:r>
            <a:r>
              <a:rPr lang="en-US" altLang="ko-KR" b="1" kern="0" dirty="0">
                <a:solidFill>
                  <a:srgbClr val="000000"/>
                </a:solidFill>
                <a:latin typeface="굴림" panose="020B0600000101010101" pitchFamily="50" charset="-127"/>
                <a:ea typeface="굴림" panose="020B0600000101010101" pitchFamily="50" charset="-127"/>
              </a:rPr>
              <a:t>5000</a:t>
            </a:r>
            <a:r>
              <a:rPr lang="ko-KR" altLang="en-US" b="1" kern="0" dirty="0">
                <a:solidFill>
                  <a:srgbClr val="000000"/>
                </a:solidFill>
                <a:latin typeface="굴림" panose="020B0600000101010101" pitchFamily="50" charset="-127"/>
                <a:ea typeface="굴림" panose="020B0600000101010101" pitchFamily="50" charset="-127"/>
              </a:rPr>
              <a:t>원입니다</a:t>
            </a:r>
            <a:r>
              <a:rPr lang="en-US" altLang="ko-KR" b="1" kern="0" dirty="0">
                <a:solidFill>
                  <a:srgbClr val="000000"/>
                </a:solidFill>
                <a:latin typeface="굴림" panose="020B0600000101010101" pitchFamily="50" charset="-127"/>
                <a:ea typeface="굴림" panose="020B0600000101010101" pitchFamily="50" charset="-127"/>
              </a:rPr>
              <a:t>. </a:t>
            </a:r>
            <a:endParaRPr lang="ko-KR" altLang="en-US" b="1" kern="0" dirty="0">
              <a:solidFill>
                <a:srgbClr val="000000"/>
              </a:solidFill>
              <a:latin typeface="굴림" panose="020B0600000101010101" pitchFamily="50" charset="-127"/>
            </a:endParaRPr>
          </a:p>
        </p:txBody>
      </p:sp>
      <p:sp>
        <p:nvSpPr>
          <p:cNvPr id="7" name="직사각형 6">
            <a:extLst>
              <a:ext uri="{FF2B5EF4-FFF2-40B4-BE49-F238E27FC236}">
                <a16:creationId xmlns:a16="http://schemas.microsoft.com/office/drawing/2014/main" id="{E363DD50-2742-47C5-AE93-0ABC4702AA98}"/>
              </a:ext>
            </a:extLst>
          </p:cNvPr>
          <p:cNvSpPr/>
          <p:nvPr/>
        </p:nvSpPr>
        <p:spPr>
          <a:xfrm>
            <a:off x="1093806" y="4789655"/>
            <a:ext cx="3168352" cy="90717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fontAlgn="base">
              <a:lnSpc>
                <a:spcPct val="160000"/>
              </a:lnSpc>
            </a:pPr>
            <a:r>
              <a:rPr lang="ko-KR" altLang="en-US" b="1" kern="0" dirty="0">
                <a:solidFill>
                  <a:srgbClr val="000000"/>
                </a:solidFill>
                <a:latin typeface="굴림" panose="020B0600000101010101" pitchFamily="50" charset="-127"/>
                <a:ea typeface="굴림" panose="020B0600000101010101" pitchFamily="50" charset="-127"/>
              </a:rPr>
              <a:t>국가를 </a:t>
            </a:r>
            <a:r>
              <a:rPr lang="ko-KR" altLang="en-US" b="1" kern="0" dirty="0" err="1">
                <a:solidFill>
                  <a:srgbClr val="000000"/>
                </a:solidFill>
                <a:latin typeface="굴림" panose="020B0600000101010101" pitchFamily="50" charset="-127"/>
                <a:ea typeface="굴림" panose="020B0600000101010101" pitchFamily="50" charset="-127"/>
              </a:rPr>
              <a:t>입력하시오</a:t>
            </a:r>
            <a:r>
              <a:rPr lang="en-US" altLang="ko-KR" b="1" kern="0" dirty="0">
                <a:solidFill>
                  <a:srgbClr val="000000"/>
                </a:solidFill>
                <a:latin typeface="굴림" panose="020B0600000101010101" pitchFamily="50" charset="-127"/>
                <a:ea typeface="굴림" panose="020B0600000101010101" pitchFamily="50" charset="-127"/>
              </a:rPr>
              <a:t>: </a:t>
            </a:r>
            <a:r>
              <a:rPr lang="ko-KR" altLang="en-US" b="1" kern="0" dirty="0">
                <a:solidFill>
                  <a:srgbClr val="000000"/>
                </a:solidFill>
                <a:latin typeface="굴림" panose="020B0600000101010101" pitchFamily="50" charset="-127"/>
                <a:ea typeface="굴림" panose="020B0600000101010101" pitchFamily="50" charset="-127"/>
              </a:rPr>
              <a:t>미국</a:t>
            </a:r>
            <a:endParaRPr lang="ko-KR" altLang="en-US" b="1" kern="0" dirty="0">
              <a:solidFill>
                <a:srgbClr val="000000"/>
              </a:solidFill>
              <a:latin typeface="굴림" panose="020B0600000101010101" pitchFamily="50" charset="-127"/>
            </a:endParaRPr>
          </a:p>
          <a:p>
            <a:pPr algn="just" fontAlgn="base">
              <a:lnSpc>
                <a:spcPct val="160000"/>
              </a:lnSpc>
            </a:pPr>
            <a:r>
              <a:rPr lang="ko-KR" altLang="en-US" b="1" kern="0" dirty="0" err="1">
                <a:solidFill>
                  <a:srgbClr val="000000"/>
                </a:solidFill>
                <a:latin typeface="굴림" panose="020B0600000101010101" pitchFamily="50" charset="-127"/>
                <a:ea typeface="굴림" panose="020B0600000101010101" pitchFamily="50" charset="-127"/>
              </a:rPr>
              <a:t>배송료는</a:t>
            </a:r>
            <a:r>
              <a:rPr lang="ko-KR" altLang="en-US" b="1" kern="0" dirty="0">
                <a:solidFill>
                  <a:srgbClr val="000000"/>
                </a:solidFill>
                <a:latin typeface="굴림" panose="020B0600000101010101" pitchFamily="50" charset="-127"/>
                <a:ea typeface="굴림" panose="020B0600000101010101" pitchFamily="50" charset="-127"/>
              </a:rPr>
              <a:t> </a:t>
            </a:r>
            <a:r>
              <a:rPr lang="en-US" altLang="ko-KR" b="1" kern="0" dirty="0">
                <a:solidFill>
                  <a:srgbClr val="000000"/>
                </a:solidFill>
                <a:latin typeface="굴림" panose="020B0600000101010101" pitchFamily="50" charset="-127"/>
                <a:ea typeface="굴림" panose="020B0600000101010101" pitchFamily="50" charset="-127"/>
              </a:rPr>
              <a:t>20000</a:t>
            </a:r>
            <a:r>
              <a:rPr lang="ko-KR" altLang="en-US" b="1" kern="0" dirty="0">
                <a:solidFill>
                  <a:srgbClr val="000000"/>
                </a:solidFill>
                <a:latin typeface="굴림" panose="020B0600000101010101" pitchFamily="50" charset="-127"/>
                <a:ea typeface="굴림" panose="020B0600000101010101" pitchFamily="50" charset="-127"/>
              </a:rPr>
              <a:t>원입니다</a:t>
            </a:r>
            <a:r>
              <a:rPr lang="en-US" altLang="ko-KR" b="1" kern="0" dirty="0">
                <a:solidFill>
                  <a:srgbClr val="000000"/>
                </a:solidFill>
                <a:latin typeface="굴림" panose="020B0600000101010101" pitchFamily="50" charset="-127"/>
                <a:ea typeface="굴림" panose="020B0600000101010101" pitchFamily="50" charset="-127"/>
              </a:rPr>
              <a:t>. </a:t>
            </a:r>
            <a:endParaRPr lang="ko-KR" altLang="en-US" b="1" kern="0" dirty="0">
              <a:solidFill>
                <a:srgbClr val="000000"/>
              </a:solidFill>
              <a:latin typeface="굴림" panose="020B0600000101010101" pitchFamily="50" charset="-127"/>
            </a:endParaRPr>
          </a:p>
        </p:txBody>
      </p:sp>
      <p:sp>
        <p:nvSpPr>
          <p:cNvPr id="9" name="직사각형 8">
            <a:extLst>
              <a:ext uri="{FF2B5EF4-FFF2-40B4-BE49-F238E27FC236}">
                <a16:creationId xmlns:a16="http://schemas.microsoft.com/office/drawing/2014/main" id="{3F55758F-083C-4D7F-97AE-F62818E671C9}"/>
              </a:ext>
            </a:extLst>
          </p:cNvPr>
          <p:cNvSpPr/>
          <p:nvPr/>
        </p:nvSpPr>
        <p:spPr>
          <a:xfrm>
            <a:off x="4550190" y="4789654"/>
            <a:ext cx="3168352" cy="90717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fontAlgn="base">
              <a:lnSpc>
                <a:spcPct val="160000"/>
              </a:lnSpc>
            </a:pPr>
            <a:r>
              <a:rPr lang="ko-KR" altLang="en-US" b="1" kern="0" dirty="0">
                <a:solidFill>
                  <a:srgbClr val="000000"/>
                </a:solidFill>
                <a:latin typeface="굴림" panose="020B0600000101010101" pitchFamily="50" charset="-127"/>
                <a:ea typeface="굴림" panose="020B0600000101010101" pitchFamily="50" charset="-127"/>
              </a:rPr>
              <a:t>국가를 </a:t>
            </a:r>
            <a:r>
              <a:rPr lang="ko-KR" altLang="en-US" b="1" kern="0" dirty="0" err="1">
                <a:solidFill>
                  <a:srgbClr val="000000"/>
                </a:solidFill>
                <a:latin typeface="굴림" panose="020B0600000101010101" pitchFamily="50" charset="-127"/>
                <a:ea typeface="굴림" panose="020B0600000101010101" pitchFamily="50" charset="-127"/>
              </a:rPr>
              <a:t>입력하시오</a:t>
            </a:r>
            <a:r>
              <a:rPr lang="en-US" altLang="ko-KR" b="1" kern="0" dirty="0">
                <a:solidFill>
                  <a:srgbClr val="000000"/>
                </a:solidFill>
                <a:latin typeface="굴림" panose="020B0600000101010101" pitchFamily="50" charset="-127"/>
                <a:ea typeface="굴림" panose="020B0600000101010101" pitchFamily="50" charset="-127"/>
              </a:rPr>
              <a:t>: </a:t>
            </a:r>
            <a:r>
              <a:rPr lang="ko-KR" altLang="en-US" b="1" kern="0" dirty="0">
                <a:solidFill>
                  <a:srgbClr val="000000"/>
                </a:solidFill>
                <a:latin typeface="굴림" panose="020B0600000101010101" pitchFamily="50" charset="-127"/>
                <a:ea typeface="굴림" panose="020B0600000101010101" pitchFamily="50" charset="-127"/>
              </a:rPr>
              <a:t>프랑스</a:t>
            </a:r>
            <a:endParaRPr lang="ko-KR" altLang="en-US" b="1" kern="0" dirty="0">
              <a:solidFill>
                <a:srgbClr val="000000"/>
              </a:solidFill>
              <a:latin typeface="굴림" panose="020B0600000101010101" pitchFamily="50" charset="-127"/>
            </a:endParaRPr>
          </a:p>
          <a:p>
            <a:pPr algn="just" fontAlgn="base">
              <a:lnSpc>
                <a:spcPct val="160000"/>
              </a:lnSpc>
            </a:pPr>
            <a:r>
              <a:rPr lang="ko-KR" altLang="en-US" b="1" kern="0" dirty="0" err="1">
                <a:solidFill>
                  <a:srgbClr val="000000"/>
                </a:solidFill>
                <a:latin typeface="굴림" panose="020B0600000101010101" pitchFamily="50" charset="-127"/>
                <a:ea typeface="굴림" panose="020B0600000101010101" pitchFamily="50" charset="-127"/>
              </a:rPr>
              <a:t>배송료는</a:t>
            </a:r>
            <a:r>
              <a:rPr lang="ko-KR" altLang="en-US" b="1" kern="0" dirty="0">
                <a:solidFill>
                  <a:srgbClr val="000000"/>
                </a:solidFill>
                <a:latin typeface="굴림" panose="020B0600000101010101" pitchFamily="50" charset="-127"/>
                <a:ea typeface="굴림" panose="020B0600000101010101" pitchFamily="50" charset="-127"/>
              </a:rPr>
              <a:t> </a:t>
            </a:r>
            <a:r>
              <a:rPr lang="en-US" altLang="ko-KR" b="1" kern="0" dirty="0">
                <a:solidFill>
                  <a:srgbClr val="000000"/>
                </a:solidFill>
                <a:latin typeface="굴림" panose="020B0600000101010101" pitchFamily="50" charset="-127"/>
                <a:ea typeface="굴림" panose="020B0600000101010101" pitchFamily="50" charset="-127"/>
              </a:rPr>
              <a:t>20000</a:t>
            </a:r>
            <a:r>
              <a:rPr lang="ko-KR" altLang="en-US" b="1" kern="0" dirty="0">
                <a:solidFill>
                  <a:srgbClr val="000000"/>
                </a:solidFill>
                <a:latin typeface="굴림" panose="020B0600000101010101" pitchFamily="50" charset="-127"/>
                <a:ea typeface="굴림" panose="020B0600000101010101" pitchFamily="50" charset="-127"/>
              </a:rPr>
              <a:t>원입니다</a:t>
            </a:r>
            <a:r>
              <a:rPr lang="en-US" altLang="ko-KR" b="1" kern="0" dirty="0">
                <a:solidFill>
                  <a:srgbClr val="000000"/>
                </a:solidFill>
                <a:latin typeface="굴림" panose="020B0600000101010101" pitchFamily="50" charset="-127"/>
                <a:ea typeface="굴림" panose="020B0600000101010101" pitchFamily="50" charset="-127"/>
              </a:rPr>
              <a:t>. </a:t>
            </a:r>
            <a:endParaRPr lang="ko-KR" altLang="en-US" b="1" kern="0" dirty="0">
              <a:solidFill>
                <a:srgbClr val="000000"/>
              </a:solidFill>
              <a:latin typeface="굴림" panose="020B0600000101010101" pitchFamily="50" charset="-127"/>
            </a:endParaRPr>
          </a:p>
        </p:txBody>
      </p:sp>
    </p:spTree>
    <p:custDataLst>
      <p:tags r:id="rId1"/>
    </p:custDataLst>
    <p:extLst>
      <p:ext uri="{BB962C8B-B14F-4D97-AF65-F5344CB8AC3E}">
        <p14:creationId xmlns:p14="http://schemas.microsoft.com/office/powerpoint/2010/main" val="3778121517"/>
      </p:ext>
    </p:extLst>
  </p:cSld>
  <p:clrMapOvr>
    <a:masterClrMapping/>
  </p:clrMapOvr>
  <mc:AlternateContent xmlns:mc="http://schemas.openxmlformats.org/markup-compatibility/2006" xmlns:p14="http://schemas.microsoft.com/office/powerpoint/2010/main">
    <mc:Choice Requires="p14">
      <p:transition spd="slow" p14:dur="2000" advTm="50542"/>
    </mc:Choice>
    <mc:Fallback xmlns="">
      <p:transition spd="slow" advTm="50542"/>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문자열과 수의 상호 변환 </a:t>
            </a:r>
          </a:p>
        </p:txBody>
      </p:sp>
      <p:sp>
        <p:nvSpPr>
          <p:cNvPr id="3" name="내용 개체 틀 2"/>
          <p:cNvSpPr>
            <a:spLocks noGrp="1"/>
          </p:cNvSpPr>
          <p:nvPr>
            <p:ph idx="1"/>
          </p:nvPr>
        </p:nvSpPr>
        <p:spPr/>
        <p:txBody>
          <a:bodyPr/>
          <a:lstStyle/>
          <a:p>
            <a:r>
              <a:rPr lang="ko-KR" altLang="en-US" b="1" dirty="0"/>
              <a:t>문자열 </a:t>
            </a:r>
            <a:r>
              <a:rPr lang="en-US" altLang="ko-KR" b="1" dirty="0"/>
              <a:t>(string) </a:t>
            </a:r>
          </a:p>
          <a:p>
            <a:pPr lvl="1"/>
            <a:r>
              <a:rPr lang="ko-KR" altLang="en-US" dirty="0"/>
              <a:t>문자들의 나열</a:t>
            </a:r>
            <a:r>
              <a:rPr lang="en-US" altLang="ko-KR" dirty="0"/>
              <a:t>(sequence of characters)</a:t>
            </a:r>
          </a:p>
          <a:p>
            <a:endParaRPr lang="en-US" altLang="ko-KR" dirty="0"/>
          </a:p>
          <a:p>
            <a:endParaRPr lang="en-US" altLang="ko-KR" dirty="0"/>
          </a:p>
          <a:p>
            <a:endParaRPr lang="en-US" altLang="ko-KR" dirty="0"/>
          </a:p>
          <a:p>
            <a:r>
              <a:rPr lang="ko-KR" altLang="en-US" b="1" dirty="0"/>
              <a:t>수</a:t>
            </a:r>
            <a:r>
              <a:rPr lang="en-US" altLang="ko-KR" b="1" dirty="0"/>
              <a:t>(number) </a:t>
            </a:r>
          </a:p>
          <a:p>
            <a:pPr lvl="1"/>
            <a:r>
              <a:rPr lang="ko-KR" altLang="en-US" dirty="0"/>
              <a:t>정수 </a:t>
            </a:r>
            <a:r>
              <a:rPr lang="en-US" altLang="ko-KR" dirty="0"/>
              <a:t>(</a:t>
            </a:r>
            <a:r>
              <a:rPr lang="en-US" altLang="ko-KR" b="1" dirty="0" err="1">
                <a:solidFill>
                  <a:srgbClr val="C00000"/>
                </a:solidFill>
              </a:rPr>
              <a:t>int</a:t>
            </a:r>
            <a:r>
              <a:rPr lang="en-US" altLang="ko-KR" dirty="0"/>
              <a:t>), </a:t>
            </a:r>
            <a:r>
              <a:rPr lang="ko-KR" altLang="en-US" dirty="0"/>
              <a:t>실수 </a:t>
            </a:r>
            <a:r>
              <a:rPr lang="en-US" altLang="ko-KR" dirty="0"/>
              <a:t>(</a:t>
            </a:r>
            <a:r>
              <a:rPr lang="en-US" altLang="ko-KR" b="1" dirty="0">
                <a:solidFill>
                  <a:srgbClr val="C00000"/>
                </a:solidFill>
              </a:rPr>
              <a:t>float</a:t>
            </a:r>
            <a:r>
              <a:rPr lang="en-US" altLang="ko-KR" dirty="0"/>
              <a:t>) </a:t>
            </a:r>
            <a:endParaRPr lang="ko-KR" altLang="en-US" dirty="0"/>
          </a:p>
        </p:txBody>
      </p:sp>
      <p:pic>
        <p:nvPicPr>
          <p:cNvPr id="4" name="그림 3"/>
          <p:cNvPicPr>
            <a:picLocks noChangeAspect="1"/>
          </p:cNvPicPr>
          <p:nvPr/>
        </p:nvPicPr>
        <p:blipFill>
          <a:blip r:embed="rId2"/>
          <a:stretch>
            <a:fillRect/>
          </a:stretch>
        </p:blipFill>
        <p:spPr>
          <a:xfrm>
            <a:off x="2195736" y="2060848"/>
            <a:ext cx="2781300" cy="742950"/>
          </a:xfrm>
          <a:prstGeom prst="rect">
            <a:avLst/>
          </a:prstGeom>
        </p:spPr>
      </p:pic>
      <p:sp>
        <p:nvSpPr>
          <p:cNvPr id="5" name="TextBox 4"/>
          <p:cNvSpPr txBox="1"/>
          <p:nvPr/>
        </p:nvSpPr>
        <p:spPr>
          <a:xfrm>
            <a:off x="971600" y="4055654"/>
            <a:ext cx="3919792" cy="1107996"/>
          </a:xfrm>
          <a:prstGeom prst="rect">
            <a:avLst/>
          </a:prstGeom>
          <a:solidFill>
            <a:srgbClr val="CCFFFF"/>
          </a:solidFill>
          <a:ln>
            <a:solidFill>
              <a:schemeClr val="tx1"/>
            </a:solidFill>
          </a:ln>
        </p:spPr>
        <p:txBody>
          <a:bodyPr wrap="square" rtlCol="0">
            <a:spAutoFit/>
          </a:bodyPr>
          <a:lstStyle/>
          <a:p>
            <a:r>
              <a:rPr lang="en-US" altLang="ko-KR" sz="1600" b="1" dirty="0">
                <a:latin typeface="Consolas" panose="020B0609020204030204" pitchFamily="49" charset="0"/>
                <a:ea typeface="굴림" panose="020B0600000101010101" pitchFamily="50" charset="-127"/>
                <a:cs typeface="Arial" panose="020B0604020202020204" pitchFamily="34" charset="0"/>
              </a:rPr>
              <a:t>&gt;&gt;&gt;s = "100"</a:t>
            </a:r>
          </a:p>
          <a:p>
            <a:r>
              <a:rPr lang="en-US" altLang="ko-KR" sz="1600" b="1" dirty="0">
                <a:latin typeface="Consolas" panose="020B0609020204030204" pitchFamily="49" charset="0"/>
                <a:ea typeface="굴림" panose="020B0600000101010101" pitchFamily="50" charset="-127"/>
                <a:cs typeface="Arial" panose="020B0604020202020204" pitchFamily="34" charset="0"/>
              </a:rPr>
              <a:t>&gt;&gt;&gt;</a:t>
            </a:r>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if </a:t>
            </a:r>
            <a:r>
              <a:rPr lang="en-US" altLang="ko-KR" sz="1600" b="1" dirty="0">
                <a:latin typeface="Consolas" panose="020B0609020204030204" pitchFamily="49" charset="0"/>
                <a:ea typeface="굴림" panose="020B0600000101010101" pitchFamily="50" charset="-127"/>
                <a:cs typeface="Arial" panose="020B0604020202020204" pitchFamily="34" charset="0"/>
              </a:rPr>
              <a:t>(</a:t>
            </a:r>
            <a:r>
              <a:rPr lang="en-US" altLang="ko-KR" sz="1600" b="1" dirty="0">
                <a:solidFill>
                  <a:srgbClr val="7030A0"/>
                </a:solidFill>
                <a:latin typeface="Consolas" panose="020B0609020204030204" pitchFamily="49" charset="0"/>
                <a:ea typeface="굴림" panose="020B0600000101010101" pitchFamily="50" charset="-127"/>
                <a:cs typeface="Arial" panose="020B0604020202020204" pitchFamily="34" charset="0"/>
              </a:rPr>
              <a:t>s == 100</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a:t>
            </a:r>
            <a:r>
              <a:rPr lang="ko-KR" altLang="en-US" sz="1600" b="1" dirty="0">
                <a:latin typeface="Consolas" panose="020B0609020204030204" pitchFamily="49" charset="0"/>
                <a:ea typeface="굴림" panose="020B0600000101010101" pitchFamily="50" charset="-127"/>
                <a:cs typeface="Arial" panose="020B0604020202020204" pitchFamily="34" charset="0"/>
              </a:rPr>
              <a:t>숫자 </a:t>
            </a:r>
            <a:r>
              <a:rPr lang="en-US" altLang="ko-KR" sz="1600" b="1" dirty="0">
                <a:latin typeface="Consolas" panose="020B0609020204030204" pitchFamily="49" charset="0"/>
                <a:ea typeface="굴림" panose="020B0600000101010101" pitchFamily="50" charset="-127"/>
                <a:cs typeface="Arial" panose="020B0604020202020204" pitchFamily="34" charset="0"/>
              </a:rPr>
              <a:t>100</a:t>
            </a:r>
            <a:r>
              <a:rPr lang="ko-KR" altLang="en-US" sz="1600" b="1" dirty="0">
                <a:latin typeface="Consolas" panose="020B0609020204030204" pitchFamily="49" charset="0"/>
                <a:ea typeface="굴림" panose="020B0600000101010101" pitchFamily="50" charset="-127"/>
                <a:cs typeface="Arial" panose="020B0604020202020204" pitchFamily="34" charset="0"/>
              </a:rPr>
              <a:t>입니다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r>
              <a:rPr lang="en-US" altLang="ko-KR" sz="1600" b="1" dirty="0">
                <a:latin typeface="Consolas" panose="020B0609020204030204" pitchFamily="49" charset="0"/>
                <a:ea typeface="굴림" panose="020B0600000101010101" pitchFamily="50" charset="-127"/>
                <a:cs typeface="Arial" panose="020B0604020202020204" pitchFamily="34" charset="0"/>
              </a:rPr>
              <a:t>&gt;&gt;&gt;</a:t>
            </a:r>
          </a:p>
        </p:txBody>
      </p:sp>
      <p:sp>
        <p:nvSpPr>
          <p:cNvPr id="6" name="TextBox 5"/>
          <p:cNvSpPr txBox="1"/>
          <p:nvPr/>
        </p:nvSpPr>
        <p:spPr>
          <a:xfrm>
            <a:off x="5076056" y="4062551"/>
            <a:ext cx="3919792" cy="1815882"/>
          </a:xfrm>
          <a:prstGeom prst="rect">
            <a:avLst/>
          </a:prstGeom>
          <a:solidFill>
            <a:srgbClr val="CCFFFF"/>
          </a:solidFill>
          <a:ln>
            <a:solidFill>
              <a:schemeClr val="tx1"/>
            </a:solidFill>
          </a:ln>
        </p:spPr>
        <p:txBody>
          <a:bodyPr wrap="square" rtlCol="0">
            <a:spAutoFit/>
          </a:bodyPr>
          <a:lstStyle/>
          <a:p>
            <a:r>
              <a:rPr lang="en-US" altLang="ko-KR" sz="1600" b="1" dirty="0">
                <a:latin typeface="Consolas" panose="020B0609020204030204" pitchFamily="49" charset="0"/>
                <a:ea typeface="굴림" panose="020B0600000101010101" pitchFamily="50" charset="-127"/>
                <a:cs typeface="Arial" panose="020B0604020202020204" pitchFamily="34" charset="0"/>
              </a:rPr>
              <a:t>&gt;&gt;&gt;s = "100"</a:t>
            </a:r>
          </a:p>
          <a:p>
            <a:r>
              <a:rPr lang="en-US" altLang="ko-KR" sz="1600" b="1" dirty="0">
                <a:latin typeface="Consolas" panose="020B0609020204030204" pitchFamily="49" charset="0"/>
                <a:ea typeface="굴림" panose="020B0600000101010101" pitchFamily="50" charset="-127"/>
                <a:cs typeface="Arial" panose="020B0604020202020204" pitchFamily="34" charset="0"/>
              </a:rPr>
              <a:t>&gt;&gt;&gt;number = </a:t>
            </a:r>
            <a:r>
              <a:rPr lang="en-US" altLang="ko-KR" sz="1600" b="1" dirty="0" err="1">
                <a:solidFill>
                  <a:srgbClr val="0000FF"/>
                </a:solidFill>
                <a:latin typeface="Consolas" panose="020B0609020204030204" pitchFamily="49" charset="0"/>
                <a:ea typeface="굴림" panose="020B0600000101010101" pitchFamily="50" charset="-127"/>
                <a:cs typeface="Arial" panose="020B0604020202020204" pitchFamily="34" charset="0"/>
              </a:rPr>
              <a:t>int</a:t>
            </a:r>
            <a:r>
              <a:rPr lang="en-US" altLang="ko-KR" sz="1600" b="1" dirty="0">
                <a:latin typeface="Consolas" panose="020B0609020204030204" pitchFamily="49" charset="0"/>
                <a:ea typeface="굴림" panose="020B0600000101010101" pitchFamily="50" charset="-127"/>
                <a:cs typeface="Arial" panose="020B0604020202020204" pitchFamily="34" charset="0"/>
              </a:rPr>
              <a:t>(s)</a:t>
            </a:r>
          </a:p>
          <a:p>
            <a:r>
              <a:rPr lang="en-US" altLang="ko-KR" sz="1600" b="1" dirty="0">
                <a:latin typeface="Consolas" panose="020B0609020204030204" pitchFamily="49" charset="0"/>
                <a:ea typeface="굴림" panose="020B0600000101010101" pitchFamily="50" charset="-127"/>
                <a:cs typeface="Arial" panose="020B0604020202020204" pitchFamily="34" charset="0"/>
              </a:rPr>
              <a:t>&gt;&gt;&gt;</a:t>
            </a:r>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7030A0"/>
                </a:solidFill>
                <a:latin typeface="Consolas" panose="020B0609020204030204" pitchFamily="49" charset="0"/>
                <a:ea typeface="굴림" panose="020B0600000101010101" pitchFamily="50" charset="-127"/>
                <a:cs typeface="Arial" panose="020B0604020202020204" pitchFamily="34" charset="0"/>
              </a:rPr>
              <a:t>number == 100</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a:t>
            </a:r>
            <a:r>
              <a:rPr lang="ko-KR" altLang="en-US" sz="1600" b="1" dirty="0">
                <a:latin typeface="Consolas" panose="020B0609020204030204" pitchFamily="49" charset="0"/>
                <a:ea typeface="굴림" panose="020B0600000101010101" pitchFamily="50" charset="-127"/>
                <a:cs typeface="Arial" panose="020B0604020202020204" pitchFamily="34" charset="0"/>
              </a:rPr>
              <a:t>숫자 </a:t>
            </a:r>
            <a:r>
              <a:rPr lang="en-US" altLang="ko-KR" sz="1600" b="1" dirty="0">
                <a:latin typeface="Consolas" panose="020B0609020204030204" pitchFamily="49" charset="0"/>
                <a:ea typeface="굴림" panose="020B0600000101010101" pitchFamily="50" charset="-127"/>
                <a:cs typeface="Arial" panose="020B0604020202020204" pitchFamily="34" charset="0"/>
              </a:rPr>
              <a:t>100</a:t>
            </a:r>
            <a:r>
              <a:rPr lang="ko-KR" altLang="en-US" sz="1600" b="1" dirty="0">
                <a:latin typeface="Consolas" panose="020B0609020204030204" pitchFamily="49" charset="0"/>
                <a:ea typeface="굴림" panose="020B0600000101010101" pitchFamily="50" charset="-127"/>
                <a:cs typeface="Arial" panose="020B0604020202020204" pitchFamily="34" charset="0"/>
              </a:rPr>
              <a:t>입니다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endParaRPr lang="en-US" altLang="ko-KR" sz="1600" b="1" dirty="0">
              <a:latin typeface="Consolas" panose="020B0609020204030204" pitchFamily="49" charset="0"/>
              <a:ea typeface="굴림" panose="020B0600000101010101" pitchFamily="50" charset="-127"/>
              <a:cs typeface="Arial" panose="020B0604020202020204" pitchFamily="34" charset="0"/>
            </a:endParaRPr>
          </a:p>
          <a:p>
            <a:r>
              <a:rPr lang="ko-KR" altLang="en-US" sz="1600" b="1" dirty="0">
                <a:latin typeface="Consolas" panose="020B0609020204030204" pitchFamily="49" charset="0"/>
                <a:ea typeface="굴림" panose="020B0600000101010101" pitchFamily="50" charset="-127"/>
                <a:cs typeface="Arial" panose="020B0604020202020204" pitchFamily="34" charset="0"/>
              </a:rPr>
              <a:t>숫자 </a:t>
            </a:r>
            <a:r>
              <a:rPr lang="en-US" altLang="ko-KR" sz="1600" b="1" dirty="0">
                <a:latin typeface="Consolas" panose="020B0609020204030204" pitchFamily="49" charset="0"/>
                <a:ea typeface="굴림" panose="020B0600000101010101" pitchFamily="50" charset="-127"/>
                <a:cs typeface="Arial" panose="020B0604020202020204" pitchFamily="34" charset="0"/>
              </a:rPr>
              <a:t>100</a:t>
            </a:r>
            <a:r>
              <a:rPr lang="ko-KR" altLang="en-US" sz="1600" b="1" dirty="0">
                <a:latin typeface="Consolas" panose="020B0609020204030204" pitchFamily="49" charset="0"/>
                <a:ea typeface="굴림" panose="020B0600000101010101" pitchFamily="50" charset="-127"/>
                <a:cs typeface="Arial" panose="020B0604020202020204" pitchFamily="34" charset="0"/>
              </a:rPr>
              <a:t>입니다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r>
              <a:rPr lang="en-US" altLang="ko-KR" sz="1600" b="1" dirty="0">
                <a:latin typeface="Consolas" panose="020B0609020204030204" pitchFamily="49" charset="0"/>
                <a:ea typeface="굴림" panose="020B0600000101010101" pitchFamily="50" charset="-127"/>
                <a:cs typeface="Arial" panose="020B0604020202020204" pitchFamily="34" charset="0"/>
              </a:rPr>
              <a:t>&gt;&gt;&gt;</a:t>
            </a:r>
          </a:p>
        </p:txBody>
      </p:sp>
    </p:spTree>
    <p:extLst>
      <p:ext uri="{BB962C8B-B14F-4D97-AF65-F5344CB8AC3E}">
        <p14:creationId xmlns:p14="http://schemas.microsoft.com/office/powerpoint/2010/main" val="30617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문자열과 수의 상호 변환 </a:t>
            </a:r>
          </a:p>
        </p:txBody>
      </p:sp>
      <p:sp>
        <p:nvSpPr>
          <p:cNvPr id="3" name="내용 개체 틀 2"/>
          <p:cNvSpPr>
            <a:spLocks noGrp="1"/>
          </p:cNvSpPr>
          <p:nvPr>
            <p:ph idx="1"/>
          </p:nvPr>
        </p:nvSpPr>
        <p:spPr/>
        <p:txBody>
          <a:bodyPr/>
          <a:lstStyle/>
          <a:p>
            <a:r>
              <a:rPr lang="ko-KR" altLang="en-US" b="1" dirty="0"/>
              <a:t>문자열 </a:t>
            </a:r>
            <a:r>
              <a:rPr lang="en-US" altLang="ko-KR" b="1" dirty="0">
                <a:sym typeface="Wingdings" panose="05000000000000000000" pitchFamily="2" charset="2"/>
              </a:rPr>
              <a:t> </a:t>
            </a:r>
            <a:r>
              <a:rPr lang="ko-KR" altLang="en-US" b="1" dirty="0">
                <a:sym typeface="Wingdings" panose="05000000000000000000" pitchFamily="2" charset="2"/>
              </a:rPr>
              <a:t>수 </a:t>
            </a:r>
            <a:endParaRPr lang="en-US" altLang="ko-KR" b="1" dirty="0">
              <a:sym typeface="Wingdings" panose="05000000000000000000" pitchFamily="2" charset="2"/>
            </a:endParaRPr>
          </a:p>
          <a:p>
            <a:pPr lvl="1"/>
            <a:r>
              <a:rPr lang="en-US" altLang="ko-KR" b="1" dirty="0">
                <a:solidFill>
                  <a:srgbClr val="0000FF"/>
                </a:solidFill>
                <a:sym typeface="Wingdings" panose="05000000000000000000" pitchFamily="2" charset="2"/>
              </a:rPr>
              <a:t> </a:t>
            </a:r>
            <a:r>
              <a:rPr lang="en-US" altLang="ko-KR" b="1" dirty="0" err="1">
                <a:solidFill>
                  <a:srgbClr val="0000FF"/>
                </a:solidFill>
                <a:sym typeface="Wingdings" panose="05000000000000000000" pitchFamily="2" charset="2"/>
              </a:rPr>
              <a:t>int</a:t>
            </a:r>
            <a:r>
              <a:rPr lang="en-US" altLang="ko-KR" dirty="0">
                <a:sym typeface="Wingdings" panose="05000000000000000000" pitchFamily="2" charset="2"/>
              </a:rPr>
              <a:t>(</a:t>
            </a:r>
            <a:r>
              <a:rPr lang="ko-KR" altLang="en-US" dirty="0">
                <a:sym typeface="Wingdings" panose="05000000000000000000" pitchFamily="2" charset="2"/>
              </a:rPr>
              <a:t>문자열</a:t>
            </a:r>
            <a:r>
              <a:rPr lang="en-US" altLang="ko-KR" dirty="0">
                <a:sym typeface="Wingdings" panose="05000000000000000000" pitchFamily="2" charset="2"/>
              </a:rPr>
              <a:t>) </a:t>
            </a:r>
          </a:p>
          <a:p>
            <a:pPr lvl="1"/>
            <a:r>
              <a:rPr lang="en-US" altLang="ko-KR" dirty="0">
                <a:sym typeface="Wingdings" panose="05000000000000000000" pitchFamily="2" charset="2"/>
              </a:rPr>
              <a:t> </a:t>
            </a:r>
            <a:r>
              <a:rPr lang="en-US" altLang="ko-KR" b="1" dirty="0">
                <a:solidFill>
                  <a:srgbClr val="0000FF"/>
                </a:solidFill>
                <a:sym typeface="Wingdings" panose="05000000000000000000" pitchFamily="2" charset="2"/>
              </a:rPr>
              <a:t>float</a:t>
            </a:r>
            <a:r>
              <a:rPr lang="en-US" altLang="ko-KR" dirty="0">
                <a:sym typeface="Wingdings" panose="05000000000000000000" pitchFamily="2" charset="2"/>
              </a:rPr>
              <a:t>(</a:t>
            </a:r>
            <a:r>
              <a:rPr lang="ko-KR" altLang="en-US" dirty="0">
                <a:sym typeface="Wingdings" panose="05000000000000000000" pitchFamily="2" charset="2"/>
              </a:rPr>
              <a:t>문자열</a:t>
            </a:r>
            <a:r>
              <a:rPr lang="en-US" altLang="ko-KR" dirty="0">
                <a:sym typeface="Wingdings" panose="05000000000000000000" pitchFamily="2" charset="2"/>
              </a:rPr>
              <a:t>) </a:t>
            </a:r>
          </a:p>
          <a:p>
            <a:pPr lvl="1"/>
            <a:endParaRPr lang="en-US" altLang="ko-KR" dirty="0">
              <a:sym typeface="Wingdings" panose="05000000000000000000" pitchFamily="2" charset="2"/>
            </a:endParaRPr>
          </a:p>
          <a:p>
            <a:r>
              <a:rPr lang="ko-KR" altLang="en-US" b="1" dirty="0">
                <a:sym typeface="Wingdings" panose="05000000000000000000" pitchFamily="2" charset="2"/>
              </a:rPr>
              <a:t>수 </a:t>
            </a:r>
            <a:r>
              <a:rPr lang="en-US" altLang="ko-KR" b="1" dirty="0">
                <a:sym typeface="Wingdings" panose="05000000000000000000" pitchFamily="2" charset="2"/>
              </a:rPr>
              <a:t> </a:t>
            </a:r>
            <a:r>
              <a:rPr lang="ko-KR" altLang="en-US" b="1" dirty="0">
                <a:sym typeface="Wingdings" panose="05000000000000000000" pitchFamily="2" charset="2"/>
              </a:rPr>
              <a:t>문자열 </a:t>
            </a:r>
            <a:endParaRPr lang="en-US" altLang="ko-KR" b="1" dirty="0">
              <a:sym typeface="Wingdings" panose="05000000000000000000" pitchFamily="2" charset="2"/>
            </a:endParaRPr>
          </a:p>
          <a:p>
            <a:pPr lvl="1"/>
            <a:r>
              <a:rPr lang="en-US" altLang="ko-KR" b="1" dirty="0">
                <a:solidFill>
                  <a:srgbClr val="0000FF"/>
                </a:solidFill>
                <a:sym typeface="Wingdings" panose="05000000000000000000" pitchFamily="2" charset="2"/>
              </a:rPr>
              <a:t> </a:t>
            </a:r>
            <a:r>
              <a:rPr lang="en-US" altLang="ko-KR" b="1" dirty="0" err="1">
                <a:solidFill>
                  <a:srgbClr val="0000FF"/>
                </a:solidFill>
                <a:sym typeface="Wingdings" panose="05000000000000000000" pitchFamily="2" charset="2"/>
              </a:rPr>
              <a:t>str</a:t>
            </a:r>
            <a:r>
              <a:rPr lang="en-US" altLang="ko-KR" dirty="0">
                <a:sym typeface="Wingdings" panose="05000000000000000000" pitchFamily="2" charset="2"/>
              </a:rPr>
              <a:t>(</a:t>
            </a:r>
            <a:r>
              <a:rPr lang="ko-KR" altLang="en-US" dirty="0">
                <a:sym typeface="Wingdings" panose="05000000000000000000" pitchFamily="2" charset="2"/>
              </a:rPr>
              <a:t>수</a:t>
            </a:r>
            <a:r>
              <a:rPr lang="en-US" altLang="ko-KR" dirty="0">
                <a:sym typeface="Wingdings" panose="05000000000000000000" pitchFamily="2" charset="2"/>
              </a:rPr>
              <a:t>) </a:t>
            </a:r>
            <a:endParaRPr lang="ko-KR" altLang="en-US" dirty="0"/>
          </a:p>
        </p:txBody>
      </p:sp>
      <p:grpSp>
        <p:nvGrpSpPr>
          <p:cNvPr id="9" name="그룹 8"/>
          <p:cNvGrpSpPr/>
          <p:nvPr/>
        </p:nvGrpSpPr>
        <p:grpSpPr>
          <a:xfrm>
            <a:off x="5218584" y="2492896"/>
            <a:ext cx="3468216" cy="1279773"/>
            <a:chOff x="4355976" y="2780928"/>
            <a:chExt cx="3468216" cy="1279773"/>
          </a:xfrm>
        </p:grpSpPr>
        <p:pic>
          <p:nvPicPr>
            <p:cNvPr id="4" name="그림 3"/>
            <p:cNvPicPr>
              <a:picLocks noChangeAspect="1"/>
            </p:cNvPicPr>
            <p:nvPr/>
          </p:nvPicPr>
          <p:blipFill>
            <a:blip r:embed="rId2"/>
            <a:stretch>
              <a:fillRect/>
            </a:stretch>
          </p:blipFill>
          <p:spPr>
            <a:xfrm>
              <a:off x="4355976" y="2780928"/>
              <a:ext cx="1504950" cy="457200"/>
            </a:xfrm>
            <a:prstGeom prst="rect">
              <a:avLst/>
            </a:prstGeom>
          </p:spPr>
        </p:pic>
        <p:pic>
          <p:nvPicPr>
            <p:cNvPr id="5" name="그림 4"/>
            <p:cNvPicPr>
              <a:picLocks noChangeAspect="1"/>
            </p:cNvPicPr>
            <p:nvPr/>
          </p:nvPicPr>
          <p:blipFill>
            <a:blip r:embed="rId3"/>
            <a:stretch>
              <a:fillRect/>
            </a:stretch>
          </p:blipFill>
          <p:spPr>
            <a:xfrm>
              <a:off x="6300192" y="2809503"/>
              <a:ext cx="1524000" cy="428625"/>
            </a:xfrm>
            <a:prstGeom prst="rect">
              <a:avLst/>
            </a:prstGeom>
          </p:spPr>
        </p:pic>
        <p:sp>
          <p:nvSpPr>
            <p:cNvPr id="6" name="TextBox 5"/>
            <p:cNvSpPr txBox="1"/>
            <p:nvPr/>
          </p:nvSpPr>
          <p:spPr>
            <a:xfrm>
              <a:off x="5907274" y="2839149"/>
              <a:ext cx="351378" cy="369332"/>
            </a:xfrm>
            <a:prstGeom prst="rect">
              <a:avLst/>
            </a:prstGeom>
            <a:noFill/>
          </p:spPr>
          <p:txBody>
            <a:bodyPr wrap="none" rtlCol="0">
              <a:spAutoFit/>
            </a:bodyPr>
            <a:lstStyle/>
            <a:p>
              <a:r>
                <a:rPr lang="en-US" altLang="ko-KR" b="1" dirty="0"/>
                <a:t>+</a:t>
              </a:r>
              <a:endParaRPr lang="ko-KR" altLang="en-US" b="1" dirty="0"/>
            </a:p>
          </p:txBody>
        </p:sp>
        <p:pic>
          <p:nvPicPr>
            <p:cNvPr id="7" name="그림 6"/>
            <p:cNvPicPr>
              <a:picLocks noChangeAspect="1"/>
            </p:cNvPicPr>
            <p:nvPr/>
          </p:nvPicPr>
          <p:blipFill>
            <a:blip r:embed="rId4"/>
            <a:stretch>
              <a:fillRect/>
            </a:stretch>
          </p:blipFill>
          <p:spPr>
            <a:xfrm>
              <a:off x="4644688" y="3670176"/>
              <a:ext cx="2876550" cy="390525"/>
            </a:xfrm>
            <a:prstGeom prst="rect">
              <a:avLst/>
            </a:prstGeom>
          </p:spPr>
        </p:pic>
        <p:sp>
          <p:nvSpPr>
            <p:cNvPr id="8" name="아래쪽 화살표 7"/>
            <p:cNvSpPr/>
            <p:nvPr/>
          </p:nvSpPr>
          <p:spPr>
            <a:xfrm>
              <a:off x="5880985" y="3359699"/>
              <a:ext cx="351378" cy="2456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직사각형 10"/>
          <p:cNvSpPr/>
          <p:nvPr/>
        </p:nvSpPr>
        <p:spPr>
          <a:xfrm>
            <a:off x="3131840" y="6222103"/>
            <a:ext cx="3509294" cy="369332"/>
          </a:xfrm>
          <a:prstGeom prst="rect">
            <a:avLst/>
          </a:prstGeom>
        </p:spPr>
        <p:txBody>
          <a:bodyPr wrap="none">
            <a:spAutoFit/>
          </a:bodyPr>
          <a:lstStyle/>
          <a:p>
            <a:r>
              <a:rPr lang="ko-KR" altLang="en-US" b="1" dirty="0">
                <a:latin typeface="굴림" panose="020B0600000101010101" pitchFamily="50" charset="-127"/>
                <a:ea typeface="굴림" panose="020B0600000101010101" pitchFamily="50" charset="-127"/>
              </a:rPr>
              <a:t>문자열과 숫자를 합</a:t>
            </a:r>
            <a:r>
              <a:rPr lang="en-US" altLang="ko-KR" b="1" dirty="0">
                <a:latin typeface="굴림" panose="020B0600000101010101" pitchFamily="50" charset="-127"/>
                <a:ea typeface="굴림" panose="020B0600000101010101" pitchFamily="50" charset="-127"/>
              </a:rPr>
              <a:t>(+)</a:t>
            </a:r>
            <a:r>
              <a:rPr lang="ko-KR" altLang="en-US" b="1" dirty="0">
                <a:latin typeface="굴림" panose="020B0600000101010101" pitchFamily="50" charset="-127"/>
                <a:ea typeface="굴림" panose="020B0600000101010101" pitchFamily="50" charset="-127"/>
              </a:rPr>
              <a:t>칠 수 없음</a:t>
            </a:r>
            <a:endParaRPr lang="ko-KR" altLang="en-US" b="1" dirty="0"/>
          </a:p>
        </p:txBody>
      </p:sp>
      <p:sp>
        <p:nvSpPr>
          <p:cNvPr id="12" name="TextBox 11"/>
          <p:cNvSpPr txBox="1"/>
          <p:nvPr/>
        </p:nvSpPr>
        <p:spPr>
          <a:xfrm>
            <a:off x="1547664" y="4204717"/>
            <a:ext cx="6836182" cy="1569660"/>
          </a:xfrm>
          <a:prstGeom prst="rect">
            <a:avLst/>
          </a:prstGeom>
          <a:solidFill>
            <a:srgbClr val="CCFFFF"/>
          </a:solidFill>
          <a:ln>
            <a:solidFill>
              <a:schemeClr val="tx1"/>
            </a:solidFill>
          </a:ln>
        </p:spPr>
        <p:txBody>
          <a:bodyPr wrap="square" rtlCol="0">
            <a:spAutoFit/>
          </a:bodyPr>
          <a:lstStyle/>
          <a:p>
            <a:r>
              <a:rPr lang="en-US" altLang="ko-KR" sz="1600" b="1" dirty="0">
                <a:latin typeface="Consolas" panose="020B0609020204030204" pitchFamily="49" charset="0"/>
              </a:rPr>
              <a:t>&gt;&gt;&gt; print('</a:t>
            </a:r>
            <a:r>
              <a:rPr lang="ko-KR" altLang="en-US" sz="1600" b="1" dirty="0">
                <a:latin typeface="Consolas" panose="020B0609020204030204" pitchFamily="49" charset="0"/>
              </a:rPr>
              <a:t>나는 현재 </a:t>
            </a:r>
            <a:r>
              <a:rPr lang="en-US" altLang="ko-KR" sz="1600" b="1" dirty="0">
                <a:latin typeface="Consolas" panose="020B0609020204030204" pitchFamily="49" charset="0"/>
              </a:rPr>
              <a:t>' + 21 + '</a:t>
            </a:r>
            <a:r>
              <a:rPr lang="ko-KR" altLang="en-US" sz="1600" b="1" dirty="0">
                <a:latin typeface="Consolas" panose="020B0609020204030204" pitchFamily="49" charset="0"/>
              </a:rPr>
              <a:t>살이다</a:t>
            </a:r>
            <a:r>
              <a:rPr lang="en-US" altLang="ko-KR" sz="1600" b="1" dirty="0">
                <a:latin typeface="Consolas" panose="020B0609020204030204" pitchFamily="49" charset="0"/>
              </a:rPr>
              <a:t>.')</a:t>
            </a:r>
          </a:p>
          <a:p>
            <a:endParaRPr lang="en-US" altLang="ko-KR" sz="1600" b="1" dirty="0">
              <a:latin typeface="Consolas" panose="020B0609020204030204" pitchFamily="49" charset="0"/>
            </a:endParaRPr>
          </a:p>
          <a:p>
            <a:r>
              <a:rPr lang="en-US" altLang="ko-KR" sz="1600" b="1" dirty="0" err="1">
                <a:solidFill>
                  <a:srgbClr val="FF0000"/>
                </a:solidFill>
                <a:latin typeface="Consolas" panose="020B0609020204030204" pitchFamily="49" charset="0"/>
              </a:rPr>
              <a:t>Traceback</a:t>
            </a:r>
            <a:r>
              <a:rPr lang="en-US" altLang="ko-KR" sz="1600" b="1" dirty="0">
                <a:solidFill>
                  <a:srgbClr val="FF0000"/>
                </a:solidFill>
                <a:latin typeface="Consolas" panose="020B0609020204030204" pitchFamily="49" charset="0"/>
              </a:rPr>
              <a:t> (most recent call last):</a:t>
            </a:r>
          </a:p>
          <a:p>
            <a:r>
              <a:rPr lang="en-US" altLang="ko-KR" sz="1600" b="1" dirty="0">
                <a:solidFill>
                  <a:srgbClr val="FF0000"/>
                </a:solidFill>
                <a:latin typeface="Consolas" panose="020B0609020204030204" pitchFamily="49" charset="0"/>
              </a:rPr>
              <a:t>File "&lt;pyshell#1&gt;", line 1, in &lt;module&gt;</a:t>
            </a:r>
          </a:p>
          <a:p>
            <a:r>
              <a:rPr lang="en-US" altLang="ko-KR" sz="1600" b="1" dirty="0">
                <a:solidFill>
                  <a:srgbClr val="FF0000"/>
                </a:solidFill>
                <a:latin typeface="Consolas" panose="020B0609020204030204" pitchFamily="49" charset="0"/>
              </a:rPr>
              <a:t>print('</a:t>
            </a:r>
            <a:r>
              <a:rPr lang="ko-KR" altLang="en-US" sz="1600" b="1" dirty="0">
                <a:solidFill>
                  <a:srgbClr val="FF0000"/>
                </a:solidFill>
                <a:latin typeface="Consolas" panose="020B0609020204030204" pitchFamily="49" charset="0"/>
              </a:rPr>
              <a:t>나는 현재 </a:t>
            </a:r>
            <a:r>
              <a:rPr lang="en-US" altLang="ko-KR" sz="1600" b="1" dirty="0">
                <a:solidFill>
                  <a:srgbClr val="FF0000"/>
                </a:solidFill>
                <a:latin typeface="Consolas" panose="020B0609020204030204" pitchFamily="49" charset="0"/>
              </a:rPr>
              <a:t>' + 21 + '</a:t>
            </a:r>
            <a:r>
              <a:rPr lang="ko-KR" altLang="en-US" sz="1600" b="1" dirty="0">
                <a:solidFill>
                  <a:srgbClr val="FF0000"/>
                </a:solidFill>
                <a:latin typeface="Consolas" panose="020B0609020204030204" pitchFamily="49" charset="0"/>
              </a:rPr>
              <a:t>살이다</a:t>
            </a:r>
            <a:r>
              <a:rPr lang="en-US" altLang="ko-KR" sz="1600" b="1" dirty="0">
                <a:solidFill>
                  <a:srgbClr val="FF0000"/>
                </a:solidFill>
                <a:latin typeface="Consolas" panose="020B0609020204030204" pitchFamily="49" charset="0"/>
              </a:rPr>
              <a:t>.')</a:t>
            </a:r>
          </a:p>
          <a:p>
            <a:r>
              <a:rPr lang="en-US" altLang="ko-KR" sz="1600" b="1" dirty="0" err="1">
                <a:solidFill>
                  <a:srgbClr val="FF0000"/>
                </a:solidFill>
                <a:latin typeface="Consolas" panose="020B0609020204030204" pitchFamily="49" charset="0"/>
              </a:rPr>
              <a:t>TypeError</a:t>
            </a:r>
            <a:r>
              <a:rPr lang="en-US" altLang="ko-KR" sz="1600" b="1" dirty="0">
                <a:solidFill>
                  <a:srgbClr val="FF0000"/>
                </a:solidFill>
                <a:latin typeface="Consolas" panose="020B0609020204030204" pitchFamily="49" charset="0"/>
              </a:rPr>
              <a:t>: Can't convert </a:t>
            </a:r>
            <a:r>
              <a:rPr lang="en-US" altLang="ko-KR" sz="1600" b="1" dirty="0">
                <a:solidFill>
                  <a:srgbClr val="0000FF"/>
                </a:solidFill>
                <a:latin typeface="Consolas" panose="020B0609020204030204" pitchFamily="49" charset="0"/>
              </a:rPr>
              <a:t>'</a:t>
            </a:r>
            <a:r>
              <a:rPr lang="en-US" altLang="ko-KR" sz="1600" b="1" dirty="0" err="1">
                <a:solidFill>
                  <a:srgbClr val="0000FF"/>
                </a:solidFill>
                <a:latin typeface="Consolas" panose="020B0609020204030204" pitchFamily="49" charset="0"/>
              </a:rPr>
              <a:t>int</a:t>
            </a:r>
            <a:r>
              <a:rPr lang="en-US" altLang="ko-KR" sz="1600" b="1" dirty="0">
                <a:solidFill>
                  <a:srgbClr val="FF0000"/>
                </a:solidFill>
                <a:latin typeface="Consolas" panose="020B0609020204030204" pitchFamily="49" charset="0"/>
              </a:rPr>
              <a:t>' object to </a:t>
            </a:r>
            <a:r>
              <a:rPr lang="en-US" altLang="ko-KR" sz="1600" b="1" dirty="0" err="1">
                <a:solidFill>
                  <a:srgbClr val="0000FF"/>
                </a:solidFill>
                <a:latin typeface="Consolas" panose="020B0609020204030204" pitchFamily="49" charset="0"/>
              </a:rPr>
              <a:t>str</a:t>
            </a:r>
            <a:r>
              <a:rPr lang="en-US" altLang="ko-KR" sz="1600" b="1" dirty="0">
                <a:solidFill>
                  <a:srgbClr val="0000FF"/>
                </a:solidFill>
                <a:latin typeface="Consolas" panose="020B0609020204030204" pitchFamily="49" charset="0"/>
              </a:rPr>
              <a:t> </a:t>
            </a:r>
            <a:r>
              <a:rPr lang="en-US" altLang="ko-KR" sz="1600" b="1" dirty="0">
                <a:solidFill>
                  <a:srgbClr val="FF0000"/>
                </a:solidFill>
                <a:latin typeface="Consolas" panose="020B0609020204030204" pitchFamily="49" charset="0"/>
              </a:rPr>
              <a:t>implicitly</a:t>
            </a:r>
            <a:endParaRPr lang="ko-KR" altLang="en-US" sz="1600" b="1"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999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문자열과 수의 상호 변환 </a:t>
            </a:r>
          </a:p>
        </p:txBody>
      </p:sp>
      <p:sp>
        <p:nvSpPr>
          <p:cNvPr id="3" name="내용 개체 틀 2"/>
          <p:cNvSpPr>
            <a:spLocks noGrp="1"/>
          </p:cNvSpPr>
          <p:nvPr>
            <p:ph idx="1"/>
          </p:nvPr>
        </p:nvSpPr>
        <p:spPr/>
        <p:txBody>
          <a:bodyPr/>
          <a:lstStyle/>
          <a:p>
            <a:pPr marL="0" indent="0">
              <a:buNone/>
            </a:pPr>
            <a:r>
              <a:rPr lang="en-US" altLang="ko-KR" dirty="0" smtClean="0"/>
              <a:t> </a:t>
            </a:r>
            <a:endParaRPr lang="ko-KR" altLang="en-US" dirty="0"/>
          </a:p>
        </p:txBody>
      </p:sp>
      <p:sp>
        <p:nvSpPr>
          <p:cNvPr id="4" name="TextBox 3"/>
          <p:cNvSpPr txBox="1"/>
          <p:nvPr/>
        </p:nvSpPr>
        <p:spPr>
          <a:xfrm>
            <a:off x="1259632" y="1922056"/>
            <a:ext cx="6836182" cy="1754326"/>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rPr>
              <a:t>&gt;&gt;&gt; print('</a:t>
            </a:r>
            <a:r>
              <a:rPr lang="ko-KR" altLang="en-US" b="1" dirty="0">
                <a:latin typeface="Consolas" panose="020B0609020204030204" pitchFamily="49" charset="0"/>
              </a:rPr>
              <a:t>나는 현재 </a:t>
            </a:r>
            <a:r>
              <a:rPr lang="en-US" altLang="ko-KR" b="1" dirty="0">
                <a:latin typeface="Consolas" panose="020B0609020204030204" pitchFamily="49" charset="0"/>
              </a:rPr>
              <a:t>' + </a:t>
            </a:r>
            <a:r>
              <a:rPr lang="en-US" altLang="ko-KR" b="1" dirty="0" err="1">
                <a:solidFill>
                  <a:srgbClr val="FF0000"/>
                </a:solidFill>
                <a:latin typeface="Consolas" panose="020B0609020204030204" pitchFamily="49" charset="0"/>
              </a:rPr>
              <a:t>str</a:t>
            </a:r>
            <a:r>
              <a:rPr lang="en-US" altLang="ko-KR" b="1" dirty="0">
                <a:latin typeface="Consolas" panose="020B0609020204030204" pitchFamily="49" charset="0"/>
              </a:rPr>
              <a:t>(21) + '</a:t>
            </a:r>
            <a:r>
              <a:rPr lang="ko-KR" altLang="en-US" b="1" dirty="0">
                <a:latin typeface="Consolas" panose="020B0609020204030204" pitchFamily="49" charset="0"/>
              </a:rPr>
              <a:t>살이다</a:t>
            </a:r>
            <a:r>
              <a:rPr lang="en-US" altLang="ko-KR" b="1" dirty="0">
                <a:latin typeface="Consolas" panose="020B0609020204030204" pitchFamily="49" charset="0"/>
              </a:rPr>
              <a:t>.')</a:t>
            </a:r>
          </a:p>
          <a:p>
            <a:r>
              <a:rPr lang="ko-KR" altLang="en-US" b="1" dirty="0">
                <a:solidFill>
                  <a:srgbClr val="0000FF"/>
                </a:solidFill>
                <a:latin typeface="Consolas" panose="020B0609020204030204" pitchFamily="49" charset="0"/>
              </a:rPr>
              <a:t>나는 현재 </a:t>
            </a:r>
            <a:r>
              <a:rPr lang="en-US" altLang="ko-KR" b="1" dirty="0">
                <a:solidFill>
                  <a:srgbClr val="0000FF"/>
                </a:solidFill>
                <a:latin typeface="Consolas" panose="020B0609020204030204" pitchFamily="49" charset="0"/>
              </a:rPr>
              <a:t>21</a:t>
            </a:r>
            <a:r>
              <a:rPr lang="ko-KR" altLang="en-US" b="1" dirty="0">
                <a:solidFill>
                  <a:srgbClr val="0000FF"/>
                </a:solidFill>
                <a:latin typeface="Consolas" panose="020B0609020204030204" pitchFamily="49" charset="0"/>
              </a:rPr>
              <a:t>살이다</a:t>
            </a:r>
            <a:r>
              <a:rPr lang="en-US" altLang="ko-KR" b="1" dirty="0">
                <a:solidFill>
                  <a:srgbClr val="0000FF"/>
                </a:solidFill>
                <a:latin typeface="Consolas" panose="020B0609020204030204" pitchFamily="49" charset="0"/>
              </a:rPr>
              <a:t>.</a:t>
            </a:r>
          </a:p>
          <a:p>
            <a:endParaRPr lang="en-US" altLang="ko-KR" b="1" dirty="0">
              <a:latin typeface="Consolas" panose="020B0609020204030204" pitchFamily="49" charset="0"/>
            </a:endParaRPr>
          </a:p>
          <a:p>
            <a:r>
              <a:rPr lang="en-US" altLang="ko-KR" b="1" dirty="0">
                <a:latin typeface="Consolas" panose="020B0609020204030204" pitchFamily="49" charset="0"/>
              </a:rPr>
              <a:t>&gt;&gt;&gt; print('</a:t>
            </a:r>
            <a:r>
              <a:rPr lang="ko-KR" altLang="en-US" b="1" dirty="0">
                <a:latin typeface="Consolas" panose="020B0609020204030204" pitchFamily="49" charset="0"/>
              </a:rPr>
              <a:t>원주율은 </a:t>
            </a:r>
            <a:r>
              <a:rPr lang="en-US" altLang="ko-KR" b="1" dirty="0">
                <a:latin typeface="Consolas" panose="020B0609020204030204" pitchFamily="49" charset="0"/>
              </a:rPr>
              <a:t>' + </a:t>
            </a:r>
            <a:r>
              <a:rPr lang="en-US" altLang="ko-KR" b="1" dirty="0" err="1">
                <a:solidFill>
                  <a:srgbClr val="FF0000"/>
                </a:solidFill>
                <a:latin typeface="Consolas" panose="020B0609020204030204" pitchFamily="49" charset="0"/>
              </a:rPr>
              <a:t>str</a:t>
            </a:r>
            <a:r>
              <a:rPr lang="en-US" altLang="ko-KR" b="1" dirty="0">
                <a:latin typeface="Consolas" panose="020B0609020204030204" pitchFamily="49" charset="0"/>
              </a:rPr>
              <a:t>(3.14) + '</a:t>
            </a:r>
            <a:r>
              <a:rPr lang="ko-KR" altLang="en-US" b="1" dirty="0">
                <a:latin typeface="Consolas" panose="020B0609020204030204" pitchFamily="49" charset="0"/>
              </a:rPr>
              <a:t>입니다</a:t>
            </a:r>
            <a:r>
              <a:rPr lang="en-US" altLang="ko-KR" b="1" dirty="0">
                <a:latin typeface="Consolas" panose="020B0609020204030204" pitchFamily="49" charset="0"/>
              </a:rPr>
              <a:t>.')</a:t>
            </a:r>
          </a:p>
          <a:p>
            <a:r>
              <a:rPr lang="ko-KR" altLang="en-US" b="1" dirty="0">
                <a:solidFill>
                  <a:srgbClr val="0000FF"/>
                </a:solidFill>
                <a:latin typeface="Consolas" panose="020B0609020204030204" pitchFamily="49" charset="0"/>
              </a:rPr>
              <a:t>원주율은 </a:t>
            </a:r>
            <a:r>
              <a:rPr lang="en-US" altLang="ko-KR" b="1" dirty="0">
                <a:solidFill>
                  <a:srgbClr val="0000FF"/>
                </a:solidFill>
                <a:latin typeface="Consolas" panose="020B0609020204030204" pitchFamily="49" charset="0"/>
              </a:rPr>
              <a:t>3.14</a:t>
            </a:r>
            <a:r>
              <a:rPr lang="ko-KR" altLang="en-US" b="1" dirty="0">
                <a:solidFill>
                  <a:srgbClr val="0000FF"/>
                </a:solidFill>
                <a:latin typeface="Consolas" panose="020B0609020204030204" pitchFamily="49" charset="0"/>
              </a:rPr>
              <a:t>입니다</a:t>
            </a:r>
            <a:r>
              <a:rPr lang="en-US" altLang="ko-KR" b="1" dirty="0">
                <a:solidFill>
                  <a:srgbClr val="0000FF"/>
                </a:solidFill>
                <a:latin typeface="Consolas" panose="020B0609020204030204" pitchFamily="49" charset="0"/>
              </a:rPr>
              <a:t>.</a:t>
            </a:r>
            <a:endParaRPr lang="ko-KR" altLang="en-US" b="1" dirty="0">
              <a:solidFill>
                <a:srgbClr val="0000FF"/>
              </a:solidFill>
              <a:latin typeface="Consolas" panose="020B0609020204030204" pitchFamily="49" charset="0"/>
            </a:endParaRPr>
          </a:p>
          <a:p>
            <a:endParaRPr lang="ko-KR" altLang="en-US" b="1"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75797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숫자 맞추기 게임</a:t>
            </a:r>
          </a:p>
        </p:txBody>
      </p:sp>
      <p:sp>
        <p:nvSpPr>
          <p:cNvPr id="3" name="내용 개체 틀 2"/>
          <p:cNvSpPr>
            <a:spLocks noGrp="1"/>
          </p:cNvSpPr>
          <p:nvPr>
            <p:ph idx="1"/>
          </p:nvPr>
        </p:nvSpPr>
        <p:spPr/>
        <p:txBody>
          <a:bodyPr/>
          <a:lstStyle/>
          <a:p>
            <a:r>
              <a:rPr lang="ko-KR" altLang="en-US" b="1" dirty="0"/>
              <a:t>사용자가 답을 제시</a:t>
            </a:r>
            <a:r>
              <a:rPr lang="ko-KR" altLang="en-US" dirty="0"/>
              <a:t>하면 </a:t>
            </a:r>
            <a:r>
              <a:rPr lang="ko-KR" altLang="en-US" b="1" dirty="0"/>
              <a:t>프로그램은 자신이 저장한 정수와 비교</a:t>
            </a:r>
            <a:r>
              <a:rPr lang="ko-KR" altLang="en-US" dirty="0"/>
              <a:t>하여 제시된 정수가 </a:t>
            </a:r>
            <a:r>
              <a:rPr lang="ko-KR" altLang="en-US" b="1" dirty="0"/>
              <a:t>더 높은지 낮은지 만</a:t>
            </a:r>
            <a:r>
              <a:rPr lang="ko-KR" altLang="en-US" dirty="0"/>
              <a:t>을 알려준다</a:t>
            </a:r>
            <a:r>
              <a:rPr lang="en-US" altLang="ko-KR" dirty="0"/>
              <a:t>. </a:t>
            </a:r>
            <a:br>
              <a:rPr lang="en-US" altLang="ko-KR" dirty="0"/>
            </a:br>
            <a:r>
              <a:rPr lang="ko-KR" altLang="en-US" dirty="0"/>
              <a:t>정수의 </a:t>
            </a:r>
            <a:r>
              <a:rPr lang="ko-KR" altLang="en-US" b="1" dirty="0"/>
              <a:t>범위를 </a:t>
            </a:r>
            <a:r>
              <a:rPr lang="en-US" altLang="ko-KR" b="1" dirty="0"/>
              <a:t>1</a:t>
            </a:r>
            <a:r>
              <a:rPr lang="ko-KR" altLang="en-US" b="1" dirty="0"/>
              <a:t>부터 </a:t>
            </a:r>
            <a:r>
              <a:rPr lang="en-US" altLang="ko-KR" b="1" dirty="0"/>
              <a:t>100</a:t>
            </a:r>
            <a:r>
              <a:rPr lang="ko-KR" altLang="en-US" b="1" dirty="0"/>
              <a:t>까지</a:t>
            </a:r>
            <a:r>
              <a:rPr lang="ko-KR" altLang="en-US" dirty="0"/>
              <a:t>로 한정하도록 하자</a:t>
            </a:r>
            <a:r>
              <a:rPr lang="en-US" altLang="ko-KR" dirty="0"/>
              <a:t>. </a:t>
            </a:r>
            <a:br>
              <a:rPr lang="en-US" altLang="ko-KR" dirty="0"/>
            </a:br>
            <a:r>
              <a:rPr lang="ko-KR" altLang="en-US" b="1" dirty="0"/>
              <a:t>사용자는 단 한 번의 기회</a:t>
            </a:r>
            <a:r>
              <a:rPr lang="ko-KR" altLang="en-US" dirty="0"/>
              <a:t>만 가진다</a:t>
            </a:r>
            <a:r>
              <a:rPr lang="en-US" altLang="ko-KR" dirty="0"/>
              <a:t>. </a:t>
            </a:r>
            <a:endParaRPr lang="ko-KR" altLang="en-US" dirty="0"/>
          </a:p>
          <a:p>
            <a:endParaRPr lang="ko-KR" altLang="en-US" dirty="0"/>
          </a:p>
        </p:txBody>
      </p:sp>
      <p:sp>
        <p:nvSpPr>
          <p:cNvPr id="4" name="TextBox 3"/>
          <p:cNvSpPr txBox="1"/>
          <p:nvPr/>
        </p:nvSpPr>
        <p:spPr>
          <a:xfrm>
            <a:off x="22853" y="3199328"/>
            <a:ext cx="4075318" cy="1077218"/>
          </a:xfrm>
          <a:prstGeom prst="rect">
            <a:avLst/>
          </a:prstGeom>
          <a:solidFill>
            <a:srgbClr val="CCCCFF"/>
          </a:solidFill>
          <a:ln>
            <a:solidFill>
              <a:schemeClr val="tx1"/>
            </a:solidFill>
          </a:ln>
        </p:spPr>
        <p:txBody>
          <a:bodyPr wrap="square" rtlCol="0">
            <a:spAutoFit/>
          </a:bodyPr>
          <a:lstStyle/>
          <a:p>
            <a:r>
              <a:rPr lang="ko-KR" altLang="en-US" sz="1600" b="1" dirty="0">
                <a:latin typeface="Consolas" panose="020B0609020204030204" pitchFamily="49" charset="0"/>
                <a:ea typeface="굴림" panose="020B0600000101010101" pitchFamily="50" charset="-127"/>
                <a:cs typeface="Arial" panose="020B0604020202020204" pitchFamily="34" charset="0"/>
              </a:rPr>
              <a:t>숫자 게임에 오신 것을 환영합니다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ko-KR" altLang="en-US" sz="1600" b="1" dirty="0">
                <a:latin typeface="Consolas" panose="020B0609020204030204" pitchFamily="49" charset="0"/>
                <a:ea typeface="굴림" panose="020B0600000101010101" pitchFamily="50" charset="-127"/>
                <a:cs typeface="Arial" panose="020B0604020202020204" pitchFamily="34" charset="0"/>
              </a:rPr>
              <a:t>숫자를 맞춰 보세요</a:t>
            </a:r>
            <a:r>
              <a:rPr lang="en-US" altLang="ko-KR" sz="1600" b="1" dirty="0">
                <a:latin typeface="Consolas" panose="020B0609020204030204" pitchFamily="49" charset="0"/>
                <a:ea typeface="굴림" panose="020B0600000101010101" pitchFamily="50" charset="-127"/>
                <a:cs typeface="Arial" panose="020B0604020202020204" pitchFamily="34" charset="0"/>
              </a:rPr>
              <a:t>: 9</a:t>
            </a:r>
          </a:p>
          <a:p>
            <a:r>
              <a:rPr lang="ko-KR" altLang="en-US" sz="1600" b="1" dirty="0">
                <a:latin typeface="Consolas" panose="020B0609020204030204" pitchFamily="49" charset="0"/>
                <a:ea typeface="굴림" panose="020B0600000101010101" pitchFamily="50" charset="-127"/>
                <a:cs typeface="Arial" panose="020B0604020202020204" pitchFamily="34" charset="0"/>
              </a:rPr>
              <a:t>너무 큼</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ko-KR" altLang="en-US" sz="1600" b="1" dirty="0">
                <a:latin typeface="Consolas" panose="020B0609020204030204" pitchFamily="49" charset="0"/>
                <a:ea typeface="굴림" panose="020B0600000101010101" pitchFamily="50" charset="-127"/>
                <a:cs typeface="Arial" panose="020B0604020202020204" pitchFamily="34" charset="0"/>
              </a:rPr>
              <a:t>게임 종료</a:t>
            </a:r>
            <a:endParaRPr lang="en-US" altLang="ko-KR" sz="1600" b="1" dirty="0">
              <a:latin typeface="Consolas" panose="020B0609020204030204" pitchFamily="49" charset="0"/>
              <a:ea typeface="굴림" panose="020B0600000101010101" pitchFamily="50" charset="-127"/>
              <a:cs typeface="Arial" panose="020B0604020202020204" pitchFamily="34" charset="0"/>
            </a:endParaRPr>
          </a:p>
        </p:txBody>
      </p:sp>
      <p:sp>
        <p:nvSpPr>
          <p:cNvPr id="5" name="TextBox 4"/>
          <p:cNvSpPr txBox="1"/>
          <p:nvPr/>
        </p:nvSpPr>
        <p:spPr>
          <a:xfrm>
            <a:off x="4200600" y="2647940"/>
            <a:ext cx="4920547" cy="3416320"/>
          </a:xfrm>
          <a:prstGeom prst="rect">
            <a:avLst/>
          </a:prstGeom>
          <a:solidFill>
            <a:srgbClr val="CCFFFF"/>
          </a:solidFill>
          <a:ln>
            <a:solidFill>
              <a:schemeClr val="tx1"/>
            </a:solidFill>
          </a:ln>
        </p:spPr>
        <p:txBody>
          <a:bodyPr wrap="square" rtlCol="0">
            <a:spAutoFit/>
          </a:bodyPr>
          <a:lstStyle/>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from</a:t>
            </a:r>
            <a:r>
              <a:rPr lang="en-US" altLang="ko-KR" sz="1600" dirty="0">
                <a:latin typeface="Consolas" panose="020B0609020204030204" pitchFamily="49" charset="0"/>
                <a:ea typeface="굴림" panose="020B0600000101010101" pitchFamily="50" charset="-127"/>
                <a:cs typeface="Arial" panose="020B0604020202020204" pitchFamily="34" charset="0"/>
              </a:rPr>
              <a:t> random </a:t>
            </a:r>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import</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randint</a:t>
            </a:r>
            <a:endParaRPr lang="en-US" altLang="ko-KR" sz="1600" dirty="0">
              <a:latin typeface="Consolas" panose="020B0609020204030204" pitchFamily="49" charset="0"/>
              <a:ea typeface="굴림" panose="020B0600000101010101" pitchFamily="50" charset="-127"/>
              <a:cs typeface="Arial" panose="020B0604020202020204" pitchFamily="34" charset="0"/>
            </a:endParaRPr>
          </a:p>
          <a:p>
            <a:endParaRPr lang="en-US" altLang="ko-KR" sz="1600" dirty="0">
              <a:latin typeface="Consolas" panose="020B0609020204030204" pitchFamily="49" charset="0"/>
              <a:ea typeface="굴림" panose="020B0600000101010101" pitchFamily="50" charset="-127"/>
              <a:cs typeface="Arial" panose="020B0604020202020204" pitchFamily="34" charset="0"/>
            </a:endParaRPr>
          </a:p>
          <a:p>
            <a:r>
              <a:rPr lang="en-US" altLang="ko-KR" sz="1600" dirty="0">
                <a:latin typeface="Consolas" panose="020B0609020204030204" pitchFamily="49" charset="0"/>
                <a:ea typeface="굴림" panose="020B0600000101010101" pitchFamily="50" charset="-127"/>
                <a:cs typeface="Arial" panose="020B0604020202020204" pitchFamily="34" charset="0"/>
              </a:rPr>
              <a:t>answer = </a:t>
            </a:r>
            <a:r>
              <a:rPr lang="en-US" altLang="ko-KR" sz="1600" dirty="0" err="1">
                <a:solidFill>
                  <a:srgbClr val="0000FF"/>
                </a:solidFill>
                <a:latin typeface="Consolas" panose="020B0609020204030204" pitchFamily="49" charset="0"/>
                <a:ea typeface="굴림" panose="020B0600000101010101" pitchFamily="50" charset="-127"/>
                <a:cs typeface="Arial" panose="020B0604020202020204" pitchFamily="34" charset="0"/>
              </a:rPr>
              <a:t>randint</a:t>
            </a:r>
            <a:r>
              <a:rPr lang="en-US" altLang="ko-KR" sz="1600" dirty="0">
                <a:latin typeface="Consolas" panose="020B0609020204030204" pitchFamily="49" charset="0"/>
                <a:ea typeface="굴림" panose="020B0600000101010101" pitchFamily="50" charset="-127"/>
                <a:cs typeface="Arial" panose="020B0604020202020204" pitchFamily="34" charset="0"/>
              </a:rPr>
              <a:t>(1, 100)</a:t>
            </a:r>
          </a:p>
          <a:p>
            <a:r>
              <a:rPr lang="en-US" altLang="ko-KR" sz="1600" dirty="0">
                <a:latin typeface="Consolas" panose="020B0609020204030204" pitchFamily="49" charset="0"/>
                <a:ea typeface="굴림" panose="020B0600000101010101" pitchFamily="50" charset="-127"/>
                <a:cs typeface="Arial" panose="020B0604020202020204" pitchFamily="34" charset="0"/>
              </a:rPr>
              <a:t>print("</a:t>
            </a:r>
            <a:r>
              <a:rPr lang="ko-KR" altLang="en-US" sz="1600" dirty="0">
                <a:latin typeface="Consolas" panose="020B0609020204030204" pitchFamily="49" charset="0"/>
                <a:ea typeface="굴림" panose="020B0600000101010101" pitchFamily="50" charset="-127"/>
                <a:cs typeface="Arial" panose="020B0604020202020204" pitchFamily="34" charset="0"/>
              </a:rPr>
              <a:t>숫자 게임에 오신 것을 환영합니다</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latin typeface="Consolas" panose="020B0609020204030204" pitchFamily="49" charset="0"/>
                <a:ea typeface="굴림" panose="020B0600000101010101" pitchFamily="50" charset="-127"/>
                <a:cs typeface="Arial" panose="020B0604020202020204" pitchFamily="34" charset="0"/>
              </a:rPr>
              <a:t>g = </a:t>
            </a:r>
            <a:r>
              <a:rPr lang="en-US"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sz="1600" dirty="0">
                <a:latin typeface="Consolas" panose="020B0609020204030204" pitchFamily="49" charset="0"/>
                <a:ea typeface="굴림" panose="020B0600000101010101" pitchFamily="50" charset="-127"/>
                <a:cs typeface="Arial" panose="020B0604020202020204" pitchFamily="34" charset="0"/>
              </a:rPr>
              <a:t>("</a:t>
            </a:r>
            <a:r>
              <a:rPr lang="ko-KR" altLang="en-US" sz="1600" dirty="0">
                <a:latin typeface="Consolas" panose="020B0609020204030204" pitchFamily="49" charset="0"/>
                <a:ea typeface="굴림" panose="020B0600000101010101" pitchFamily="50" charset="-127"/>
                <a:cs typeface="Arial" panose="020B0604020202020204" pitchFamily="34" charset="0"/>
              </a:rPr>
              <a:t>숫자를 맞춰 보세요</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r>
              <a:rPr lang="en-US" altLang="ko-KR" sz="1600" dirty="0">
                <a:latin typeface="Consolas" panose="020B0609020204030204" pitchFamily="49" charset="0"/>
                <a:ea typeface="굴림" panose="020B0600000101010101" pitchFamily="50" charset="-127"/>
                <a:cs typeface="Arial" panose="020B0604020202020204" pitchFamily="34" charset="0"/>
              </a:rPr>
              <a:t>guess = </a:t>
            </a:r>
            <a:r>
              <a:rPr lang="en-US" altLang="ko-KR" sz="1600" dirty="0" err="1">
                <a:solidFill>
                  <a:srgbClr val="0000FF"/>
                </a:solidFill>
                <a:latin typeface="Consolas" panose="020B0609020204030204" pitchFamily="49" charset="0"/>
                <a:ea typeface="굴림" panose="020B0600000101010101" pitchFamily="50" charset="-127"/>
                <a:cs typeface="Arial" panose="020B0604020202020204" pitchFamily="34" charset="0"/>
              </a:rPr>
              <a:t>int</a:t>
            </a:r>
            <a:r>
              <a:rPr lang="en-US" altLang="ko-KR" sz="1600" dirty="0">
                <a:latin typeface="Consolas" panose="020B0609020204030204" pitchFamily="49" charset="0"/>
                <a:ea typeface="굴림" panose="020B0600000101010101" pitchFamily="50" charset="-127"/>
                <a:cs typeface="Arial" panose="020B0604020202020204" pitchFamily="34" charset="0"/>
              </a:rPr>
              <a:t>(g)</a:t>
            </a:r>
          </a:p>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a:solidFill>
                  <a:srgbClr val="7030A0"/>
                </a:solidFill>
                <a:latin typeface="Consolas" panose="020B0609020204030204" pitchFamily="49" charset="0"/>
                <a:ea typeface="굴림" panose="020B0600000101010101" pitchFamily="50" charset="-127"/>
                <a:cs typeface="Arial" panose="020B0604020202020204" pitchFamily="34" charset="0"/>
              </a:rPr>
              <a:t>guess == answer</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사용자가 이겼습니다</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r>
              <a:rPr lang="en-US" altLang="ko-KR" sz="1600" dirty="0" err="1">
                <a:solidFill>
                  <a:srgbClr val="C00000"/>
                </a:solidFill>
                <a:latin typeface="Consolas" panose="020B0609020204030204" pitchFamily="49" charset="0"/>
                <a:ea typeface="굴림" panose="020B0600000101010101" pitchFamily="50" charset="-127"/>
                <a:cs typeface="Arial" panose="020B0604020202020204" pitchFamily="34" charset="0"/>
              </a:rPr>
              <a:t>elif</a:t>
            </a:r>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 </a:t>
            </a:r>
            <a:r>
              <a:rPr lang="en-US" altLang="ko-KR" sz="1600" dirty="0">
                <a:solidFill>
                  <a:srgbClr val="7030A0"/>
                </a:solidFill>
                <a:latin typeface="Consolas" panose="020B0609020204030204" pitchFamily="49" charset="0"/>
                <a:ea typeface="굴림" panose="020B0600000101010101" pitchFamily="50" charset="-127"/>
                <a:cs typeface="Arial" panose="020B0604020202020204" pitchFamily="34" charset="0"/>
              </a:rPr>
              <a:t>guess &gt; answer</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너무 큼</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너무 작음</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latin typeface="Consolas" panose="020B0609020204030204" pitchFamily="49" charset="0"/>
                <a:ea typeface="굴림" panose="020B0600000101010101" pitchFamily="50" charset="-127"/>
                <a:cs typeface="Arial" panose="020B0604020202020204" pitchFamily="34" charset="0"/>
              </a:rPr>
              <a:t>print("</a:t>
            </a:r>
            <a:r>
              <a:rPr lang="ko-KR" altLang="en-US" sz="1600" dirty="0">
                <a:latin typeface="Consolas" panose="020B0609020204030204" pitchFamily="49" charset="0"/>
                <a:ea typeface="굴림" panose="020B0600000101010101" pitchFamily="50" charset="-127"/>
                <a:cs typeface="Arial" panose="020B0604020202020204" pitchFamily="34" charset="0"/>
              </a:rPr>
              <a:t>게임 종료</a:t>
            </a:r>
            <a:r>
              <a:rPr lang="en-US" altLang="ko-KR" sz="1600" dirty="0">
                <a:latin typeface="Consolas" panose="020B0609020204030204" pitchFamily="49" charset="0"/>
                <a:ea typeface="굴림" panose="020B0600000101010101" pitchFamily="50" charset="-127"/>
                <a:cs typeface="Arial" panose="020B0604020202020204" pitchFamily="34" charset="0"/>
              </a:rPr>
              <a:t>")</a:t>
            </a:r>
          </a:p>
        </p:txBody>
      </p:sp>
    </p:spTree>
    <p:extLst>
      <p:ext uri="{BB962C8B-B14F-4D97-AF65-F5344CB8AC3E}">
        <p14:creationId xmlns:p14="http://schemas.microsoft.com/office/powerpoint/2010/main" val="336430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해양</a:t>
            </a:r>
            <a:r>
              <a:rPr lang="ko-KR" altLang="en-US" dirty="0" smtClean="0"/>
              <a:t>과학대학</a:t>
            </a:r>
            <a:r>
              <a:rPr lang="ko-KR" altLang="en-US" dirty="0" smtClean="0"/>
              <a:t> </a:t>
            </a:r>
            <a:r>
              <a:rPr lang="ko-KR" altLang="en-US" dirty="0"/>
              <a:t>학생들의 코딩 필요성</a:t>
            </a:r>
          </a:p>
        </p:txBody>
      </p:sp>
      <p:sp>
        <p:nvSpPr>
          <p:cNvPr id="9" name="내용 개체 틀 2"/>
          <p:cNvSpPr>
            <a:spLocks noGrp="1"/>
          </p:cNvSpPr>
          <p:nvPr>
            <p:ph idx="1"/>
          </p:nvPr>
        </p:nvSpPr>
        <p:spPr>
          <a:xfrm>
            <a:off x="457199" y="1196752"/>
            <a:ext cx="8542867" cy="5328592"/>
          </a:xfrm>
        </p:spPr>
        <p:txBody>
          <a:bodyPr>
            <a:normAutofit/>
          </a:bodyPr>
          <a:lstStyle/>
          <a:p>
            <a:pPr>
              <a:lnSpc>
                <a:spcPct val="150000"/>
              </a:lnSpc>
            </a:pPr>
            <a:r>
              <a:rPr lang="ko-KR" altLang="en-US" b="1" dirty="0"/>
              <a:t>연구분야 </a:t>
            </a:r>
            <a:endParaRPr lang="en-US" altLang="ko-KR" b="1" dirty="0"/>
          </a:p>
          <a:p>
            <a:pPr lvl="1">
              <a:lnSpc>
                <a:spcPct val="150000"/>
              </a:lnSpc>
            </a:pPr>
            <a:r>
              <a:rPr lang="ko-KR" altLang="en-US" b="1" dirty="0"/>
              <a:t>연구 실험</a:t>
            </a:r>
            <a:r>
              <a:rPr lang="en-US" altLang="ko-KR" b="1" dirty="0"/>
              <a:t>, </a:t>
            </a:r>
            <a:r>
              <a:rPr lang="ko-KR" altLang="en-US" b="1" dirty="0"/>
              <a:t>보고서 및 논문작성 시 필요</a:t>
            </a:r>
            <a:endParaRPr lang="en-US" altLang="ko-KR" b="1" dirty="0"/>
          </a:p>
          <a:p>
            <a:pPr lvl="1">
              <a:lnSpc>
                <a:spcPct val="150000"/>
              </a:lnSpc>
            </a:pPr>
            <a:r>
              <a:rPr lang="ko-KR" altLang="en-US" b="1" dirty="0" err="1"/>
              <a:t>국가연구소</a:t>
            </a:r>
            <a:r>
              <a:rPr lang="en-US" altLang="ko-KR" b="1" dirty="0"/>
              <a:t>, </a:t>
            </a:r>
            <a:r>
              <a:rPr lang="ko-KR" altLang="en-US" b="1" dirty="0"/>
              <a:t>대학</a:t>
            </a:r>
            <a:r>
              <a:rPr lang="en-US" altLang="ko-KR" b="1" dirty="0"/>
              <a:t>, </a:t>
            </a:r>
            <a:r>
              <a:rPr lang="ko-KR" altLang="en-US" b="1" dirty="0" err="1"/>
              <a:t>해외연구소</a:t>
            </a:r>
            <a:r>
              <a:rPr lang="ko-KR" altLang="en-US" b="1" dirty="0"/>
              <a:t> 진출 가능</a:t>
            </a:r>
            <a:endParaRPr lang="en-US" altLang="ko-KR" b="1" dirty="0"/>
          </a:p>
          <a:p>
            <a:pPr>
              <a:lnSpc>
                <a:spcPct val="150000"/>
              </a:lnSpc>
            </a:pPr>
            <a:r>
              <a:rPr lang="ko-KR" altLang="en-US" b="1" dirty="0"/>
              <a:t>공무원 조직</a:t>
            </a:r>
            <a:endParaRPr lang="en-US" altLang="ko-KR" b="1" dirty="0"/>
          </a:p>
          <a:p>
            <a:pPr lvl="1">
              <a:lnSpc>
                <a:spcPct val="150000"/>
              </a:lnSpc>
            </a:pPr>
            <a:r>
              <a:rPr lang="ko-KR" altLang="en-US" b="1" dirty="0"/>
              <a:t>각종 경진대회</a:t>
            </a:r>
            <a:r>
              <a:rPr lang="en-US" altLang="ko-KR" b="1" dirty="0"/>
              <a:t>, </a:t>
            </a:r>
            <a:r>
              <a:rPr lang="ko-KR" altLang="en-US" b="1" dirty="0"/>
              <a:t>업무 분석</a:t>
            </a:r>
            <a:endParaRPr lang="en-US" altLang="ko-KR" b="1" dirty="0"/>
          </a:p>
          <a:p>
            <a:pPr lvl="1">
              <a:lnSpc>
                <a:spcPct val="150000"/>
              </a:lnSpc>
            </a:pPr>
            <a:r>
              <a:rPr lang="ko-KR" altLang="en-US" b="1" dirty="0"/>
              <a:t>해양</a:t>
            </a:r>
            <a:r>
              <a:rPr lang="en-US" altLang="ko-KR" b="1" dirty="0"/>
              <a:t>+IT </a:t>
            </a:r>
            <a:r>
              <a:rPr lang="ko-KR" altLang="en-US" b="1" dirty="0"/>
              <a:t>관련 직렬 채용</a:t>
            </a:r>
            <a:r>
              <a:rPr lang="en-US" altLang="ko-KR" b="1" dirty="0"/>
              <a:t>, </a:t>
            </a:r>
            <a:r>
              <a:rPr lang="ko-KR" altLang="en-US" b="1" dirty="0"/>
              <a:t>빠른 승진</a:t>
            </a:r>
            <a:r>
              <a:rPr lang="en-US" altLang="ko-KR" b="1" dirty="0"/>
              <a:t>, </a:t>
            </a:r>
            <a:r>
              <a:rPr lang="ko-KR" altLang="en-US" b="1" dirty="0"/>
              <a:t>해경 연구소</a:t>
            </a:r>
            <a:r>
              <a:rPr lang="en-US" altLang="ko-KR" b="1" dirty="0"/>
              <a:t> </a:t>
            </a:r>
            <a:r>
              <a:rPr lang="ko-KR" altLang="en-US" b="1" dirty="0"/>
              <a:t>및</a:t>
            </a:r>
            <a:r>
              <a:rPr lang="en-US" altLang="ko-KR" b="1" dirty="0"/>
              <a:t> </a:t>
            </a:r>
            <a:r>
              <a:rPr lang="ko-KR" altLang="en-US" b="1" dirty="0"/>
              <a:t>교육원</a:t>
            </a:r>
            <a:endParaRPr lang="en-US" altLang="ko-KR" b="1" dirty="0"/>
          </a:p>
          <a:p>
            <a:pPr>
              <a:lnSpc>
                <a:spcPct val="150000"/>
              </a:lnSpc>
            </a:pPr>
            <a:r>
              <a:rPr lang="ko-KR" altLang="en-US" b="1" dirty="0"/>
              <a:t>회사 및 창업</a:t>
            </a:r>
            <a:endParaRPr lang="en-US" altLang="ko-KR" b="1" dirty="0"/>
          </a:p>
          <a:p>
            <a:pPr lvl="1">
              <a:lnSpc>
                <a:spcPct val="150000"/>
              </a:lnSpc>
            </a:pPr>
            <a:r>
              <a:rPr lang="ko-KR" altLang="en-US" b="1" dirty="0"/>
              <a:t>해양산업 관련 </a:t>
            </a:r>
            <a:r>
              <a:rPr lang="en-US" altLang="ko-KR" b="1" dirty="0"/>
              <a:t>Idea</a:t>
            </a:r>
            <a:r>
              <a:rPr lang="ko-KR" altLang="en-US" b="1" dirty="0"/>
              <a:t>를 사업화 </a:t>
            </a:r>
            <a:endParaRPr lang="en-US" altLang="ko-KR" b="1" dirty="0"/>
          </a:p>
          <a:p>
            <a:pPr lvl="1">
              <a:lnSpc>
                <a:spcPct val="150000"/>
              </a:lnSpc>
            </a:pPr>
            <a:r>
              <a:rPr lang="ko-KR" altLang="en-US" b="1" dirty="0"/>
              <a:t>많은 해양산업 전공자들이 </a:t>
            </a:r>
            <a:r>
              <a:rPr lang="en-US" altLang="ko-KR" b="1" dirty="0"/>
              <a:t>IT </a:t>
            </a:r>
            <a:r>
              <a:rPr lang="ko-KR" altLang="en-US" b="1" dirty="0"/>
              <a:t>회사를 창업하여 독식</a:t>
            </a:r>
            <a:r>
              <a:rPr lang="en-US" altLang="ko-KR" b="1" dirty="0"/>
              <a:t>(</a:t>
            </a:r>
            <a:r>
              <a:rPr lang="ko-KR" altLang="en-US" b="1" dirty="0"/>
              <a:t>경쟁자 적음</a:t>
            </a:r>
            <a:r>
              <a:rPr lang="en-US" altLang="ko-KR" b="1" dirty="0"/>
              <a:t>)</a:t>
            </a:r>
          </a:p>
        </p:txBody>
      </p:sp>
      <p:pic>
        <p:nvPicPr>
          <p:cNvPr id="6" name="Picture 2" descr="ì§ì í°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5668820"/>
            <a:ext cx="21812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529" y="6026007"/>
            <a:ext cx="2025650" cy="6995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ì´ë§ë¦°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0664" y="5520710"/>
            <a:ext cx="1289050" cy="1287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ë§ë¦°ìì¤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t="28385" b="28385"/>
          <a:stretch/>
        </p:blipFill>
        <p:spPr bwMode="auto">
          <a:xfrm>
            <a:off x="3503083" y="5434304"/>
            <a:ext cx="1500717" cy="6487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ãì§ì¨ìì¤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0432" y="5706672"/>
            <a:ext cx="1691308" cy="67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931886"/>
      </p:ext>
    </p:extLst>
  </p:cSld>
  <p:clrMapOvr>
    <a:masterClrMapping/>
  </p:clrMapOvr>
  <mc:AlternateContent xmlns:mc="http://schemas.openxmlformats.org/markup-compatibility/2006" xmlns:p14="http://schemas.microsoft.com/office/powerpoint/2010/main">
    <mc:Choice Requires="p14">
      <p:transition spd="slow" p14:dur="2000" advTm="217578"/>
    </mc:Choice>
    <mc:Fallback xmlns="">
      <p:transition spd="slow" advTm="217578"/>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 성과 지표</a:t>
            </a:r>
          </a:p>
        </p:txBody>
      </p:sp>
      <p:sp>
        <p:nvSpPr>
          <p:cNvPr id="3" name="내용 개체 틀 2"/>
          <p:cNvSpPr>
            <a:spLocks noGrp="1"/>
          </p:cNvSpPr>
          <p:nvPr>
            <p:ph idx="1"/>
          </p:nvPr>
        </p:nvSpPr>
        <p:spPr/>
        <p:txBody>
          <a:bodyPr/>
          <a:lstStyle/>
          <a:p>
            <a:pPr>
              <a:lnSpc>
                <a:spcPct val="150000"/>
              </a:lnSpc>
            </a:pPr>
            <a:r>
              <a:rPr lang="ko-KR" altLang="en-US" dirty="0"/>
              <a:t>조건문의 의미를 설명할 수 있고</a:t>
            </a:r>
            <a:r>
              <a:rPr lang="en-US" altLang="ko-KR" dirty="0"/>
              <a:t>, </a:t>
            </a:r>
            <a:r>
              <a:rPr lang="ko-KR" altLang="en-US" dirty="0" err="1"/>
              <a:t>조건문을</a:t>
            </a:r>
            <a:r>
              <a:rPr lang="ko-KR" altLang="en-US" dirty="0"/>
              <a:t> 사용할 수 있다</a:t>
            </a:r>
            <a:r>
              <a:rPr lang="en-US" altLang="ko-KR" dirty="0"/>
              <a:t>.</a:t>
            </a:r>
          </a:p>
          <a:p>
            <a:pPr>
              <a:lnSpc>
                <a:spcPct val="150000"/>
              </a:lnSpc>
            </a:pPr>
            <a:r>
              <a:rPr lang="ko-KR" altLang="en-US" dirty="0"/>
              <a:t>논리연산자</a:t>
            </a:r>
            <a:r>
              <a:rPr lang="en-US" altLang="ko-KR" dirty="0"/>
              <a:t>(and, or, not)</a:t>
            </a:r>
            <a:r>
              <a:rPr lang="ko-KR" altLang="en-US" dirty="0"/>
              <a:t>의</a:t>
            </a:r>
            <a:r>
              <a:rPr lang="en-US" altLang="ko-KR" dirty="0"/>
              <a:t> </a:t>
            </a:r>
            <a:r>
              <a:rPr lang="ko-KR" altLang="en-US" dirty="0"/>
              <a:t>의미와 사용방법을 설명할 수 있다</a:t>
            </a:r>
            <a:r>
              <a:rPr lang="en-US" altLang="ko-KR" dirty="0"/>
              <a:t>.</a:t>
            </a:r>
          </a:p>
          <a:p>
            <a:pPr>
              <a:lnSpc>
                <a:spcPct val="150000"/>
              </a:lnSpc>
            </a:pPr>
            <a:r>
              <a:rPr lang="ko-KR" altLang="en-US" dirty="0"/>
              <a:t>연속적인 </a:t>
            </a:r>
            <a:r>
              <a:rPr lang="en-US" altLang="ko-KR" dirty="0"/>
              <a:t>if-else </a:t>
            </a:r>
            <a:r>
              <a:rPr lang="ko-KR" altLang="en-US" dirty="0"/>
              <a:t>문을 사용할 수 있다</a:t>
            </a:r>
            <a:r>
              <a:rPr lang="en-US" altLang="ko-KR" dirty="0"/>
              <a:t>.</a:t>
            </a:r>
          </a:p>
          <a:p>
            <a:pPr>
              <a:lnSpc>
                <a:spcPct val="150000"/>
              </a:lnSpc>
            </a:pPr>
            <a:r>
              <a:rPr lang="ko-KR" altLang="en-US" dirty="0"/>
              <a:t>중첩된 </a:t>
            </a:r>
            <a:r>
              <a:rPr lang="en-US" altLang="ko-KR" dirty="0"/>
              <a:t>if-else </a:t>
            </a:r>
            <a:r>
              <a:rPr lang="ko-KR" altLang="en-US" dirty="0"/>
              <a:t>문을 사용할 수 있다</a:t>
            </a:r>
            <a:r>
              <a:rPr lang="en-US" altLang="ko-KR" dirty="0"/>
              <a:t>.</a:t>
            </a:r>
          </a:p>
          <a:p>
            <a:pPr>
              <a:lnSpc>
                <a:spcPct val="150000"/>
              </a:lnSpc>
            </a:pPr>
            <a:r>
              <a:rPr lang="ko-KR" altLang="en-US" dirty="0"/>
              <a:t>문자열과 수를 서로 변환할 수 있다</a:t>
            </a:r>
            <a:r>
              <a:rPr lang="en-US" altLang="ko-KR"/>
              <a:t>. </a:t>
            </a:r>
            <a:endParaRPr lang="en-US" altLang="ko-KR" dirty="0"/>
          </a:p>
          <a:p>
            <a:pPr>
              <a:lnSpc>
                <a:spcPct val="150000"/>
              </a:lnSpc>
            </a:pPr>
            <a:endParaRPr lang="ko-KR" altLang="en-US" dirty="0"/>
          </a:p>
        </p:txBody>
      </p:sp>
    </p:spTree>
    <p:extLst>
      <p:ext uri="{BB962C8B-B14F-4D97-AF65-F5344CB8AC3E}">
        <p14:creationId xmlns:p14="http://schemas.microsoft.com/office/powerpoint/2010/main" val="2257128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한줄</a:t>
            </a:r>
            <a:r>
              <a:rPr lang="ko-KR" altLang="en-US" dirty="0"/>
              <a:t> </a:t>
            </a:r>
            <a:r>
              <a:rPr lang="en-US" altLang="ko-KR" dirty="0"/>
              <a:t>If</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a:t> </a:t>
            </a:r>
            <a:endParaRPr lang="ko-KR" altLang="en-US" dirty="0"/>
          </a:p>
        </p:txBody>
      </p:sp>
      <p:pic>
        <p:nvPicPr>
          <p:cNvPr id="4" name="그림 3">
            <a:extLst>
              <a:ext uri="{FF2B5EF4-FFF2-40B4-BE49-F238E27FC236}">
                <a16:creationId xmlns:a16="http://schemas.microsoft.com/office/drawing/2014/main" id="{6F60DCEF-638F-4C51-B4F2-7314B6F8693B}"/>
              </a:ext>
            </a:extLst>
          </p:cNvPr>
          <p:cNvPicPr>
            <a:picLocks noChangeAspect="1"/>
          </p:cNvPicPr>
          <p:nvPr/>
        </p:nvPicPr>
        <p:blipFill>
          <a:blip r:embed="rId2"/>
          <a:stretch>
            <a:fillRect/>
          </a:stretch>
        </p:blipFill>
        <p:spPr>
          <a:xfrm>
            <a:off x="0" y="1412776"/>
            <a:ext cx="9144000" cy="6312967"/>
          </a:xfrm>
          <a:prstGeom prst="rect">
            <a:avLst/>
          </a:prstGeom>
        </p:spPr>
      </p:pic>
    </p:spTree>
    <p:extLst>
      <p:ext uri="{BB962C8B-B14F-4D97-AF65-F5344CB8AC3E}">
        <p14:creationId xmlns:p14="http://schemas.microsoft.com/office/powerpoint/2010/main" val="1289348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64835" y="2288164"/>
            <a:ext cx="8714509" cy="1785071"/>
          </a:xfrm>
        </p:spPr>
        <p:txBody>
          <a:bodyPr>
            <a:noAutofit/>
          </a:bodyPr>
          <a:lstStyle/>
          <a:p>
            <a:r>
              <a:rPr lang="en-US" altLang="ko-KR" sz="6000" dirty="0" smtClean="0"/>
              <a:t>4</a:t>
            </a:r>
            <a:r>
              <a:rPr lang="ko-KR" altLang="en-US" sz="6000" dirty="0" smtClean="0"/>
              <a:t>강</a:t>
            </a:r>
            <a:r>
              <a:rPr lang="en-US" altLang="ko-KR" sz="6000" dirty="0" smtClean="0"/>
              <a:t/>
            </a:r>
            <a:br>
              <a:rPr lang="en-US" altLang="ko-KR" sz="6000" dirty="0" smtClean="0"/>
            </a:br>
            <a:r>
              <a:rPr lang="en-US" altLang="ko-KR" sz="6000" dirty="0" smtClean="0"/>
              <a:t>for </a:t>
            </a:r>
            <a:r>
              <a:rPr lang="ko-KR" altLang="en-US" sz="6000" dirty="0" err="1" smtClean="0"/>
              <a:t>반복문</a:t>
            </a:r>
            <a:endParaRPr lang="ko-KR" altLang="en-US" sz="6000" dirty="0"/>
          </a:p>
        </p:txBody>
      </p:sp>
    </p:spTree>
    <p:extLst>
      <p:ext uri="{BB962C8B-B14F-4D97-AF65-F5344CB8AC3E}">
        <p14:creationId xmlns:p14="http://schemas.microsoft.com/office/powerpoint/2010/main" val="740570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pPr>
              <a:lnSpc>
                <a:spcPct val="170000"/>
              </a:lnSpc>
              <a:spcBef>
                <a:spcPts val="0"/>
              </a:spcBef>
            </a:pPr>
            <a:r>
              <a:rPr lang="en-US" altLang="ko-KR" dirty="0"/>
              <a:t>1. </a:t>
            </a:r>
            <a:r>
              <a:rPr lang="ko-KR" altLang="en-US" dirty="0" err="1"/>
              <a:t>반복문</a:t>
            </a:r>
            <a:endParaRPr lang="en-US" altLang="ko-KR" dirty="0"/>
          </a:p>
        </p:txBody>
      </p:sp>
      <p:sp>
        <p:nvSpPr>
          <p:cNvPr id="3" name="내용 개체 틀 2"/>
          <p:cNvSpPr>
            <a:spLocks noGrp="1"/>
          </p:cNvSpPr>
          <p:nvPr>
            <p:ph idx="1"/>
          </p:nvPr>
        </p:nvSpPr>
        <p:spPr>
          <a:xfrm>
            <a:off x="457200" y="1196752"/>
            <a:ext cx="8229600" cy="5661248"/>
          </a:xfrm>
        </p:spPr>
        <p:txBody>
          <a:bodyPr/>
          <a:lstStyle/>
          <a:p>
            <a:r>
              <a:rPr lang="ko-KR" altLang="en-US" b="1" dirty="0" err="1"/>
              <a:t>반복문</a:t>
            </a:r>
            <a:r>
              <a:rPr lang="ko-KR" altLang="en-US" b="1" dirty="0"/>
              <a:t> </a:t>
            </a:r>
            <a:r>
              <a:rPr lang="en-US" altLang="ko-KR" b="1" dirty="0"/>
              <a:t>(repetition statement)</a:t>
            </a:r>
          </a:p>
          <a:p>
            <a:pPr lvl="1"/>
            <a:r>
              <a:rPr lang="ko-KR" altLang="en-US" dirty="0"/>
              <a:t>반복적인 작업을 실행 </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반복문의 종류 </a:t>
            </a:r>
            <a:endParaRPr lang="en-US" altLang="ko-KR" dirty="0"/>
          </a:p>
          <a:p>
            <a:pPr lvl="2"/>
            <a:r>
              <a:rPr lang="en-US" altLang="ko-KR" dirty="0">
                <a:solidFill>
                  <a:srgbClr val="C00000"/>
                </a:solidFill>
              </a:rPr>
              <a:t>for</a:t>
            </a:r>
            <a:r>
              <a:rPr lang="en-US" altLang="ko-KR" dirty="0"/>
              <a:t> </a:t>
            </a:r>
            <a:r>
              <a:rPr lang="ko-KR" altLang="en-US" dirty="0"/>
              <a:t>문 </a:t>
            </a:r>
            <a:r>
              <a:rPr lang="en-US" altLang="ko-KR" dirty="0"/>
              <a:t>- </a:t>
            </a:r>
            <a:r>
              <a:rPr lang="ko-KR" altLang="en-US" dirty="0"/>
              <a:t>정해진 횟수만큼 반복</a:t>
            </a:r>
            <a:endParaRPr lang="en-US" altLang="ko-KR" dirty="0"/>
          </a:p>
          <a:p>
            <a:pPr lvl="2"/>
            <a:r>
              <a:rPr lang="en-US" altLang="ko-KR" dirty="0">
                <a:solidFill>
                  <a:srgbClr val="C00000"/>
                </a:solidFill>
              </a:rPr>
              <a:t>while</a:t>
            </a:r>
            <a:r>
              <a:rPr lang="en-US" altLang="ko-KR" dirty="0"/>
              <a:t> </a:t>
            </a:r>
            <a:r>
              <a:rPr lang="ko-KR" altLang="en-US" dirty="0"/>
              <a:t>문 </a:t>
            </a:r>
            <a:r>
              <a:rPr lang="en-US" altLang="ko-KR" dirty="0"/>
              <a:t>- </a:t>
            </a:r>
            <a:r>
              <a:rPr lang="ko-KR" altLang="en-US" dirty="0"/>
              <a:t>어떤 조건이 만족되는 동안</a:t>
            </a:r>
            <a:r>
              <a:rPr lang="en-US" altLang="ko-KR" dirty="0"/>
              <a:t>, </a:t>
            </a:r>
            <a:r>
              <a:rPr lang="ko-KR" altLang="en-US" dirty="0"/>
              <a:t>반복을 계속</a:t>
            </a:r>
            <a:endParaRPr lang="en-US" altLang="ko-KR" dirty="0"/>
          </a:p>
          <a:p>
            <a:pPr lvl="2"/>
            <a:endParaRPr lang="ko-KR" altLang="en-US" dirty="0"/>
          </a:p>
        </p:txBody>
      </p:sp>
      <p:sp>
        <p:nvSpPr>
          <p:cNvPr id="6" name="TextBox 5"/>
          <p:cNvSpPr txBox="1"/>
          <p:nvPr/>
        </p:nvSpPr>
        <p:spPr>
          <a:xfrm>
            <a:off x="1259632" y="2276872"/>
            <a:ext cx="3301642" cy="1477328"/>
          </a:xfrm>
          <a:prstGeom prst="rect">
            <a:avLst/>
          </a:prstGeom>
          <a:solidFill>
            <a:srgbClr val="CCFFFF"/>
          </a:solidFill>
          <a:ln>
            <a:solidFill>
              <a:schemeClr val="tx1"/>
            </a:solidFill>
          </a:ln>
        </p:spPr>
        <p:txBody>
          <a:bodyPr wrap="square" rtlCol="0">
            <a:spAutoFit/>
          </a:bodyPr>
          <a:lstStyle/>
          <a:p>
            <a:r>
              <a:rPr lang="en-US" altLang="ko-KR" dirty="0">
                <a:latin typeface="Consolas" panose="020B0609020204030204" pitchFamily="49" charset="0"/>
                <a:ea typeface="굴림" panose="020B0600000101010101" pitchFamily="50" charset="-127"/>
                <a:cs typeface="Arial" panose="020B0604020202020204" pitchFamily="34" charset="0"/>
              </a:rPr>
              <a:t>print("</a:t>
            </a:r>
            <a:r>
              <a:rPr lang="ko-KR" altLang="en-US" dirty="0">
                <a:latin typeface="Consolas" panose="020B0609020204030204" pitchFamily="49" charset="0"/>
                <a:ea typeface="굴림" panose="020B0600000101010101" pitchFamily="50" charset="-127"/>
                <a:cs typeface="Arial" panose="020B0604020202020204" pitchFamily="34" charset="0"/>
              </a:rPr>
              <a:t>환영합니다</a:t>
            </a:r>
            <a:r>
              <a:rPr lang="en-US" altLang="ko-KR" dirty="0">
                <a:latin typeface="Consolas" panose="020B0609020204030204" pitchFamily="49" charset="0"/>
                <a:ea typeface="굴림" panose="020B0600000101010101" pitchFamily="50" charset="-127"/>
                <a:cs typeface="Arial" panose="020B0604020202020204" pitchFamily="34" charset="0"/>
              </a:rPr>
              <a:t>.")</a:t>
            </a:r>
          </a:p>
          <a:p>
            <a:r>
              <a:rPr lang="en-US" altLang="ko-KR" dirty="0">
                <a:latin typeface="Consolas" panose="020B0609020204030204" pitchFamily="49" charset="0"/>
                <a:ea typeface="굴림" panose="020B0600000101010101" pitchFamily="50" charset="-127"/>
                <a:cs typeface="Arial" panose="020B0604020202020204" pitchFamily="34" charset="0"/>
              </a:rPr>
              <a:t>print("</a:t>
            </a:r>
            <a:r>
              <a:rPr lang="ko-KR" altLang="en-US" dirty="0">
                <a:latin typeface="Consolas" panose="020B0609020204030204" pitchFamily="49" charset="0"/>
                <a:ea typeface="굴림" panose="020B0600000101010101" pitchFamily="50" charset="-127"/>
                <a:cs typeface="Arial" panose="020B0604020202020204" pitchFamily="34" charset="0"/>
              </a:rPr>
              <a:t>환영합니다</a:t>
            </a:r>
            <a:r>
              <a:rPr lang="en-US" altLang="ko-KR" dirty="0">
                <a:latin typeface="Consolas" panose="020B0609020204030204" pitchFamily="49" charset="0"/>
                <a:ea typeface="굴림" panose="020B0600000101010101" pitchFamily="50" charset="-127"/>
                <a:cs typeface="Arial" panose="020B0604020202020204" pitchFamily="34" charset="0"/>
              </a:rPr>
              <a:t>.")</a:t>
            </a:r>
          </a:p>
          <a:p>
            <a:r>
              <a:rPr lang="en-US" altLang="ko-KR" dirty="0">
                <a:latin typeface="Consolas" panose="020B0609020204030204" pitchFamily="49" charset="0"/>
                <a:ea typeface="굴림" panose="020B0600000101010101" pitchFamily="50" charset="-127"/>
                <a:cs typeface="Arial" panose="020B0604020202020204" pitchFamily="34" charset="0"/>
              </a:rPr>
              <a:t>print("</a:t>
            </a:r>
            <a:r>
              <a:rPr lang="ko-KR" altLang="en-US" dirty="0">
                <a:latin typeface="Consolas" panose="020B0609020204030204" pitchFamily="49" charset="0"/>
                <a:ea typeface="굴림" panose="020B0600000101010101" pitchFamily="50" charset="-127"/>
                <a:cs typeface="Arial" panose="020B0604020202020204" pitchFamily="34" charset="0"/>
              </a:rPr>
              <a:t>환영합니다</a:t>
            </a:r>
            <a:r>
              <a:rPr lang="en-US" altLang="ko-KR" dirty="0">
                <a:latin typeface="Consolas" panose="020B0609020204030204" pitchFamily="49" charset="0"/>
                <a:ea typeface="굴림" panose="020B0600000101010101" pitchFamily="50" charset="-127"/>
                <a:cs typeface="Arial" panose="020B0604020202020204" pitchFamily="34" charset="0"/>
              </a:rPr>
              <a:t>.")</a:t>
            </a:r>
          </a:p>
          <a:p>
            <a:r>
              <a:rPr lang="en-US" altLang="ko-KR" dirty="0">
                <a:latin typeface="Consolas" panose="020B0609020204030204" pitchFamily="49" charset="0"/>
                <a:ea typeface="굴림" panose="020B0600000101010101" pitchFamily="50" charset="-127"/>
                <a:cs typeface="Arial" panose="020B0604020202020204" pitchFamily="34" charset="0"/>
              </a:rPr>
              <a:t>print("</a:t>
            </a:r>
            <a:r>
              <a:rPr lang="ko-KR" altLang="en-US" dirty="0">
                <a:latin typeface="Consolas" panose="020B0609020204030204" pitchFamily="49" charset="0"/>
                <a:ea typeface="굴림" panose="020B0600000101010101" pitchFamily="50" charset="-127"/>
                <a:cs typeface="Arial" panose="020B0604020202020204" pitchFamily="34" charset="0"/>
              </a:rPr>
              <a:t>환영합니다</a:t>
            </a:r>
            <a:r>
              <a:rPr lang="en-US" altLang="ko-KR" dirty="0">
                <a:latin typeface="Consolas" panose="020B0609020204030204" pitchFamily="49" charset="0"/>
                <a:ea typeface="굴림" panose="020B0600000101010101" pitchFamily="50" charset="-127"/>
                <a:cs typeface="Arial" panose="020B0604020202020204" pitchFamily="34" charset="0"/>
              </a:rPr>
              <a:t>.")</a:t>
            </a:r>
          </a:p>
          <a:p>
            <a:r>
              <a:rPr lang="en-US" altLang="ko-KR" dirty="0">
                <a:latin typeface="Consolas" panose="020B0609020204030204" pitchFamily="49" charset="0"/>
                <a:ea typeface="굴림" panose="020B0600000101010101" pitchFamily="50" charset="-127"/>
                <a:cs typeface="Arial" panose="020B0604020202020204" pitchFamily="34" charset="0"/>
              </a:rPr>
              <a:t>print("</a:t>
            </a:r>
            <a:r>
              <a:rPr lang="ko-KR" altLang="en-US" dirty="0">
                <a:latin typeface="Consolas" panose="020B0609020204030204" pitchFamily="49" charset="0"/>
                <a:ea typeface="굴림" panose="020B0600000101010101" pitchFamily="50" charset="-127"/>
                <a:cs typeface="Arial" panose="020B0604020202020204" pitchFamily="34" charset="0"/>
              </a:rPr>
              <a:t>환영합니다</a:t>
            </a:r>
            <a:r>
              <a:rPr lang="en-US" altLang="ko-KR" dirty="0">
                <a:latin typeface="Consolas" panose="020B0609020204030204" pitchFamily="49" charset="0"/>
                <a:ea typeface="굴림" panose="020B0600000101010101" pitchFamily="50" charset="-127"/>
                <a:cs typeface="Arial" panose="020B0604020202020204" pitchFamily="34" charset="0"/>
              </a:rPr>
              <a:t>.")</a:t>
            </a:r>
          </a:p>
        </p:txBody>
      </p:sp>
      <p:sp>
        <p:nvSpPr>
          <p:cNvPr id="7" name="TextBox 6"/>
          <p:cNvSpPr txBox="1"/>
          <p:nvPr/>
        </p:nvSpPr>
        <p:spPr>
          <a:xfrm>
            <a:off x="5148063" y="2564904"/>
            <a:ext cx="3317951" cy="646331"/>
          </a:xfrm>
          <a:prstGeom prst="rect">
            <a:avLst/>
          </a:prstGeom>
          <a:solidFill>
            <a:srgbClr val="CCFFFF"/>
          </a:solidFill>
          <a:ln>
            <a:solidFill>
              <a:schemeClr val="tx1"/>
            </a:solidFill>
          </a:ln>
        </p:spPr>
        <p:txBody>
          <a:bodyPr wrap="square" rtlCol="0">
            <a:spAutoFit/>
          </a:bodyPr>
          <a:lstStyle/>
          <a:p>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dirty="0">
                <a:latin typeface="Consolas" panose="020B0609020204030204" pitchFamily="49" charset="0"/>
                <a:ea typeface="굴림" panose="020B0600000101010101" pitchFamily="50" charset="-127"/>
                <a:cs typeface="Arial" panose="020B0604020202020204" pitchFamily="34" charset="0"/>
              </a:rPr>
              <a:t> x </a:t>
            </a:r>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dirty="0">
                <a:latin typeface="Consolas" panose="020B0609020204030204" pitchFamily="49" charset="0"/>
                <a:ea typeface="굴림" panose="020B0600000101010101" pitchFamily="50" charset="-127"/>
                <a:cs typeface="Arial" panose="020B0604020202020204" pitchFamily="34" charset="0"/>
              </a:rPr>
              <a:t> range(5) :</a:t>
            </a:r>
          </a:p>
          <a:p>
            <a:r>
              <a:rPr lang="en-US" altLang="ko-KR" dirty="0">
                <a:latin typeface="Consolas" panose="020B0609020204030204" pitchFamily="49" charset="0"/>
                <a:ea typeface="굴림" panose="020B0600000101010101" pitchFamily="50" charset="-127"/>
                <a:cs typeface="Arial" panose="020B0604020202020204" pitchFamily="34" charset="0"/>
              </a:rPr>
              <a:t>    print("</a:t>
            </a:r>
            <a:r>
              <a:rPr lang="ko-KR" altLang="en-US" dirty="0">
                <a:latin typeface="Consolas" panose="020B0609020204030204" pitchFamily="49" charset="0"/>
                <a:ea typeface="굴림" panose="020B0600000101010101" pitchFamily="50" charset="-127"/>
                <a:cs typeface="Arial" panose="020B0604020202020204" pitchFamily="34" charset="0"/>
              </a:rPr>
              <a:t>환영합니다</a:t>
            </a:r>
            <a:r>
              <a:rPr lang="en-US" altLang="ko-KR" dirty="0">
                <a:latin typeface="Consolas" panose="020B0609020204030204" pitchFamily="49" charset="0"/>
                <a:ea typeface="굴림" panose="020B0600000101010101" pitchFamily="50" charset="-127"/>
                <a:cs typeface="Arial" panose="020B0604020202020204" pitchFamily="34" charset="0"/>
              </a:rPr>
              <a:t>.")</a:t>
            </a:r>
          </a:p>
        </p:txBody>
      </p:sp>
      <p:sp>
        <p:nvSpPr>
          <p:cNvPr id="9" name="TextBox 8"/>
          <p:cNvSpPr txBox="1"/>
          <p:nvPr/>
        </p:nvSpPr>
        <p:spPr>
          <a:xfrm>
            <a:off x="4355976" y="3672900"/>
            <a:ext cx="4680520" cy="369332"/>
          </a:xfrm>
          <a:prstGeom prst="rect">
            <a:avLst/>
          </a:prstGeom>
          <a:noFill/>
        </p:spPr>
        <p:txBody>
          <a:bodyPr wrap="square" rtlCol="0">
            <a:spAutoFit/>
          </a:bodyPr>
          <a:lstStyle/>
          <a:p>
            <a:r>
              <a:rPr lang="en-US" altLang="ko-KR" dirty="0">
                <a:solidFill>
                  <a:srgbClr val="0000FF"/>
                </a:solidFill>
              </a:rPr>
              <a:t> range(n) </a:t>
            </a:r>
            <a:r>
              <a:rPr lang="en-US" altLang="ko-KR" dirty="0"/>
              <a:t>: 0</a:t>
            </a:r>
            <a:r>
              <a:rPr lang="ko-KR" altLang="en-US" dirty="0"/>
              <a:t>부터 </a:t>
            </a:r>
            <a:r>
              <a:rPr lang="en-US" altLang="ko-KR" dirty="0"/>
              <a:t>n-1</a:t>
            </a:r>
            <a:r>
              <a:rPr lang="ko-KR" altLang="en-US" dirty="0"/>
              <a:t>까지 정수 생성</a:t>
            </a:r>
            <a:r>
              <a:rPr lang="en-US" altLang="ko-KR" dirty="0"/>
              <a:t> </a:t>
            </a:r>
            <a:endParaRPr lang="ko-KR" altLang="en-US" dirty="0"/>
          </a:p>
        </p:txBody>
      </p:sp>
      <p:sp>
        <p:nvSpPr>
          <p:cNvPr id="10" name="TextBox 9"/>
          <p:cNvSpPr txBox="1"/>
          <p:nvPr/>
        </p:nvSpPr>
        <p:spPr>
          <a:xfrm>
            <a:off x="4355976" y="4065121"/>
            <a:ext cx="4680520" cy="369332"/>
          </a:xfrm>
          <a:prstGeom prst="rect">
            <a:avLst/>
          </a:prstGeom>
          <a:noFill/>
        </p:spPr>
        <p:txBody>
          <a:bodyPr wrap="square" rtlCol="0">
            <a:spAutoFit/>
          </a:bodyPr>
          <a:lstStyle/>
          <a:p>
            <a:r>
              <a:rPr lang="en-US" altLang="ko-KR" dirty="0">
                <a:solidFill>
                  <a:srgbClr val="0000FF"/>
                </a:solidFill>
              </a:rPr>
              <a:t> range(5) </a:t>
            </a:r>
            <a:r>
              <a:rPr lang="en-US" altLang="ko-KR" dirty="0"/>
              <a:t> </a:t>
            </a:r>
            <a:r>
              <a:rPr lang="en-US" altLang="ko-KR" dirty="0">
                <a:sym typeface="Wingdings" panose="05000000000000000000" pitchFamily="2" charset="2"/>
              </a:rPr>
              <a:t> 0, 1, 2, 3, 4 </a:t>
            </a:r>
            <a:r>
              <a:rPr lang="ko-KR" altLang="en-US" dirty="0">
                <a:sym typeface="Wingdings" panose="05000000000000000000" pitchFamily="2" charset="2"/>
              </a:rPr>
              <a:t>순차적 생성</a:t>
            </a:r>
            <a:endParaRPr lang="ko-KR" altLang="en-US" dirty="0"/>
          </a:p>
        </p:txBody>
      </p:sp>
      <p:pic>
        <p:nvPicPr>
          <p:cNvPr id="11" name="그림 10"/>
          <p:cNvPicPr>
            <a:picLocks noChangeAspect="1"/>
          </p:cNvPicPr>
          <p:nvPr/>
        </p:nvPicPr>
        <p:blipFill>
          <a:blip r:embed="rId3"/>
          <a:stretch>
            <a:fillRect/>
          </a:stretch>
        </p:blipFill>
        <p:spPr>
          <a:xfrm>
            <a:off x="5292080" y="4581128"/>
            <a:ext cx="3173935" cy="1117864"/>
          </a:xfrm>
          <a:prstGeom prst="rect">
            <a:avLst/>
          </a:prstGeom>
        </p:spPr>
      </p:pic>
    </p:spTree>
    <p:custDataLst>
      <p:tags r:id="rId1"/>
    </p:custDataLst>
    <p:extLst>
      <p:ext uri="{BB962C8B-B14F-4D97-AF65-F5344CB8AC3E}">
        <p14:creationId xmlns:p14="http://schemas.microsoft.com/office/powerpoint/2010/main" val="3131730381"/>
      </p:ext>
    </p:extLst>
  </p:cSld>
  <p:clrMapOvr>
    <a:masterClrMapping/>
  </p:clrMapOvr>
  <mc:AlternateContent xmlns:mc="http://schemas.openxmlformats.org/markup-compatibility/2006" xmlns:p14="http://schemas.microsoft.com/office/powerpoint/2010/main">
    <mc:Choice Requires="p14">
      <p:transition spd="slow" p14:dur="2000" advTm="203476"/>
    </mc:Choice>
    <mc:Fallback xmlns="">
      <p:transition spd="slow" advTm="2034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2. for </a:t>
            </a:r>
            <a:r>
              <a:rPr lang="ko-KR" altLang="en-US" dirty="0"/>
              <a:t>문</a:t>
            </a:r>
          </a:p>
        </p:txBody>
      </p:sp>
      <p:sp>
        <p:nvSpPr>
          <p:cNvPr id="3" name="내용 개체 틀 2"/>
          <p:cNvSpPr>
            <a:spLocks noGrp="1"/>
          </p:cNvSpPr>
          <p:nvPr>
            <p:ph idx="1"/>
          </p:nvPr>
        </p:nvSpPr>
        <p:spPr/>
        <p:txBody>
          <a:bodyPr/>
          <a:lstStyle/>
          <a:p>
            <a:r>
              <a:rPr lang="en-US" altLang="ko-KR" b="1" dirty="0"/>
              <a:t>for </a:t>
            </a:r>
            <a:r>
              <a:rPr lang="ko-KR" altLang="en-US" b="1" dirty="0"/>
              <a:t>문 </a:t>
            </a:r>
            <a:r>
              <a:rPr lang="en-US" altLang="ko-KR" b="1" dirty="0"/>
              <a:t> </a:t>
            </a:r>
          </a:p>
          <a:p>
            <a:pPr lvl="1"/>
            <a:r>
              <a:rPr lang="ko-KR" altLang="en-US" dirty="0"/>
              <a:t>정해진 횟수만큼 반복</a:t>
            </a:r>
            <a:endParaRPr lang="en-US" altLang="ko-KR" dirty="0"/>
          </a:p>
          <a:p>
            <a:endParaRPr lang="ko-KR" altLang="en-US" dirty="0"/>
          </a:p>
        </p:txBody>
      </p:sp>
      <p:pic>
        <p:nvPicPr>
          <p:cNvPr id="4" name="그림 3"/>
          <p:cNvPicPr>
            <a:picLocks noChangeAspect="1"/>
          </p:cNvPicPr>
          <p:nvPr/>
        </p:nvPicPr>
        <p:blipFill>
          <a:blip r:embed="rId2"/>
          <a:stretch>
            <a:fillRect/>
          </a:stretch>
        </p:blipFill>
        <p:spPr>
          <a:xfrm>
            <a:off x="1043608" y="2204864"/>
            <a:ext cx="6840760" cy="2259618"/>
          </a:xfrm>
          <a:prstGeom prst="rect">
            <a:avLst/>
          </a:prstGeom>
        </p:spPr>
      </p:pic>
      <p:sp>
        <p:nvSpPr>
          <p:cNvPr id="5" name="TextBox 4"/>
          <p:cNvSpPr txBox="1"/>
          <p:nvPr/>
        </p:nvSpPr>
        <p:spPr>
          <a:xfrm>
            <a:off x="1043608" y="5085184"/>
            <a:ext cx="5184576" cy="584775"/>
          </a:xfrm>
          <a:prstGeom prst="rect">
            <a:avLst/>
          </a:prstGeom>
          <a:solidFill>
            <a:srgbClr val="CCFFFF"/>
          </a:solidFill>
          <a:ln>
            <a:solidFill>
              <a:schemeClr val="tx1"/>
            </a:solidFill>
          </a:ln>
        </p:spPr>
        <p:txBody>
          <a:bodyPr wrap="square" rtlCol="0">
            <a:spAutoFit/>
          </a:bodyPr>
          <a:lstStyle/>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sz="1600" dirty="0">
                <a:latin typeface="Consolas" panose="020B0609020204030204" pitchFamily="49" charset="0"/>
                <a:ea typeface="굴림" panose="020B0600000101010101" pitchFamily="50" charset="-127"/>
                <a:cs typeface="Arial" panose="020B0604020202020204" pitchFamily="34" charset="0"/>
              </a:rPr>
              <a:t> name </a:t>
            </a:r>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a:latin typeface="Consolas" panose="020B0609020204030204" pitchFamily="49" charset="0"/>
                <a:ea typeface="굴림" panose="020B0600000101010101" pitchFamily="50" charset="-127"/>
                <a:cs typeface="Arial" panose="020B0604020202020204" pitchFamily="34" charset="0"/>
              </a:rPr>
              <a:t>철수</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a:latin typeface="Consolas" panose="020B0609020204030204" pitchFamily="49" charset="0"/>
                <a:ea typeface="굴림" panose="020B0600000101010101" pitchFamily="50" charset="-127"/>
                <a:cs typeface="Arial" panose="020B0604020202020204" pitchFamily="34" charset="0"/>
              </a:rPr>
              <a:t>영희</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a:latin typeface="Consolas" panose="020B0609020204030204" pitchFamily="49" charset="0"/>
                <a:ea typeface="굴림" panose="020B0600000101010101" pitchFamily="50" charset="-127"/>
                <a:cs typeface="Arial" panose="020B0604020202020204" pitchFamily="34" charset="0"/>
              </a:rPr>
              <a:t>길동</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a:latin typeface="Consolas" panose="020B0609020204030204" pitchFamily="49" charset="0"/>
                <a:ea typeface="굴림" panose="020B0600000101010101" pitchFamily="50" charset="-127"/>
                <a:cs typeface="Arial" panose="020B0604020202020204" pitchFamily="34" charset="0"/>
              </a:rPr>
              <a:t>유신</a:t>
            </a:r>
            <a:r>
              <a:rPr lang="en-US" altLang="ko-KR" sz="1600" dirty="0">
                <a:latin typeface="Consolas" panose="020B0609020204030204" pitchFamily="49" charset="0"/>
                <a:ea typeface="굴림" panose="020B0600000101010101" pitchFamily="50" charset="-127"/>
                <a:cs typeface="Arial" panose="020B0604020202020204" pitchFamily="34" charset="0"/>
              </a:rPr>
              <a:t>" ]:   </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안녕</a:t>
            </a:r>
            <a:r>
              <a:rPr lang="en-US" altLang="ko-KR" sz="1600" dirty="0">
                <a:latin typeface="Consolas" panose="020B0609020204030204" pitchFamily="49" charset="0"/>
                <a:ea typeface="굴림" panose="020B0600000101010101" pitchFamily="50" charset="-127"/>
                <a:cs typeface="Arial" panose="020B0604020202020204" pitchFamily="34" charset="0"/>
              </a:rPr>
              <a:t>! " + name)</a:t>
            </a:r>
          </a:p>
        </p:txBody>
      </p:sp>
      <p:sp>
        <p:nvSpPr>
          <p:cNvPr id="6" name="TextBox 5"/>
          <p:cNvSpPr txBox="1"/>
          <p:nvPr/>
        </p:nvSpPr>
        <p:spPr>
          <a:xfrm>
            <a:off x="6660232" y="5085184"/>
            <a:ext cx="1512168" cy="1200329"/>
          </a:xfrm>
          <a:prstGeom prst="rect">
            <a:avLst/>
          </a:prstGeom>
          <a:solidFill>
            <a:srgbClr val="CCCCFF"/>
          </a:solidFill>
          <a:ln>
            <a:solidFill>
              <a:schemeClr val="tx1"/>
            </a:solidFill>
          </a:ln>
        </p:spPr>
        <p:txBody>
          <a:bodyPr wrap="square" rtlCol="0">
            <a:spAutoFit/>
          </a:bodyPr>
          <a:lstStyle/>
          <a:p>
            <a:r>
              <a:rPr lang="ko-KR" altLang="en-US" dirty="0">
                <a:latin typeface="Arial" panose="020B0604020202020204" pitchFamily="34" charset="0"/>
                <a:ea typeface="굴림" panose="020B0600000101010101" pitchFamily="50" charset="-127"/>
                <a:cs typeface="Arial" panose="020B0604020202020204" pitchFamily="34" charset="0"/>
              </a:rPr>
              <a:t>안녕</a:t>
            </a:r>
            <a:r>
              <a:rPr lang="en-US" altLang="ko-KR" dirty="0">
                <a:latin typeface="Arial" panose="020B0604020202020204" pitchFamily="34" charset="0"/>
                <a:ea typeface="굴림" panose="020B0600000101010101" pitchFamily="50" charset="-127"/>
                <a:cs typeface="Arial" panose="020B0604020202020204" pitchFamily="34" charset="0"/>
              </a:rPr>
              <a:t>! </a:t>
            </a:r>
            <a:r>
              <a:rPr lang="ko-KR" altLang="en-US" dirty="0">
                <a:latin typeface="Arial" panose="020B0604020202020204" pitchFamily="34" charset="0"/>
                <a:ea typeface="굴림" panose="020B0600000101010101" pitchFamily="50" charset="-127"/>
                <a:cs typeface="Arial" panose="020B0604020202020204" pitchFamily="34" charset="0"/>
              </a:rPr>
              <a:t>철수</a:t>
            </a:r>
          </a:p>
          <a:p>
            <a:r>
              <a:rPr lang="ko-KR" altLang="en-US" dirty="0">
                <a:latin typeface="Arial" panose="020B0604020202020204" pitchFamily="34" charset="0"/>
                <a:ea typeface="굴림" panose="020B0600000101010101" pitchFamily="50" charset="-127"/>
                <a:cs typeface="Arial" panose="020B0604020202020204" pitchFamily="34" charset="0"/>
              </a:rPr>
              <a:t>안녕</a:t>
            </a:r>
            <a:r>
              <a:rPr lang="en-US" altLang="ko-KR" dirty="0">
                <a:latin typeface="Arial" panose="020B0604020202020204" pitchFamily="34" charset="0"/>
                <a:ea typeface="굴림" panose="020B0600000101010101" pitchFamily="50" charset="-127"/>
                <a:cs typeface="Arial" panose="020B0604020202020204" pitchFamily="34" charset="0"/>
              </a:rPr>
              <a:t>! </a:t>
            </a:r>
            <a:r>
              <a:rPr lang="ko-KR" altLang="en-US" dirty="0">
                <a:latin typeface="Arial" panose="020B0604020202020204" pitchFamily="34" charset="0"/>
                <a:ea typeface="굴림" panose="020B0600000101010101" pitchFamily="50" charset="-127"/>
                <a:cs typeface="Arial" panose="020B0604020202020204" pitchFamily="34" charset="0"/>
              </a:rPr>
              <a:t>영희</a:t>
            </a:r>
          </a:p>
          <a:p>
            <a:r>
              <a:rPr lang="ko-KR" altLang="en-US" dirty="0">
                <a:latin typeface="Arial" panose="020B0604020202020204" pitchFamily="34" charset="0"/>
                <a:ea typeface="굴림" panose="020B0600000101010101" pitchFamily="50" charset="-127"/>
                <a:cs typeface="Arial" panose="020B0604020202020204" pitchFamily="34" charset="0"/>
              </a:rPr>
              <a:t>안녕</a:t>
            </a:r>
            <a:r>
              <a:rPr lang="en-US" altLang="ko-KR" dirty="0">
                <a:latin typeface="Arial" panose="020B0604020202020204" pitchFamily="34" charset="0"/>
                <a:ea typeface="굴림" panose="020B0600000101010101" pitchFamily="50" charset="-127"/>
                <a:cs typeface="Arial" panose="020B0604020202020204" pitchFamily="34" charset="0"/>
              </a:rPr>
              <a:t>! </a:t>
            </a:r>
            <a:r>
              <a:rPr lang="ko-KR" altLang="en-US" dirty="0">
                <a:latin typeface="Arial" panose="020B0604020202020204" pitchFamily="34" charset="0"/>
                <a:ea typeface="굴림" panose="020B0600000101010101" pitchFamily="50" charset="-127"/>
                <a:cs typeface="Arial" panose="020B0604020202020204" pitchFamily="34" charset="0"/>
              </a:rPr>
              <a:t>길동</a:t>
            </a:r>
          </a:p>
          <a:p>
            <a:r>
              <a:rPr lang="ko-KR" altLang="en-US" dirty="0">
                <a:latin typeface="Arial" panose="020B0604020202020204" pitchFamily="34" charset="0"/>
                <a:ea typeface="굴림" panose="020B0600000101010101" pitchFamily="50" charset="-127"/>
                <a:cs typeface="Arial" panose="020B0604020202020204" pitchFamily="34" charset="0"/>
              </a:rPr>
              <a:t>안녕</a:t>
            </a:r>
            <a:r>
              <a:rPr lang="en-US" altLang="ko-KR" dirty="0">
                <a:latin typeface="Arial" panose="020B0604020202020204" pitchFamily="34" charset="0"/>
                <a:ea typeface="굴림" panose="020B0600000101010101" pitchFamily="50" charset="-127"/>
                <a:cs typeface="Arial" panose="020B0604020202020204" pitchFamily="34" charset="0"/>
              </a:rPr>
              <a:t>! </a:t>
            </a:r>
            <a:r>
              <a:rPr lang="ko-KR" altLang="en-US" dirty="0">
                <a:latin typeface="Arial" panose="020B0604020202020204" pitchFamily="34" charset="0"/>
                <a:ea typeface="굴림" panose="020B0600000101010101" pitchFamily="50" charset="-127"/>
                <a:cs typeface="Arial" panose="020B0604020202020204" pitchFamily="34" charset="0"/>
              </a:rPr>
              <a:t>유신</a:t>
            </a:r>
            <a:endParaRPr lang="en-US" altLang="ko-KR" dirty="0">
              <a:latin typeface="Arial" panose="020B0604020202020204" pitchFamily="34"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1536283348"/>
      </p:ext>
    </p:extLst>
  </p:cSld>
  <p:clrMapOvr>
    <a:masterClrMapping/>
  </p:clrMapOvr>
  <mc:AlternateContent xmlns:mc="http://schemas.openxmlformats.org/markup-compatibility/2006" xmlns:p14="http://schemas.microsoft.com/office/powerpoint/2010/main">
    <mc:Choice Requires="p14">
      <p:transition spd="slow" p14:dur="2000" advTm="202661"/>
    </mc:Choice>
    <mc:Fallback xmlns="">
      <p:transition spd="slow" advTm="202661"/>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for </a:t>
            </a:r>
            <a:r>
              <a:rPr lang="ko-KR" altLang="en-US" dirty="0"/>
              <a:t>문</a:t>
            </a:r>
          </a:p>
        </p:txBody>
      </p:sp>
      <p:sp>
        <p:nvSpPr>
          <p:cNvPr id="4" name="TextBox 3"/>
          <p:cNvSpPr txBox="1"/>
          <p:nvPr/>
        </p:nvSpPr>
        <p:spPr>
          <a:xfrm>
            <a:off x="1919711" y="1113425"/>
            <a:ext cx="5184576" cy="584775"/>
          </a:xfrm>
          <a:prstGeom prst="rect">
            <a:avLst/>
          </a:prstGeom>
          <a:solidFill>
            <a:srgbClr val="CCFFFF"/>
          </a:solidFill>
          <a:ln>
            <a:solidFill>
              <a:schemeClr val="tx1"/>
            </a:solidFill>
          </a:ln>
        </p:spPr>
        <p:txBody>
          <a:bodyPr wrap="square" rtlCol="0">
            <a:spAutoFit/>
          </a:bodyPr>
          <a:lstStyle/>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sz="1600" dirty="0">
                <a:latin typeface="Consolas" panose="020B0609020204030204" pitchFamily="49" charset="0"/>
                <a:ea typeface="굴림" panose="020B0600000101010101" pitchFamily="50" charset="-127"/>
                <a:cs typeface="Arial" panose="020B0604020202020204" pitchFamily="34" charset="0"/>
              </a:rPr>
              <a:t> name </a:t>
            </a:r>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a:latin typeface="Consolas" panose="020B0609020204030204" pitchFamily="49" charset="0"/>
                <a:ea typeface="굴림" panose="020B0600000101010101" pitchFamily="50" charset="-127"/>
                <a:cs typeface="Arial" panose="020B0604020202020204" pitchFamily="34" charset="0"/>
              </a:rPr>
              <a:t>철수</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a:latin typeface="Consolas" panose="020B0609020204030204" pitchFamily="49" charset="0"/>
                <a:ea typeface="굴림" panose="020B0600000101010101" pitchFamily="50" charset="-127"/>
                <a:cs typeface="Arial" panose="020B0604020202020204" pitchFamily="34" charset="0"/>
              </a:rPr>
              <a:t>영희</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a:latin typeface="Consolas" panose="020B0609020204030204" pitchFamily="49" charset="0"/>
                <a:ea typeface="굴림" panose="020B0600000101010101" pitchFamily="50" charset="-127"/>
                <a:cs typeface="Arial" panose="020B0604020202020204" pitchFamily="34" charset="0"/>
              </a:rPr>
              <a:t>길동</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a:latin typeface="Consolas" panose="020B0609020204030204" pitchFamily="49" charset="0"/>
                <a:ea typeface="굴림" panose="020B0600000101010101" pitchFamily="50" charset="-127"/>
                <a:cs typeface="Arial" panose="020B0604020202020204" pitchFamily="34" charset="0"/>
              </a:rPr>
              <a:t>유신</a:t>
            </a:r>
            <a:r>
              <a:rPr lang="en-US" altLang="ko-KR" sz="1600" dirty="0">
                <a:latin typeface="Consolas" panose="020B0609020204030204" pitchFamily="49" charset="0"/>
                <a:ea typeface="굴림" panose="020B0600000101010101" pitchFamily="50" charset="-127"/>
                <a:cs typeface="Arial" panose="020B0604020202020204" pitchFamily="34" charset="0"/>
              </a:rPr>
              <a:t>" ]:   </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안녕</a:t>
            </a:r>
            <a:r>
              <a:rPr lang="en-US" altLang="ko-KR" sz="1600" dirty="0">
                <a:latin typeface="Consolas" panose="020B0609020204030204" pitchFamily="49" charset="0"/>
                <a:ea typeface="굴림" panose="020B0600000101010101" pitchFamily="50" charset="-127"/>
                <a:cs typeface="Arial" panose="020B0604020202020204" pitchFamily="34" charset="0"/>
              </a:rPr>
              <a:t>! " + name)</a:t>
            </a:r>
          </a:p>
        </p:txBody>
      </p:sp>
      <p:pic>
        <p:nvPicPr>
          <p:cNvPr id="5" name="그림 4"/>
          <p:cNvPicPr>
            <a:picLocks noChangeAspect="1"/>
          </p:cNvPicPr>
          <p:nvPr/>
        </p:nvPicPr>
        <p:blipFill>
          <a:blip r:embed="rId3"/>
          <a:stretch>
            <a:fillRect/>
          </a:stretch>
        </p:blipFill>
        <p:spPr>
          <a:xfrm>
            <a:off x="1542157" y="1830898"/>
            <a:ext cx="5939685" cy="4931448"/>
          </a:xfrm>
          <a:prstGeom prst="rect">
            <a:avLst/>
          </a:prstGeom>
        </p:spPr>
      </p:pic>
    </p:spTree>
    <p:custDataLst>
      <p:tags r:id="rId1"/>
    </p:custDataLst>
    <p:extLst>
      <p:ext uri="{BB962C8B-B14F-4D97-AF65-F5344CB8AC3E}">
        <p14:creationId xmlns:p14="http://schemas.microsoft.com/office/powerpoint/2010/main" val="2368698402"/>
      </p:ext>
    </p:extLst>
  </p:cSld>
  <p:clrMapOvr>
    <a:masterClrMapping/>
  </p:clrMapOvr>
  <mc:AlternateContent xmlns:mc="http://schemas.openxmlformats.org/markup-compatibility/2006" xmlns:p14="http://schemas.microsoft.com/office/powerpoint/2010/main">
    <mc:Choice Requires="p14">
      <p:transition spd="slow" p14:dur="2000" advTm="34271"/>
    </mc:Choice>
    <mc:Fallback xmlns="">
      <p:transition spd="slow" advTm="342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for </a:t>
            </a:r>
            <a:r>
              <a:rPr lang="ko-KR" altLang="en-US" dirty="0"/>
              <a:t>문</a:t>
            </a:r>
          </a:p>
        </p:txBody>
      </p:sp>
      <p:sp>
        <p:nvSpPr>
          <p:cNvPr id="4" name="TextBox 3"/>
          <p:cNvSpPr txBox="1"/>
          <p:nvPr/>
        </p:nvSpPr>
        <p:spPr>
          <a:xfrm>
            <a:off x="1763688" y="1988840"/>
            <a:ext cx="5732077" cy="646331"/>
          </a:xfrm>
          <a:prstGeom prst="rect">
            <a:avLst/>
          </a:prstGeom>
          <a:solidFill>
            <a:srgbClr val="CCFFFF"/>
          </a:solidFill>
          <a:ln>
            <a:solidFill>
              <a:schemeClr val="tx1"/>
            </a:solidFill>
          </a:ln>
        </p:spPr>
        <p:txBody>
          <a:bodyPr wrap="square" rtlCol="0">
            <a:spAutoFit/>
          </a:bodyPr>
          <a:lstStyle/>
          <a:p>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dirty="0">
                <a:latin typeface="Consolas" panose="020B0609020204030204" pitchFamily="49" charset="0"/>
                <a:ea typeface="굴림" panose="020B0600000101010101" pitchFamily="50" charset="-127"/>
                <a:cs typeface="Arial" panose="020B0604020202020204" pitchFamily="34" charset="0"/>
              </a:rPr>
              <a:t> x </a:t>
            </a:r>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dirty="0">
                <a:latin typeface="Consolas" panose="020B0609020204030204" pitchFamily="49" charset="0"/>
                <a:ea typeface="굴림" panose="020B0600000101010101" pitchFamily="50" charset="-127"/>
                <a:cs typeface="Arial" panose="020B0604020202020204" pitchFamily="34" charset="0"/>
              </a:rPr>
              <a:t> [0, 1, 2, 3, 4, 5, 6, 7, 8, 9] :</a:t>
            </a:r>
          </a:p>
          <a:p>
            <a:r>
              <a:rPr lang="en-US" altLang="ko-KR" dirty="0">
                <a:latin typeface="Consolas" panose="020B0609020204030204" pitchFamily="49" charset="0"/>
                <a:ea typeface="굴림" panose="020B0600000101010101" pitchFamily="50" charset="-127"/>
                <a:cs typeface="Arial" panose="020B0604020202020204" pitchFamily="34" charset="0"/>
              </a:rPr>
              <a:t>   print(x, end=" ")</a:t>
            </a:r>
          </a:p>
        </p:txBody>
      </p:sp>
      <p:sp>
        <p:nvSpPr>
          <p:cNvPr id="5" name="TextBox 4"/>
          <p:cNvSpPr txBox="1"/>
          <p:nvPr/>
        </p:nvSpPr>
        <p:spPr>
          <a:xfrm>
            <a:off x="1763688" y="3274481"/>
            <a:ext cx="5732077" cy="369332"/>
          </a:xfrm>
          <a:prstGeom prst="rect">
            <a:avLst/>
          </a:prstGeom>
          <a:solidFill>
            <a:srgbClr val="CCCCFF"/>
          </a:solidFill>
          <a:ln>
            <a:solidFill>
              <a:schemeClr val="tx1"/>
            </a:solidFill>
          </a:ln>
        </p:spPr>
        <p:txBody>
          <a:bodyPr wrap="square" rtlCol="0">
            <a:spAutoFit/>
          </a:bodyPr>
          <a:lstStyle/>
          <a:p>
            <a:r>
              <a:rPr lang="en-US" altLang="ko-KR" dirty="0">
                <a:latin typeface="Consolas" panose="020B0609020204030204" pitchFamily="49" charset="0"/>
                <a:ea typeface="굴림" panose="020B0600000101010101" pitchFamily="50" charset="-127"/>
                <a:cs typeface="Arial" panose="020B0604020202020204" pitchFamily="34" charset="0"/>
              </a:rPr>
              <a:t>0 1 2 3 4 5 6 7 8 9 </a:t>
            </a:r>
          </a:p>
        </p:txBody>
      </p:sp>
    </p:spTree>
    <p:extLst>
      <p:ext uri="{BB962C8B-B14F-4D97-AF65-F5344CB8AC3E}">
        <p14:creationId xmlns:p14="http://schemas.microsoft.com/office/powerpoint/2010/main" val="2911516072"/>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for </a:t>
            </a:r>
            <a:r>
              <a:rPr lang="ko-KR" altLang="en-US" dirty="0"/>
              <a:t>문</a:t>
            </a:r>
          </a:p>
        </p:txBody>
      </p:sp>
      <p:sp>
        <p:nvSpPr>
          <p:cNvPr id="3" name="내용 개체 틀 2"/>
          <p:cNvSpPr>
            <a:spLocks noGrp="1"/>
          </p:cNvSpPr>
          <p:nvPr>
            <p:ph idx="1"/>
          </p:nvPr>
        </p:nvSpPr>
        <p:spPr/>
        <p:txBody>
          <a:bodyPr/>
          <a:lstStyle/>
          <a:p>
            <a:r>
              <a:rPr lang="en-US" altLang="ko-KR" b="1" dirty="0"/>
              <a:t>range( ) </a:t>
            </a:r>
            <a:r>
              <a:rPr lang="ko-KR" altLang="en-US" b="1" dirty="0"/>
              <a:t>함수</a:t>
            </a:r>
            <a:endParaRPr lang="en-US" altLang="ko-KR" b="1" dirty="0"/>
          </a:p>
          <a:p>
            <a:endParaRPr lang="en-US" altLang="ko-KR" b="1" dirty="0"/>
          </a:p>
          <a:p>
            <a:endParaRPr lang="en-US" altLang="ko-KR" b="1" dirty="0"/>
          </a:p>
          <a:p>
            <a:endParaRPr lang="en-US" altLang="ko-KR" b="1" dirty="0"/>
          </a:p>
          <a:p>
            <a:endParaRPr lang="en-US" altLang="ko-KR" b="1" dirty="0"/>
          </a:p>
          <a:p>
            <a:pPr lvl="1"/>
            <a:r>
              <a:rPr lang="en-US" altLang="ko-KR" dirty="0"/>
              <a:t>start</a:t>
            </a:r>
            <a:r>
              <a:rPr lang="ko-KR" altLang="en-US" dirty="0"/>
              <a:t>부터 </a:t>
            </a:r>
            <a:r>
              <a:rPr lang="en-US" altLang="ko-KR" dirty="0"/>
              <a:t>stop-1</a:t>
            </a:r>
            <a:r>
              <a:rPr lang="ko-KR" altLang="en-US" dirty="0"/>
              <a:t>까지 </a:t>
            </a:r>
            <a:r>
              <a:rPr lang="en-US" altLang="ko-KR" dirty="0"/>
              <a:t>step</a:t>
            </a:r>
            <a:r>
              <a:rPr lang="ko-KR" altLang="en-US" dirty="0"/>
              <a:t>의 간격으로 정수들을 생성</a:t>
            </a:r>
            <a:endParaRPr lang="en-US" altLang="ko-KR" dirty="0"/>
          </a:p>
          <a:p>
            <a:pPr lvl="1"/>
            <a:r>
              <a:rPr lang="ko-KR" altLang="en-US" dirty="0"/>
              <a:t>대괄호 부분 생략 가능 </a:t>
            </a:r>
            <a:endParaRPr lang="en-US" altLang="ko-KR" dirty="0"/>
          </a:p>
          <a:p>
            <a:pPr lvl="1"/>
            <a:r>
              <a:rPr lang="en-US" altLang="ko-KR" dirty="0"/>
              <a:t>start</a:t>
            </a:r>
            <a:r>
              <a:rPr lang="ko-KR" altLang="en-US" dirty="0"/>
              <a:t>이 생략되면 </a:t>
            </a:r>
            <a:r>
              <a:rPr lang="en-US" altLang="ko-KR" dirty="0"/>
              <a:t>0</a:t>
            </a:r>
            <a:r>
              <a:rPr lang="ko-KR" altLang="en-US" dirty="0"/>
              <a:t>으로 간주 </a:t>
            </a:r>
            <a:endParaRPr lang="en-US" altLang="ko-KR" dirty="0"/>
          </a:p>
          <a:p>
            <a:pPr lvl="1"/>
            <a:r>
              <a:rPr lang="en-US" altLang="ko-KR" dirty="0"/>
              <a:t>step</a:t>
            </a:r>
            <a:r>
              <a:rPr lang="ko-KR" altLang="en-US" dirty="0"/>
              <a:t>이 생략되면 </a:t>
            </a:r>
            <a:r>
              <a:rPr lang="en-US" altLang="ko-KR" dirty="0"/>
              <a:t>1</a:t>
            </a:r>
            <a:r>
              <a:rPr lang="ko-KR" altLang="en-US" dirty="0"/>
              <a:t>로 간주</a:t>
            </a:r>
            <a:endParaRPr lang="en-US" altLang="ko-KR" b="1" dirty="0"/>
          </a:p>
          <a:p>
            <a:pPr lvl="1"/>
            <a:endParaRPr lang="ko-KR" altLang="en-US" dirty="0"/>
          </a:p>
        </p:txBody>
      </p:sp>
      <p:pic>
        <p:nvPicPr>
          <p:cNvPr id="4" name="그림 3"/>
          <p:cNvPicPr>
            <a:picLocks noChangeAspect="1"/>
          </p:cNvPicPr>
          <p:nvPr/>
        </p:nvPicPr>
        <p:blipFill>
          <a:blip r:embed="rId3"/>
          <a:stretch>
            <a:fillRect/>
          </a:stretch>
        </p:blipFill>
        <p:spPr>
          <a:xfrm>
            <a:off x="1619672" y="1772816"/>
            <a:ext cx="6254584" cy="1059128"/>
          </a:xfrm>
          <a:prstGeom prst="rect">
            <a:avLst/>
          </a:prstGeom>
        </p:spPr>
      </p:pic>
      <p:sp>
        <p:nvSpPr>
          <p:cNvPr id="6" name="TextBox 5"/>
          <p:cNvSpPr txBox="1"/>
          <p:nvPr/>
        </p:nvSpPr>
        <p:spPr>
          <a:xfrm>
            <a:off x="5148064" y="4685074"/>
            <a:ext cx="3132858" cy="1077218"/>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cs typeface="Arial" panose="020B0604020202020204" pitchFamily="34" charset="0"/>
              </a:rPr>
              <a:t>sum = 0</a:t>
            </a:r>
          </a:p>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sz="1600" dirty="0">
                <a:latin typeface="Consolas" panose="020B0609020204030204" pitchFamily="49" charset="0"/>
                <a:ea typeface="굴림" panose="020B0600000101010101" pitchFamily="50" charset="-127"/>
                <a:cs typeface="Arial" panose="020B0604020202020204" pitchFamily="34" charset="0"/>
              </a:rPr>
              <a:t> x </a:t>
            </a:r>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range</a:t>
            </a:r>
            <a:r>
              <a:rPr lang="en-US" altLang="ko-KR" sz="1600" dirty="0">
                <a:latin typeface="Consolas" panose="020B0609020204030204" pitchFamily="49" charset="0"/>
                <a:ea typeface="굴림" panose="020B0600000101010101" pitchFamily="50" charset="-127"/>
                <a:cs typeface="Arial" panose="020B0604020202020204" pitchFamily="34" charset="0"/>
              </a:rPr>
              <a:t>(0, 10) :	 </a:t>
            </a:r>
          </a:p>
          <a:p>
            <a:r>
              <a:rPr lang="en-US" altLang="ko-KR" sz="1600" dirty="0">
                <a:latin typeface="Consolas" panose="020B0609020204030204" pitchFamily="49" charset="0"/>
                <a:ea typeface="굴림" panose="020B0600000101010101" pitchFamily="50" charset="-127"/>
                <a:cs typeface="Arial" panose="020B0604020202020204" pitchFamily="34" charset="0"/>
              </a:rPr>
              <a:t>      sum = sum + x</a:t>
            </a:r>
          </a:p>
          <a:p>
            <a:r>
              <a:rPr lang="en-US" altLang="ko-KR" sz="1600" dirty="0">
                <a:latin typeface="Consolas" panose="020B0609020204030204" pitchFamily="49" charset="0"/>
                <a:ea typeface="굴림" panose="020B0600000101010101" pitchFamily="50" charset="-127"/>
                <a:cs typeface="Arial" panose="020B0604020202020204" pitchFamily="34" charset="0"/>
              </a:rPr>
              <a:t>print(sum)</a:t>
            </a:r>
          </a:p>
        </p:txBody>
      </p:sp>
      <p:sp>
        <p:nvSpPr>
          <p:cNvPr id="7" name="TextBox 6"/>
          <p:cNvSpPr txBox="1"/>
          <p:nvPr/>
        </p:nvSpPr>
        <p:spPr>
          <a:xfrm>
            <a:off x="5148064" y="6197242"/>
            <a:ext cx="3132858" cy="338554"/>
          </a:xfrm>
          <a:prstGeom prst="rect">
            <a:avLst/>
          </a:prstGeom>
          <a:solidFill>
            <a:srgbClr val="CCCC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cs typeface="Arial" panose="020B0604020202020204" pitchFamily="34" charset="0"/>
              </a:rPr>
              <a:t>45</a:t>
            </a:r>
          </a:p>
        </p:txBody>
      </p:sp>
      <p:sp>
        <p:nvSpPr>
          <p:cNvPr id="8" name="TextBox 7"/>
          <p:cNvSpPr txBox="1"/>
          <p:nvPr/>
        </p:nvSpPr>
        <p:spPr>
          <a:xfrm>
            <a:off x="1547664" y="4685074"/>
            <a:ext cx="3096344" cy="1077218"/>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cs typeface="Arial" panose="020B0604020202020204" pitchFamily="34" charset="0"/>
              </a:rPr>
              <a:t>sum = 0</a:t>
            </a:r>
          </a:p>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sz="1600" dirty="0">
                <a:latin typeface="Consolas" panose="020B0609020204030204" pitchFamily="49" charset="0"/>
                <a:ea typeface="굴림" panose="020B0600000101010101" pitchFamily="50" charset="-127"/>
                <a:cs typeface="Arial" panose="020B0604020202020204" pitchFamily="34" charset="0"/>
              </a:rPr>
              <a:t> x </a:t>
            </a:r>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range</a:t>
            </a:r>
            <a:r>
              <a:rPr lang="en-US" altLang="ko-KR" sz="1600" dirty="0">
                <a:latin typeface="Consolas" panose="020B0609020204030204" pitchFamily="49" charset="0"/>
                <a:ea typeface="굴림" panose="020B0600000101010101" pitchFamily="50" charset="-127"/>
                <a:cs typeface="Arial" panose="020B0604020202020204" pitchFamily="34" charset="0"/>
              </a:rPr>
              <a:t>(10) :</a:t>
            </a:r>
          </a:p>
          <a:p>
            <a:r>
              <a:rPr lang="en-US" altLang="ko-KR" sz="1600" dirty="0">
                <a:latin typeface="Consolas" panose="020B0609020204030204" pitchFamily="49" charset="0"/>
                <a:ea typeface="굴림" panose="020B0600000101010101" pitchFamily="50" charset="-127"/>
                <a:cs typeface="Arial" panose="020B0604020202020204" pitchFamily="34" charset="0"/>
              </a:rPr>
              <a:t>      sum = sum + x</a:t>
            </a:r>
          </a:p>
          <a:p>
            <a:r>
              <a:rPr lang="en-US" altLang="ko-KR" sz="1600" dirty="0">
                <a:latin typeface="Consolas" panose="020B0609020204030204" pitchFamily="49" charset="0"/>
                <a:ea typeface="굴림" panose="020B0600000101010101" pitchFamily="50" charset="-127"/>
                <a:cs typeface="Arial" panose="020B0604020202020204" pitchFamily="34" charset="0"/>
              </a:rPr>
              <a:t>print(sum)</a:t>
            </a:r>
          </a:p>
        </p:txBody>
      </p:sp>
      <p:sp>
        <p:nvSpPr>
          <p:cNvPr id="9" name="TextBox 8"/>
          <p:cNvSpPr txBox="1"/>
          <p:nvPr/>
        </p:nvSpPr>
        <p:spPr>
          <a:xfrm>
            <a:off x="1547664" y="6197242"/>
            <a:ext cx="3096344" cy="338554"/>
          </a:xfrm>
          <a:prstGeom prst="rect">
            <a:avLst/>
          </a:prstGeom>
          <a:solidFill>
            <a:srgbClr val="CCCC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cs typeface="Arial" panose="020B0604020202020204" pitchFamily="34" charset="0"/>
              </a:rPr>
              <a:t>45</a:t>
            </a:r>
          </a:p>
        </p:txBody>
      </p:sp>
    </p:spTree>
    <p:custDataLst>
      <p:tags r:id="rId1"/>
    </p:custDataLst>
    <p:extLst>
      <p:ext uri="{BB962C8B-B14F-4D97-AF65-F5344CB8AC3E}">
        <p14:creationId xmlns:p14="http://schemas.microsoft.com/office/powerpoint/2010/main" val="2949318819"/>
      </p:ext>
    </p:extLst>
  </p:cSld>
  <p:clrMapOvr>
    <a:masterClrMapping/>
  </p:clrMapOvr>
  <mc:AlternateContent xmlns:mc="http://schemas.openxmlformats.org/markup-compatibility/2006" xmlns:p14="http://schemas.microsoft.com/office/powerpoint/2010/main">
    <mc:Choice Requires="p14">
      <p:transition spd="slow" p14:dur="2000" advTm="172123"/>
    </mc:Choice>
    <mc:Fallback xmlns="">
      <p:transition spd="slow" advTm="1721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for </a:t>
            </a:r>
            <a:r>
              <a:rPr lang="ko-KR" altLang="en-US" dirty="0"/>
              <a:t>문</a:t>
            </a:r>
          </a:p>
        </p:txBody>
      </p:sp>
      <p:sp>
        <p:nvSpPr>
          <p:cNvPr id="3" name="내용 개체 틀 2"/>
          <p:cNvSpPr>
            <a:spLocks noGrp="1"/>
          </p:cNvSpPr>
          <p:nvPr>
            <p:ph idx="1"/>
          </p:nvPr>
        </p:nvSpPr>
        <p:spPr/>
        <p:txBody>
          <a:bodyPr/>
          <a:lstStyle/>
          <a:p>
            <a:r>
              <a:rPr lang="ko-KR" altLang="en-US" b="1" dirty="0"/>
              <a:t>문자열 반복</a:t>
            </a:r>
            <a:endParaRPr lang="en-US" altLang="ko-KR" b="1" dirty="0"/>
          </a:p>
          <a:p>
            <a:pPr lvl="1"/>
            <a:r>
              <a:rPr lang="ko-KR" altLang="en-US" dirty="0"/>
              <a:t>문자열도 시퀀스의 일종 </a:t>
            </a:r>
            <a:endParaRPr lang="en-US" altLang="ko-KR" dirty="0"/>
          </a:p>
          <a:p>
            <a:pPr lvl="1"/>
            <a:r>
              <a:rPr lang="ko-KR" altLang="en-US" dirty="0"/>
              <a:t>문자열을 대상으로 </a:t>
            </a:r>
            <a:r>
              <a:rPr lang="ko-KR" altLang="en-US" dirty="0" err="1"/>
              <a:t>반복문</a:t>
            </a:r>
            <a:r>
              <a:rPr lang="ko-KR" altLang="en-US" dirty="0"/>
              <a:t> 적용 가능 </a:t>
            </a:r>
          </a:p>
        </p:txBody>
      </p:sp>
      <p:sp>
        <p:nvSpPr>
          <p:cNvPr id="4" name="TextBox 3"/>
          <p:cNvSpPr txBox="1"/>
          <p:nvPr/>
        </p:nvSpPr>
        <p:spPr>
          <a:xfrm>
            <a:off x="2339752" y="2780928"/>
            <a:ext cx="4306595" cy="646331"/>
          </a:xfrm>
          <a:prstGeom prst="rect">
            <a:avLst/>
          </a:prstGeom>
          <a:solidFill>
            <a:srgbClr val="CCFFFF"/>
          </a:solidFill>
          <a:ln>
            <a:solidFill>
              <a:schemeClr val="tx1"/>
            </a:solidFill>
          </a:ln>
        </p:spPr>
        <p:txBody>
          <a:bodyPr wrap="square" rtlCol="0">
            <a:spAutoFit/>
          </a:bodyPr>
          <a:lstStyle/>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dirty="0">
                <a:latin typeface="Consolas" panose="020B0609020204030204" pitchFamily="49" charset="0"/>
                <a:ea typeface="굴림" panose="020B0600000101010101" pitchFamily="50" charset="-127"/>
                <a:cs typeface="Arial" panose="020B0604020202020204" pitchFamily="34" charset="0"/>
              </a:rPr>
              <a:t> c </a:t>
            </a:r>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dirty="0">
                <a:latin typeface="Consolas" panose="020B0609020204030204" pitchFamily="49" charset="0"/>
                <a:ea typeface="굴림" panose="020B0600000101010101" pitchFamily="50" charset="-127"/>
                <a:cs typeface="Arial" panose="020B0604020202020204" pitchFamily="34" charset="0"/>
              </a:rPr>
              <a:t> "</a:t>
            </a:r>
            <a:r>
              <a:rPr lang="en-US" altLang="ko-KR" dirty="0" err="1">
                <a:latin typeface="Consolas" panose="020B0609020204030204" pitchFamily="49" charset="0"/>
                <a:ea typeface="굴림" panose="020B0600000101010101" pitchFamily="50" charset="-127"/>
                <a:cs typeface="Arial" panose="020B0604020202020204" pitchFamily="34" charset="0"/>
              </a:rPr>
              <a:t>abcdef</a:t>
            </a:r>
            <a:r>
              <a:rPr lang="en-US" altLang="ko-KR" dirty="0">
                <a:latin typeface="Consolas" panose="020B0609020204030204" pitchFamily="49" charset="0"/>
                <a:ea typeface="굴림" panose="020B0600000101010101" pitchFamily="50" charset="-127"/>
                <a:cs typeface="Arial" panose="020B0604020202020204" pitchFamily="34" charset="0"/>
              </a:rPr>
              <a:t>":</a:t>
            </a:r>
          </a:p>
          <a:p>
            <a:r>
              <a:rPr lang="en-US" altLang="ko-KR" dirty="0">
                <a:latin typeface="Consolas" panose="020B0609020204030204" pitchFamily="49" charset="0"/>
                <a:ea typeface="굴림" panose="020B0600000101010101" pitchFamily="50" charset="-127"/>
                <a:cs typeface="Arial" panose="020B0604020202020204" pitchFamily="34" charset="0"/>
              </a:rPr>
              <a:t>    print(c, end=" ")</a:t>
            </a:r>
          </a:p>
        </p:txBody>
      </p:sp>
      <p:sp>
        <p:nvSpPr>
          <p:cNvPr id="5" name="TextBox 4"/>
          <p:cNvSpPr txBox="1"/>
          <p:nvPr/>
        </p:nvSpPr>
        <p:spPr>
          <a:xfrm>
            <a:off x="2339752" y="3933056"/>
            <a:ext cx="4306595" cy="369332"/>
          </a:xfrm>
          <a:prstGeom prst="rect">
            <a:avLst/>
          </a:prstGeom>
          <a:solidFill>
            <a:srgbClr val="CCCCFF"/>
          </a:solidFill>
          <a:ln>
            <a:solidFill>
              <a:schemeClr val="tx1"/>
            </a:solidFill>
          </a:ln>
        </p:spPr>
        <p:txBody>
          <a:bodyPr wrap="square" rtlCol="0">
            <a:spAutoFit/>
          </a:bodyPr>
          <a:lstStyle/>
          <a:p>
            <a:r>
              <a:rPr lang="pt-BR" altLang="ko-KR" dirty="0">
                <a:latin typeface="Consolas" panose="020B0609020204030204" pitchFamily="49" charset="0"/>
                <a:ea typeface="굴림" panose="020B0600000101010101" pitchFamily="50" charset="-127"/>
                <a:cs typeface="Arial" panose="020B0604020202020204" pitchFamily="34" charset="0"/>
              </a:rPr>
              <a:t>a b c d e f </a:t>
            </a:r>
            <a:endParaRPr lang="en-US" altLang="ko-KR" dirty="0">
              <a:latin typeface="Consolas" panose="020B0609020204030204" pitchFamily="49"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199591309"/>
      </p:ext>
    </p:extLst>
  </p:cSld>
  <p:clrMapOvr>
    <a:masterClrMapping/>
  </p:clrMapOvr>
  <mc:AlternateContent xmlns:mc="http://schemas.openxmlformats.org/markup-compatibility/2006" xmlns:p14="http://schemas.microsoft.com/office/powerpoint/2010/main">
    <mc:Choice Requires="p14">
      <p:transition spd="slow" p14:dur="2000" advTm="24621"/>
    </mc:Choice>
    <mc:Fallback xmlns="">
      <p:transition spd="slow" advTm="24621"/>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정수들의 합</a:t>
            </a:r>
          </a:p>
        </p:txBody>
      </p:sp>
      <p:sp>
        <p:nvSpPr>
          <p:cNvPr id="3" name="내용 개체 틀 2"/>
          <p:cNvSpPr>
            <a:spLocks noGrp="1"/>
          </p:cNvSpPr>
          <p:nvPr>
            <p:ph idx="1"/>
          </p:nvPr>
        </p:nvSpPr>
        <p:spPr/>
        <p:txBody>
          <a:bodyPr/>
          <a:lstStyle/>
          <a:p>
            <a:r>
              <a:rPr lang="en-US" altLang="ko-KR" b="1" dirty="0"/>
              <a:t>1</a:t>
            </a:r>
            <a:r>
              <a:rPr lang="ko-KR" altLang="en-US" b="1" dirty="0"/>
              <a:t>부터 사용자가 입력한 수 </a:t>
            </a:r>
            <a:r>
              <a:rPr lang="en-US" altLang="ko-KR" b="1" dirty="0"/>
              <a:t>n</a:t>
            </a:r>
            <a:r>
              <a:rPr lang="ko-KR" altLang="en-US" b="1" dirty="0"/>
              <a:t>까지 더해서 출력하는 프로그램 </a:t>
            </a:r>
            <a:r>
              <a:rPr lang="en-US" altLang="ko-KR" b="1" dirty="0"/>
              <a:t/>
            </a:r>
            <a:br>
              <a:rPr lang="en-US" altLang="ko-KR" b="1" dirty="0"/>
            </a:br>
            <a:r>
              <a:rPr lang="en-US" altLang="ko-KR" b="1" dirty="0"/>
              <a:t>(for </a:t>
            </a:r>
            <a:r>
              <a:rPr lang="ko-KR" altLang="en-US" b="1" dirty="0"/>
              <a:t>문 사용</a:t>
            </a:r>
            <a:r>
              <a:rPr lang="en-US" altLang="ko-KR" b="1" dirty="0"/>
              <a:t>)</a:t>
            </a:r>
          </a:p>
        </p:txBody>
      </p:sp>
      <p:sp>
        <p:nvSpPr>
          <p:cNvPr id="4" name="TextBox 3"/>
          <p:cNvSpPr txBox="1"/>
          <p:nvPr/>
        </p:nvSpPr>
        <p:spPr>
          <a:xfrm>
            <a:off x="1619672" y="2386623"/>
            <a:ext cx="5544616" cy="584775"/>
          </a:xfrm>
          <a:prstGeom prst="rect">
            <a:avLst/>
          </a:prstGeom>
          <a:solidFill>
            <a:srgbClr val="CCCCFF"/>
          </a:solidFill>
          <a:ln>
            <a:solidFill>
              <a:schemeClr val="tx1"/>
            </a:solidFill>
          </a:ln>
        </p:spPr>
        <p:txBody>
          <a:bodyPr wrap="square" rtlCol="0">
            <a:spAutoFit/>
          </a:bodyPr>
          <a:lstStyle/>
          <a:p>
            <a:r>
              <a:rPr lang="ko-KR" altLang="en-US" sz="1600" dirty="0">
                <a:latin typeface="Consolas" panose="020B0609020204030204" pitchFamily="49" charset="0"/>
                <a:ea typeface="굴림" panose="020B0600000101010101" pitchFamily="50" charset="-127"/>
                <a:cs typeface="Arial" panose="020B0604020202020204" pitchFamily="34" charset="0"/>
              </a:rPr>
              <a:t>어디까지 계산할까요</a:t>
            </a:r>
            <a:r>
              <a:rPr lang="en-US" altLang="ko-KR" sz="1600" dirty="0">
                <a:latin typeface="Consolas" panose="020B0609020204030204" pitchFamily="49" charset="0"/>
                <a:ea typeface="굴림" panose="020B0600000101010101" pitchFamily="50" charset="-127"/>
                <a:cs typeface="Arial" panose="020B0604020202020204" pitchFamily="34" charset="0"/>
              </a:rPr>
              <a:t>: 10</a:t>
            </a:r>
          </a:p>
          <a:p>
            <a:r>
              <a:rPr lang="en-US" altLang="ko-KR" sz="1600" dirty="0">
                <a:latin typeface="Consolas" panose="020B0609020204030204" pitchFamily="49" charset="0"/>
                <a:ea typeface="굴림" panose="020B0600000101010101" pitchFamily="50" charset="-127"/>
                <a:cs typeface="Arial" panose="020B0604020202020204" pitchFamily="34" charset="0"/>
              </a:rPr>
              <a:t>1</a:t>
            </a:r>
            <a:r>
              <a:rPr lang="ko-KR" altLang="en-US" sz="1600" dirty="0">
                <a:latin typeface="Consolas" panose="020B0609020204030204" pitchFamily="49" charset="0"/>
                <a:ea typeface="굴림" panose="020B0600000101010101" pitchFamily="50" charset="-127"/>
                <a:cs typeface="Arial" panose="020B0604020202020204" pitchFamily="34" charset="0"/>
              </a:rPr>
              <a:t>부터  </a:t>
            </a:r>
            <a:r>
              <a:rPr lang="en-US" altLang="ko-KR" sz="1600" dirty="0">
                <a:latin typeface="Consolas" panose="020B0609020204030204" pitchFamily="49" charset="0"/>
                <a:ea typeface="굴림" panose="020B0600000101010101" pitchFamily="50" charset="-127"/>
                <a:cs typeface="Arial" panose="020B0604020202020204" pitchFamily="34" charset="0"/>
              </a:rPr>
              <a:t>10 </a:t>
            </a:r>
            <a:r>
              <a:rPr lang="ko-KR" altLang="en-US" sz="1600" dirty="0">
                <a:latin typeface="Consolas" panose="020B0609020204030204" pitchFamily="49" charset="0"/>
                <a:ea typeface="굴림" panose="020B0600000101010101" pitchFamily="50" charset="-127"/>
                <a:cs typeface="Arial" panose="020B0604020202020204" pitchFamily="34" charset="0"/>
              </a:rPr>
              <a:t>까지의 정수의 합</a:t>
            </a:r>
            <a:r>
              <a:rPr lang="en-US" altLang="ko-KR" sz="1600" dirty="0">
                <a:latin typeface="Consolas" panose="020B0609020204030204" pitchFamily="49" charset="0"/>
                <a:ea typeface="굴림" panose="020B0600000101010101" pitchFamily="50" charset="-127"/>
                <a:cs typeface="Arial" panose="020B0604020202020204" pitchFamily="34" charset="0"/>
              </a:rPr>
              <a:t>=  55</a:t>
            </a:r>
          </a:p>
        </p:txBody>
      </p:sp>
      <p:sp>
        <p:nvSpPr>
          <p:cNvPr id="5" name="TextBox 4"/>
          <p:cNvSpPr txBox="1"/>
          <p:nvPr/>
        </p:nvSpPr>
        <p:spPr>
          <a:xfrm>
            <a:off x="1619672" y="3394735"/>
            <a:ext cx="5544616" cy="2062103"/>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a:latin typeface="Consolas" panose="020B0609020204030204" pitchFamily="49" charset="0"/>
                <a:ea typeface="굴림" panose="020B0600000101010101" pitchFamily="50" charset="-127"/>
                <a:cs typeface="Arial" panose="020B0604020202020204" pitchFamily="34" charset="0"/>
              </a:rPr>
              <a:t>반복을 이용한 </a:t>
            </a:r>
            <a:r>
              <a:rPr lang="ko-KR" altLang="en-US" sz="1600" dirty="0" err="1">
                <a:latin typeface="Consolas" panose="020B0609020204030204" pitchFamily="49" charset="0"/>
                <a:ea typeface="굴림" panose="020B0600000101010101" pitchFamily="50" charset="-127"/>
                <a:cs typeface="Arial" panose="020B0604020202020204" pitchFamily="34" charset="0"/>
              </a:rPr>
              <a:t>정수합</a:t>
            </a:r>
            <a:r>
              <a:rPr lang="ko-KR" altLang="en-US" sz="1600" dirty="0">
                <a:latin typeface="Consolas" panose="020B0609020204030204" pitchFamily="49" charset="0"/>
                <a:ea typeface="굴림" panose="020B0600000101010101" pitchFamily="50" charset="-127"/>
                <a:cs typeface="Arial" panose="020B0604020202020204" pitchFamily="34" charset="0"/>
              </a:rPr>
              <a:t> 프로그램</a:t>
            </a:r>
          </a:p>
          <a:p>
            <a:r>
              <a:rPr lang="en-US" altLang="ko-KR" sz="1600" dirty="0">
                <a:latin typeface="Consolas" panose="020B0609020204030204" pitchFamily="49" charset="0"/>
                <a:ea typeface="굴림" panose="020B0600000101010101" pitchFamily="50" charset="-127"/>
                <a:cs typeface="Arial" panose="020B0604020202020204" pitchFamily="34" charset="0"/>
              </a:rPr>
              <a:t>sum = 0</a:t>
            </a:r>
          </a:p>
          <a:p>
            <a:endParaRPr lang="en-US" altLang="ko-KR" sz="1600" dirty="0">
              <a:latin typeface="Consolas" panose="020B0609020204030204" pitchFamily="49" charset="0"/>
              <a:ea typeface="굴림" panose="020B0600000101010101" pitchFamily="50" charset="-127"/>
              <a:cs typeface="Arial" panose="020B0604020202020204" pitchFamily="34" charset="0"/>
            </a:endParaRPr>
          </a:p>
          <a:p>
            <a:r>
              <a:rPr lang="en-US" altLang="ko-KR" sz="1600" dirty="0">
                <a:latin typeface="Consolas" panose="020B0609020204030204" pitchFamily="49" charset="0"/>
                <a:ea typeface="굴림" panose="020B0600000101010101" pitchFamily="50" charset="-127"/>
                <a:cs typeface="Arial" panose="020B0604020202020204" pitchFamily="34" charset="0"/>
              </a:rPr>
              <a:t>limit = </a:t>
            </a:r>
            <a:r>
              <a:rPr lang="en-US" altLang="ko-KR" sz="1600" dirty="0" err="1">
                <a:solidFill>
                  <a:srgbClr val="0000FF"/>
                </a:solidFill>
                <a:latin typeface="Consolas" panose="020B0609020204030204" pitchFamily="49" charset="0"/>
                <a:ea typeface="굴림" panose="020B0600000101010101" pitchFamily="50" charset="-127"/>
                <a:cs typeface="Arial" panose="020B0604020202020204" pitchFamily="34" charset="0"/>
              </a:rPr>
              <a:t>int</a:t>
            </a:r>
            <a:r>
              <a:rPr lang="en-US" altLang="ko-KR" sz="1600" dirty="0">
                <a:latin typeface="Consolas" panose="020B0609020204030204" pitchFamily="49" charset="0"/>
                <a:ea typeface="굴림" panose="020B0600000101010101" pitchFamily="50" charset="-127"/>
                <a:cs typeface="Arial" panose="020B0604020202020204" pitchFamily="34" charset="0"/>
              </a:rPr>
              <a:t>(</a:t>
            </a:r>
            <a:r>
              <a:rPr lang="en-US"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sz="1600" dirty="0">
                <a:latin typeface="Consolas" panose="020B0609020204030204" pitchFamily="49" charset="0"/>
                <a:ea typeface="굴림" panose="020B0600000101010101" pitchFamily="50" charset="-127"/>
                <a:cs typeface="Arial" panose="020B0604020202020204" pitchFamily="34" charset="0"/>
              </a:rPr>
              <a:t>("</a:t>
            </a:r>
            <a:r>
              <a:rPr lang="ko-KR" altLang="en-US" sz="1600" dirty="0">
                <a:latin typeface="Consolas" panose="020B0609020204030204" pitchFamily="49" charset="0"/>
                <a:ea typeface="굴림" panose="020B0600000101010101" pitchFamily="50" charset="-127"/>
                <a:cs typeface="Arial" panose="020B0604020202020204" pitchFamily="34" charset="0"/>
              </a:rPr>
              <a:t>어디까지 계산할까요</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i</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range</a:t>
            </a:r>
            <a:r>
              <a:rPr lang="en-US" altLang="ko-KR" sz="1600" dirty="0">
                <a:latin typeface="Consolas" panose="020B0609020204030204" pitchFamily="49" charset="0"/>
                <a:ea typeface="굴림" panose="020B0600000101010101" pitchFamily="50" charset="-127"/>
                <a:cs typeface="Arial" panose="020B0604020202020204" pitchFamily="34" charset="0"/>
              </a:rPr>
              <a:t>(1, limit+1) :</a:t>
            </a:r>
          </a:p>
          <a:p>
            <a:r>
              <a:rPr lang="en-US" altLang="ko-KR" sz="1600" dirty="0">
                <a:latin typeface="Consolas" panose="020B0609020204030204" pitchFamily="49" charset="0"/>
                <a:ea typeface="굴림" panose="020B0600000101010101" pitchFamily="50" charset="-127"/>
                <a:cs typeface="Arial" panose="020B0604020202020204" pitchFamily="34" charset="0"/>
              </a:rPr>
              <a:t>    sum += </a:t>
            </a:r>
            <a:r>
              <a:rPr lang="en-US" altLang="ko-KR" sz="1600" dirty="0" err="1">
                <a:latin typeface="Consolas" panose="020B0609020204030204" pitchFamily="49" charset="0"/>
                <a:ea typeface="굴림" panose="020B0600000101010101" pitchFamily="50" charset="-127"/>
                <a:cs typeface="Arial" panose="020B0604020202020204" pitchFamily="34" charset="0"/>
              </a:rPr>
              <a:t>i</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endParaRPr lang="en-US" altLang="ko-KR" sz="1600" dirty="0">
              <a:latin typeface="Consolas" panose="020B0609020204030204" pitchFamily="49" charset="0"/>
              <a:ea typeface="굴림" panose="020B0600000101010101" pitchFamily="50" charset="-127"/>
              <a:cs typeface="Arial" panose="020B0604020202020204" pitchFamily="34" charset="0"/>
            </a:endParaRPr>
          </a:p>
          <a:p>
            <a:r>
              <a:rPr lang="en-US" altLang="ko-KR" sz="1600" dirty="0">
                <a:latin typeface="Consolas" panose="020B0609020204030204" pitchFamily="49" charset="0"/>
                <a:ea typeface="굴림" panose="020B0600000101010101" pitchFamily="50" charset="-127"/>
                <a:cs typeface="Arial" panose="020B0604020202020204" pitchFamily="34" charset="0"/>
              </a:rPr>
              <a:t>print("1</a:t>
            </a:r>
            <a:r>
              <a:rPr lang="ko-KR" altLang="en-US" sz="1600" dirty="0">
                <a:latin typeface="Consolas" panose="020B0609020204030204" pitchFamily="49" charset="0"/>
                <a:ea typeface="굴림" panose="020B0600000101010101" pitchFamily="50" charset="-127"/>
                <a:cs typeface="Arial" panose="020B0604020202020204" pitchFamily="34" charset="0"/>
              </a:rPr>
              <a:t>부터 </a:t>
            </a:r>
            <a:r>
              <a:rPr lang="en-US" altLang="ko-KR" sz="1600" dirty="0">
                <a:latin typeface="Consolas" panose="020B0609020204030204" pitchFamily="49" charset="0"/>
                <a:ea typeface="굴림" panose="020B0600000101010101" pitchFamily="50" charset="-127"/>
                <a:cs typeface="Arial" panose="020B0604020202020204" pitchFamily="34" charset="0"/>
              </a:rPr>
              <a:t>", limit, "</a:t>
            </a:r>
            <a:r>
              <a:rPr lang="ko-KR" altLang="en-US" sz="1600" dirty="0">
                <a:latin typeface="Consolas" panose="020B0609020204030204" pitchFamily="49" charset="0"/>
                <a:ea typeface="굴림" panose="020B0600000101010101" pitchFamily="50" charset="-127"/>
                <a:cs typeface="Arial" panose="020B0604020202020204" pitchFamily="34" charset="0"/>
              </a:rPr>
              <a:t>까지의 정수의 합</a:t>
            </a:r>
            <a:r>
              <a:rPr lang="en-US" altLang="ko-KR" sz="1600" dirty="0">
                <a:latin typeface="Consolas" panose="020B0609020204030204" pitchFamily="49" charset="0"/>
                <a:ea typeface="굴림" panose="020B0600000101010101" pitchFamily="50" charset="-127"/>
                <a:cs typeface="Arial" panose="020B0604020202020204" pitchFamily="34" charset="0"/>
              </a:rPr>
              <a:t>= ", sum)</a:t>
            </a:r>
          </a:p>
        </p:txBody>
      </p:sp>
    </p:spTree>
    <p:extLst>
      <p:ext uri="{BB962C8B-B14F-4D97-AF65-F5344CB8AC3E}">
        <p14:creationId xmlns:p14="http://schemas.microsoft.com/office/powerpoint/2010/main" val="3958659987"/>
      </p:ext>
    </p:extLst>
  </p:cSld>
  <p:clrMapOvr>
    <a:masterClrMapping/>
  </p:clrMapOvr>
  <mc:AlternateContent xmlns:mc="http://schemas.openxmlformats.org/markup-compatibility/2006" xmlns:p14="http://schemas.microsoft.com/office/powerpoint/2010/main">
    <mc:Choice Requires="p14">
      <p:transition spd="slow" p14:dur="2000" advTm="60752"/>
    </mc:Choice>
    <mc:Fallback xmlns="">
      <p:transition spd="slow" advTm="6075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457200" y="1268760"/>
            <a:ext cx="8229600" cy="5184576"/>
          </a:xfrm>
        </p:spPr>
        <p:txBody>
          <a:bodyPr>
            <a:normAutofit/>
          </a:bodyPr>
          <a:lstStyle/>
          <a:p>
            <a:r>
              <a:rPr lang="ko-KR" altLang="en-US" b="1" dirty="0">
                <a:solidFill>
                  <a:srgbClr val="0000FF"/>
                </a:solidFill>
              </a:rPr>
              <a:t>컴퓨터 프로그램</a:t>
            </a:r>
            <a:r>
              <a:rPr lang="ko-KR" altLang="en-US" b="1" dirty="0"/>
              <a:t> </a:t>
            </a:r>
            <a:endParaRPr lang="en-US" altLang="ko-KR" b="1" dirty="0"/>
          </a:p>
          <a:p>
            <a:pPr lvl="1"/>
            <a:r>
              <a:rPr lang="ko-KR" altLang="en-US" b="1" dirty="0"/>
              <a:t>어떤 일이나 문제 해결을</a:t>
            </a:r>
            <a:r>
              <a:rPr lang="en-US" altLang="ko-KR" b="1" dirty="0"/>
              <a:t> </a:t>
            </a:r>
            <a:r>
              <a:rPr lang="ko-KR" altLang="en-US" b="1" dirty="0"/>
              <a:t>위해</a:t>
            </a:r>
            <a:r>
              <a:rPr lang="en-US" altLang="ko-KR" b="1" dirty="0"/>
              <a:t>,</a:t>
            </a:r>
            <a:r>
              <a:rPr lang="ko-KR" altLang="en-US" b="1" dirty="0"/>
              <a:t> </a:t>
            </a:r>
            <a:r>
              <a:rPr lang="ko-KR" altLang="en-US" b="1" dirty="0">
                <a:solidFill>
                  <a:srgbClr val="FF0000"/>
                </a:solidFill>
              </a:rPr>
              <a:t>컴퓨터가 처리할 일</a:t>
            </a:r>
            <a:r>
              <a:rPr lang="ko-KR" altLang="en-US" b="1" dirty="0"/>
              <a:t>을 </a:t>
            </a:r>
            <a:r>
              <a:rPr lang="ko-KR" altLang="en-US" b="1" dirty="0">
                <a:solidFill>
                  <a:srgbClr val="FF0000"/>
                </a:solidFill>
              </a:rPr>
              <a:t>순차적으로 기술</a:t>
            </a:r>
            <a:r>
              <a:rPr lang="ko-KR" altLang="en-US" b="1" dirty="0"/>
              <a:t>한 </a:t>
            </a:r>
            <a:r>
              <a:rPr lang="ko-KR" altLang="en-US" b="1" dirty="0">
                <a:solidFill>
                  <a:srgbClr val="FF0000"/>
                </a:solidFill>
              </a:rPr>
              <a:t>일련의 명령문</a:t>
            </a:r>
            <a:r>
              <a:rPr lang="en-US" altLang="ko-KR" b="1" dirty="0">
                <a:solidFill>
                  <a:srgbClr val="FF0000"/>
                </a:solidFill>
              </a:rPr>
              <a:t>(instruction) </a:t>
            </a:r>
          </a:p>
          <a:p>
            <a:pPr lvl="2"/>
            <a:endParaRPr lang="en-US" altLang="ko-KR" b="1" dirty="0"/>
          </a:p>
          <a:p>
            <a:pPr lvl="1"/>
            <a:endParaRPr lang="en-US" altLang="ko-KR" b="1" dirty="0"/>
          </a:p>
          <a:p>
            <a:pPr lvl="2"/>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2"/>
            <a:r>
              <a:rPr lang="ko-KR" altLang="en-US" b="1" dirty="0"/>
              <a:t>명령문</a:t>
            </a:r>
            <a:r>
              <a:rPr lang="en-US" altLang="ko-KR" b="1" dirty="0"/>
              <a:t>(instruction)  </a:t>
            </a:r>
          </a:p>
          <a:p>
            <a:pPr lvl="3">
              <a:buFont typeface="Wingdings" pitchFamily="2" charset="2"/>
              <a:buChar char="§"/>
            </a:pPr>
            <a:r>
              <a:rPr lang="en-US" altLang="ko-KR" b="1" dirty="0"/>
              <a:t>CPU</a:t>
            </a:r>
            <a:r>
              <a:rPr lang="ko-KR" altLang="en-US" b="1" dirty="0"/>
              <a:t>가 처리하는 단일 작업</a:t>
            </a:r>
            <a:r>
              <a:rPr lang="en-US" altLang="ko-KR" b="1" dirty="0"/>
              <a:t>(operation)</a:t>
            </a:r>
            <a:r>
              <a:rPr lang="ko-KR" altLang="en-US" b="1" dirty="0"/>
              <a:t> </a:t>
            </a:r>
            <a:r>
              <a:rPr lang="en-US" altLang="ko-KR" b="1" dirty="0"/>
              <a:t> </a:t>
            </a:r>
          </a:p>
          <a:p>
            <a:pPr lvl="1"/>
            <a:endParaRPr lang="ko-KR" altLang="en-US" b="1" dirty="0"/>
          </a:p>
        </p:txBody>
      </p:sp>
      <p:sp>
        <p:nvSpPr>
          <p:cNvPr id="3" name="제목 2"/>
          <p:cNvSpPr>
            <a:spLocks noGrp="1"/>
          </p:cNvSpPr>
          <p:nvPr>
            <p:ph type="title"/>
          </p:nvPr>
        </p:nvSpPr>
        <p:spPr/>
        <p:txBody>
          <a:bodyPr/>
          <a:lstStyle/>
          <a:p>
            <a:r>
              <a:rPr lang="ko-KR" altLang="en-US" dirty="0"/>
              <a:t>소프트웨어</a:t>
            </a:r>
          </a:p>
        </p:txBody>
      </p:sp>
      <p:sp>
        <p:nvSpPr>
          <p:cNvPr id="6" name="직사각형 5"/>
          <p:cNvSpPr/>
          <p:nvPr/>
        </p:nvSpPr>
        <p:spPr>
          <a:xfrm>
            <a:off x="5111552" y="6641976"/>
            <a:ext cx="4032448" cy="200055"/>
          </a:xfrm>
          <a:prstGeom prst="rect">
            <a:avLst/>
          </a:prstGeom>
        </p:spPr>
        <p:txBody>
          <a:bodyPr wrap="square">
            <a:spAutoFit/>
          </a:bodyPr>
          <a:lstStyle/>
          <a:p>
            <a:pPr algn="r"/>
            <a:r>
              <a:rPr lang="en-US" altLang="ko-KR" sz="700" dirty="0"/>
              <a:t>Image</a:t>
            </a:r>
            <a:r>
              <a:rPr lang="ko-KR" altLang="en-US" sz="700" dirty="0"/>
              <a:t> </a:t>
            </a:r>
            <a:r>
              <a:rPr lang="en-US" altLang="ko-KR" sz="700" dirty="0"/>
              <a:t>source: http://blog.naver.com/indiangg?Redirect=Log&amp;logNo=70115416641</a:t>
            </a:r>
            <a:endParaRPr lang="ko-KR" altLang="en-US" sz="700" dirty="0"/>
          </a:p>
        </p:txBody>
      </p:sp>
      <p:sp>
        <p:nvSpPr>
          <p:cNvPr id="8" name="TextBox 7"/>
          <p:cNvSpPr txBox="1"/>
          <p:nvPr/>
        </p:nvSpPr>
        <p:spPr>
          <a:xfrm>
            <a:off x="1763688" y="2492896"/>
            <a:ext cx="6480720" cy="1538883"/>
          </a:xfrm>
          <a:prstGeom prst="rect">
            <a:avLst/>
          </a:prstGeom>
          <a:noFill/>
          <a:ln>
            <a:solidFill>
              <a:schemeClr val="accent1"/>
            </a:solidFill>
          </a:ln>
        </p:spPr>
        <p:txBody>
          <a:bodyPr wrap="square" rtlCol="0">
            <a:spAutoFit/>
          </a:bodyPr>
          <a:lstStyle/>
          <a:p>
            <a:pPr>
              <a:lnSpc>
                <a:spcPct val="150000"/>
              </a:lnSpc>
            </a:pPr>
            <a:r>
              <a:rPr lang="en-US" altLang="ko-KR" sz="1600" b="1" dirty="0">
                <a:solidFill>
                  <a:srgbClr val="0000FF"/>
                </a:solidFill>
                <a:latin typeface="Courier New" pitchFamily="49" charset="0"/>
                <a:cs typeface="Courier New" pitchFamily="49" charset="0"/>
              </a:rPr>
              <a:t>   print(”Hello”)</a:t>
            </a:r>
          </a:p>
          <a:p>
            <a:pPr>
              <a:lnSpc>
                <a:spcPct val="150000"/>
              </a:lnSpc>
            </a:pPr>
            <a:r>
              <a:rPr lang="en-US" altLang="ko-KR" sz="1600" b="1" dirty="0">
                <a:solidFill>
                  <a:srgbClr val="0000FF"/>
                </a:solidFill>
                <a:latin typeface="Courier New" pitchFamily="49" charset="0"/>
                <a:cs typeface="Courier New" pitchFamily="49" charset="0"/>
              </a:rPr>
              <a:t>   </a:t>
            </a:r>
            <a:r>
              <a:rPr lang="en-US" altLang="ko-KR" sz="1600" b="1" dirty="0" err="1">
                <a:solidFill>
                  <a:srgbClr val="0000FF"/>
                </a:solidFill>
                <a:latin typeface="Courier New" pitchFamily="49" charset="0"/>
                <a:cs typeface="Courier New" pitchFamily="49" charset="0"/>
              </a:rPr>
              <a:t>ftemp</a:t>
            </a:r>
            <a:r>
              <a:rPr lang="en-US" altLang="ko-KR" sz="1600" b="1" dirty="0">
                <a:solidFill>
                  <a:srgbClr val="0000FF"/>
                </a:solidFill>
                <a:latin typeface="Courier New" pitchFamily="49" charset="0"/>
                <a:cs typeface="Courier New" pitchFamily="49" charset="0"/>
              </a:rPr>
              <a:t> = 90.0</a:t>
            </a:r>
          </a:p>
          <a:p>
            <a:pPr>
              <a:lnSpc>
                <a:spcPct val="150000"/>
              </a:lnSpc>
            </a:pPr>
            <a:r>
              <a:rPr lang="en-US" altLang="ko-KR" sz="1600" b="1" dirty="0">
                <a:solidFill>
                  <a:srgbClr val="0000FF"/>
                </a:solidFill>
                <a:latin typeface="Courier New" pitchFamily="49" charset="0"/>
                <a:cs typeface="Courier New" pitchFamily="49" charset="0"/>
              </a:rPr>
              <a:t>   </a:t>
            </a:r>
            <a:r>
              <a:rPr lang="en-US" altLang="ko-KR" sz="1600" b="1" dirty="0" err="1">
                <a:solidFill>
                  <a:srgbClr val="0000FF"/>
                </a:solidFill>
                <a:latin typeface="Courier New" pitchFamily="49" charset="0"/>
                <a:cs typeface="Courier New" pitchFamily="49" charset="0"/>
              </a:rPr>
              <a:t>ctemp</a:t>
            </a:r>
            <a:r>
              <a:rPr lang="en-US" altLang="ko-KR" sz="1600" b="1" dirty="0">
                <a:solidFill>
                  <a:srgbClr val="0000FF"/>
                </a:solidFill>
                <a:latin typeface="Courier New" pitchFamily="49" charset="0"/>
                <a:cs typeface="Courier New" pitchFamily="49" charset="0"/>
              </a:rPr>
              <a:t> = (</a:t>
            </a:r>
            <a:r>
              <a:rPr lang="en-US" altLang="ko-KR" sz="1600" b="1" dirty="0" err="1">
                <a:solidFill>
                  <a:srgbClr val="0000FF"/>
                </a:solidFill>
                <a:latin typeface="Courier New" pitchFamily="49" charset="0"/>
                <a:cs typeface="Courier New" pitchFamily="49" charset="0"/>
              </a:rPr>
              <a:t>ftemp</a:t>
            </a:r>
            <a:r>
              <a:rPr lang="en-US" altLang="ko-KR" sz="1600" b="1" dirty="0">
                <a:solidFill>
                  <a:srgbClr val="0000FF"/>
                </a:solidFill>
                <a:latin typeface="Courier New" pitchFamily="49" charset="0"/>
                <a:cs typeface="Courier New" pitchFamily="49" charset="0"/>
              </a:rPr>
              <a:t> – 32.0)*5.0/9.0</a:t>
            </a:r>
          </a:p>
          <a:p>
            <a:pPr>
              <a:lnSpc>
                <a:spcPct val="150000"/>
              </a:lnSpc>
            </a:pPr>
            <a:r>
              <a:rPr lang="en-US" altLang="ko-KR" sz="1600" b="1" dirty="0">
                <a:solidFill>
                  <a:srgbClr val="0000FF"/>
                </a:solidFill>
                <a:latin typeface="Courier New" pitchFamily="49" charset="0"/>
                <a:cs typeface="Courier New" pitchFamily="49" charset="0"/>
              </a:rPr>
              <a:t>   print(</a:t>
            </a:r>
            <a:r>
              <a:rPr lang="en-US" altLang="ko-KR" sz="1600" b="1" dirty="0" err="1">
                <a:solidFill>
                  <a:srgbClr val="0000FF"/>
                </a:solidFill>
                <a:latin typeface="Courier New" pitchFamily="49" charset="0"/>
                <a:cs typeface="Courier New" pitchFamily="49" charset="0"/>
              </a:rPr>
              <a:t>ctemp</a:t>
            </a:r>
            <a:r>
              <a:rPr lang="en-US" altLang="ko-KR" sz="1600" b="1" dirty="0">
                <a:solidFill>
                  <a:srgbClr val="0000FF"/>
                </a:solidFill>
                <a:latin typeface="Courier New" pitchFamily="49" charset="0"/>
                <a:cs typeface="Courier New" pitchFamily="49" charset="0"/>
              </a:rPr>
              <a:t>) </a:t>
            </a:r>
            <a:endParaRPr lang="ko-KR" altLang="en-US" sz="1600" b="1" dirty="0">
              <a:latin typeface="Courier New" pitchFamily="49" charset="0"/>
              <a:cs typeface="Courier New" pitchFamily="49" charset="0"/>
            </a:endParaRPr>
          </a:p>
        </p:txBody>
      </p:sp>
    </p:spTree>
    <p:extLst>
      <p:ext uri="{BB962C8B-B14F-4D97-AF65-F5344CB8AC3E}">
        <p14:creationId xmlns:p14="http://schemas.microsoft.com/office/powerpoint/2010/main" val="2000031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err="1"/>
              <a:t>팩토리얼</a:t>
            </a:r>
            <a:r>
              <a:rPr lang="ko-KR" altLang="en-US" dirty="0"/>
              <a:t> 계산</a:t>
            </a:r>
          </a:p>
        </p:txBody>
      </p:sp>
      <p:sp>
        <p:nvSpPr>
          <p:cNvPr id="3" name="내용 개체 틀 2"/>
          <p:cNvSpPr>
            <a:spLocks noGrp="1"/>
          </p:cNvSpPr>
          <p:nvPr>
            <p:ph idx="1"/>
          </p:nvPr>
        </p:nvSpPr>
        <p:spPr/>
        <p:txBody>
          <a:bodyPr/>
          <a:lstStyle/>
          <a:p>
            <a:r>
              <a:rPr lang="en-US" altLang="ko-KR" b="1" dirty="0"/>
              <a:t>for</a:t>
            </a:r>
            <a:r>
              <a:rPr lang="ko-KR" altLang="en-US" b="1" dirty="0"/>
              <a:t>문을 이용하여서 </a:t>
            </a:r>
            <a:r>
              <a:rPr lang="ko-KR" altLang="en-US" b="1" dirty="0" err="1"/>
              <a:t>팩토리얼</a:t>
            </a:r>
            <a:r>
              <a:rPr lang="ko-KR" altLang="en-US" b="1" dirty="0"/>
              <a:t> 계산</a:t>
            </a:r>
            <a:endParaRPr lang="en-US" altLang="ko-KR" b="1" dirty="0"/>
          </a:p>
          <a:p>
            <a:pPr lvl="1"/>
            <a:r>
              <a:rPr lang="en-US" altLang="ko-KR" dirty="0"/>
              <a:t>n! = 1×2×3×……×(n-1)×n </a:t>
            </a:r>
            <a:endParaRPr lang="ko-KR" altLang="en-US" dirty="0"/>
          </a:p>
        </p:txBody>
      </p:sp>
      <p:sp>
        <p:nvSpPr>
          <p:cNvPr id="4" name="TextBox 3"/>
          <p:cNvSpPr txBox="1"/>
          <p:nvPr/>
        </p:nvSpPr>
        <p:spPr>
          <a:xfrm>
            <a:off x="1547664" y="2348880"/>
            <a:ext cx="5129924" cy="646331"/>
          </a:xfrm>
          <a:prstGeom prst="rect">
            <a:avLst/>
          </a:prstGeom>
          <a:solidFill>
            <a:srgbClr val="CCCCFF"/>
          </a:solidFill>
          <a:ln>
            <a:solidFill>
              <a:schemeClr val="tx1"/>
            </a:solidFill>
          </a:ln>
        </p:spPr>
        <p:txBody>
          <a:bodyPr wrap="square" rtlCol="0">
            <a:spAutoFit/>
          </a:bodyPr>
          <a:lstStyle/>
          <a:p>
            <a:r>
              <a:rPr lang="ko-KR" altLang="en-US" dirty="0">
                <a:latin typeface="Consolas" panose="020B0609020204030204" pitchFamily="49" charset="0"/>
                <a:ea typeface="굴림" panose="020B0600000101010101" pitchFamily="50" charset="-127"/>
                <a:cs typeface="Arial" panose="020B0604020202020204" pitchFamily="34" charset="0"/>
              </a:rPr>
              <a:t>정수를 </a:t>
            </a:r>
            <a:r>
              <a:rPr lang="ko-KR" altLang="en-US"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dirty="0">
                <a:latin typeface="Consolas" panose="020B0609020204030204" pitchFamily="49" charset="0"/>
                <a:ea typeface="굴림" panose="020B0600000101010101" pitchFamily="50" charset="-127"/>
                <a:cs typeface="Arial" panose="020B0604020202020204" pitchFamily="34" charset="0"/>
              </a:rPr>
              <a:t>: 10</a:t>
            </a:r>
          </a:p>
          <a:p>
            <a:r>
              <a:rPr lang="en-US" altLang="ko-KR" dirty="0">
                <a:latin typeface="Consolas" panose="020B0609020204030204" pitchFamily="49" charset="0"/>
                <a:ea typeface="굴림" panose="020B0600000101010101" pitchFamily="50" charset="-127"/>
                <a:cs typeface="Arial" panose="020B0604020202020204" pitchFamily="34" charset="0"/>
              </a:rPr>
              <a:t>10!</a:t>
            </a:r>
            <a:r>
              <a:rPr lang="ko-KR" altLang="en-US" dirty="0">
                <a:latin typeface="Consolas" panose="020B0609020204030204" pitchFamily="49" charset="0"/>
                <a:ea typeface="굴림" panose="020B0600000101010101" pitchFamily="50" charset="-127"/>
                <a:cs typeface="Arial" panose="020B0604020202020204" pitchFamily="34" charset="0"/>
              </a:rPr>
              <a:t>은 </a:t>
            </a:r>
            <a:r>
              <a:rPr lang="en-US" altLang="ko-KR" dirty="0">
                <a:latin typeface="Consolas" panose="020B0609020204030204" pitchFamily="49" charset="0"/>
                <a:ea typeface="굴림" panose="020B0600000101010101" pitchFamily="50" charset="-127"/>
                <a:cs typeface="Arial" panose="020B0604020202020204" pitchFamily="34" charset="0"/>
              </a:rPr>
              <a:t>3628800.0 </a:t>
            </a:r>
            <a:r>
              <a:rPr lang="ko-KR" altLang="en-US" dirty="0">
                <a:latin typeface="Consolas" panose="020B0609020204030204" pitchFamily="49" charset="0"/>
                <a:ea typeface="굴림" panose="020B0600000101010101" pitchFamily="50" charset="-127"/>
                <a:cs typeface="Arial" panose="020B0604020202020204" pitchFamily="34" charset="0"/>
              </a:rPr>
              <a:t>이다</a:t>
            </a:r>
            <a:r>
              <a:rPr lang="en-US" altLang="ko-KR" dirty="0">
                <a:latin typeface="Consolas" panose="020B0609020204030204" pitchFamily="49" charset="0"/>
                <a:ea typeface="굴림" panose="020B0600000101010101" pitchFamily="50" charset="-127"/>
                <a:cs typeface="Arial" panose="020B0604020202020204" pitchFamily="34" charset="0"/>
              </a:rPr>
              <a:t>.</a:t>
            </a:r>
          </a:p>
        </p:txBody>
      </p:sp>
      <p:sp>
        <p:nvSpPr>
          <p:cNvPr id="5" name="TextBox 4"/>
          <p:cNvSpPr txBox="1"/>
          <p:nvPr/>
        </p:nvSpPr>
        <p:spPr>
          <a:xfrm>
            <a:off x="1547664" y="3356992"/>
            <a:ext cx="5184576" cy="2308324"/>
          </a:xfrm>
          <a:prstGeom prst="rect">
            <a:avLst/>
          </a:prstGeom>
          <a:solidFill>
            <a:srgbClr val="CCFFFF"/>
          </a:solidFill>
          <a:ln>
            <a:solidFill>
              <a:schemeClr val="tx1"/>
            </a:solidFill>
          </a:ln>
        </p:spPr>
        <p:txBody>
          <a:bodyPr wrap="square" rtlCol="0">
            <a:spAutoFit/>
          </a:bodyPr>
          <a:lstStyle/>
          <a:p>
            <a:r>
              <a:rPr lang="en-US" altLang="ko-KR" dirty="0">
                <a:latin typeface="Consolas" panose="020B0609020204030204" pitchFamily="49" charset="0"/>
                <a:ea typeface="굴림" panose="020B0600000101010101" pitchFamily="50" charset="-127"/>
                <a:cs typeface="Arial" panose="020B0604020202020204" pitchFamily="34" charset="0"/>
              </a:rPr>
              <a:t># </a:t>
            </a:r>
            <a:r>
              <a:rPr lang="ko-KR" altLang="en-US" dirty="0">
                <a:latin typeface="Consolas" panose="020B0609020204030204" pitchFamily="49" charset="0"/>
                <a:ea typeface="굴림" panose="020B0600000101010101" pitchFamily="50" charset="-127"/>
                <a:cs typeface="Arial" panose="020B0604020202020204" pitchFamily="34" charset="0"/>
              </a:rPr>
              <a:t>반복을 이용한 </a:t>
            </a:r>
            <a:r>
              <a:rPr lang="ko-KR" altLang="en-US" dirty="0" err="1">
                <a:latin typeface="Consolas" panose="020B0609020204030204" pitchFamily="49" charset="0"/>
                <a:ea typeface="굴림" panose="020B0600000101010101" pitchFamily="50" charset="-127"/>
                <a:cs typeface="Arial" panose="020B0604020202020204" pitchFamily="34" charset="0"/>
              </a:rPr>
              <a:t>팩토리얼</a:t>
            </a:r>
            <a:r>
              <a:rPr lang="ko-KR" altLang="en-US" dirty="0">
                <a:latin typeface="Consolas" panose="020B0609020204030204" pitchFamily="49" charset="0"/>
                <a:ea typeface="굴림" panose="020B0600000101010101" pitchFamily="50" charset="-127"/>
                <a:cs typeface="Arial" panose="020B0604020202020204" pitchFamily="34" charset="0"/>
              </a:rPr>
              <a:t> 구하기</a:t>
            </a:r>
          </a:p>
          <a:p>
            <a:r>
              <a:rPr lang="en-US" altLang="ko-KR" dirty="0">
                <a:latin typeface="Consolas" panose="020B0609020204030204" pitchFamily="49" charset="0"/>
                <a:ea typeface="굴림" panose="020B0600000101010101" pitchFamily="50" charset="-127"/>
                <a:cs typeface="Arial" panose="020B0604020202020204" pitchFamily="34" charset="0"/>
              </a:rPr>
              <a:t>fact = 1.0</a:t>
            </a:r>
          </a:p>
          <a:p>
            <a:r>
              <a:rPr lang="en-US" altLang="ko-KR" dirty="0">
                <a:latin typeface="Consolas" panose="020B0609020204030204" pitchFamily="49" charset="0"/>
                <a:ea typeface="굴림" panose="020B0600000101010101" pitchFamily="50" charset="-127"/>
                <a:cs typeface="Arial" panose="020B0604020202020204" pitchFamily="34" charset="0"/>
              </a:rPr>
              <a:t>n = </a:t>
            </a:r>
            <a:r>
              <a:rPr lang="en-US" altLang="ko-KR" dirty="0" err="1">
                <a:solidFill>
                  <a:srgbClr val="0000FF"/>
                </a:solidFill>
                <a:latin typeface="Consolas" panose="020B0609020204030204" pitchFamily="49" charset="0"/>
                <a:ea typeface="굴림" panose="020B0600000101010101" pitchFamily="50" charset="-127"/>
                <a:cs typeface="Arial" panose="020B0604020202020204" pitchFamily="34" charset="0"/>
              </a:rPr>
              <a:t>int</a:t>
            </a:r>
            <a:r>
              <a:rPr lang="en-US" altLang="ko-KR" dirty="0">
                <a:latin typeface="Consolas" panose="020B0609020204030204" pitchFamily="49" charset="0"/>
                <a:ea typeface="굴림" panose="020B0600000101010101" pitchFamily="50" charset="-127"/>
                <a:cs typeface="Arial" panose="020B0604020202020204" pitchFamily="34" charset="0"/>
              </a:rPr>
              <a:t>(</a:t>
            </a:r>
            <a:r>
              <a:rPr lang="en-US" altLang="ko-KR"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dirty="0">
                <a:latin typeface="Consolas" panose="020B0609020204030204" pitchFamily="49" charset="0"/>
                <a:ea typeface="굴림" panose="020B0600000101010101" pitchFamily="50" charset="-127"/>
                <a:cs typeface="Arial" panose="020B0604020202020204" pitchFamily="34" charset="0"/>
              </a:rPr>
              <a:t>("</a:t>
            </a:r>
            <a:r>
              <a:rPr lang="ko-KR" altLang="en-US" dirty="0">
                <a:latin typeface="Consolas" panose="020B0609020204030204" pitchFamily="49" charset="0"/>
                <a:ea typeface="굴림" panose="020B0600000101010101" pitchFamily="50" charset="-127"/>
                <a:cs typeface="Arial" panose="020B0604020202020204" pitchFamily="34" charset="0"/>
              </a:rPr>
              <a:t>정수를 </a:t>
            </a:r>
            <a:r>
              <a:rPr lang="ko-KR" altLang="en-US"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dirty="0">
                <a:latin typeface="Consolas" panose="020B0609020204030204" pitchFamily="49" charset="0"/>
                <a:ea typeface="굴림" panose="020B0600000101010101" pitchFamily="50" charset="-127"/>
                <a:cs typeface="Arial" panose="020B0604020202020204" pitchFamily="34" charset="0"/>
              </a:rPr>
              <a:t>:  "))</a:t>
            </a:r>
          </a:p>
          <a:p>
            <a:endParaRPr lang="en-US" altLang="ko-KR" dirty="0">
              <a:latin typeface="Consolas" panose="020B0609020204030204" pitchFamily="49" charset="0"/>
              <a:ea typeface="굴림" panose="020B0600000101010101" pitchFamily="50" charset="-127"/>
              <a:cs typeface="Arial" panose="020B0604020202020204" pitchFamily="34" charset="0"/>
            </a:endParaRPr>
          </a:p>
          <a:p>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dirty="0">
                <a:latin typeface="Consolas" panose="020B0609020204030204" pitchFamily="49" charset="0"/>
                <a:ea typeface="굴림" panose="020B0600000101010101" pitchFamily="50" charset="-127"/>
                <a:cs typeface="Arial" panose="020B0604020202020204" pitchFamily="34" charset="0"/>
              </a:rPr>
              <a:t> </a:t>
            </a:r>
            <a:r>
              <a:rPr lang="en-US" altLang="ko-KR" dirty="0" err="1">
                <a:latin typeface="Consolas" panose="020B0609020204030204" pitchFamily="49" charset="0"/>
                <a:ea typeface="굴림" panose="020B0600000101010101" pitchFamily="50" charset="-127"/>
                <a:cs typeface="Arial" panose="020B0604020202020204" pitchFamily="34" charset="0"/>
              </a:rPr>
              <a:t>i</a:t>
            </a:r>
            <a:r>
              <a:rPr lang="en-US" altLang="ko-KR" dirty="0">
                <a:latin typeface="Consolas" panose="020B0609020204030204" pitchFamily="49" charset="0"/>
                <a:ea typeface="굴림" panose="020B0600000101010101" pitchFamily="50" charset="-127"/>
                <a:cs typeface="Arial" panose="020B0604020202020204" pitchFamily="34" charset="0"/>
              </a:rPr>
              <a:t> </a:t>
            </a:r>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dirty="0">
                <a:latin typeface="Consolas" panose="020B0609020204030204" pitchFamily="49" charset="0"/>
                <a:ea typeface="굴림" panose="020B0600000101010101" pitchFamily="50" charset="-127"/>
                <a:cs typeface="Arial" panose="020B0604020202020204" pitchFamily="34" charset="0"/>
              </a:rPr>
              <a:t> </a:t>
            </a:r>
            <a:r>
              <a:rPr lang="en-US" altLang="ko-KR" dirty="0">
                <a:solidFill>
                  <a:srgbClr val="0000FF"/>
                </a:solidFill>
                <a:latin typeface="Consolas" panose="020B0609020204030204" pitchFamily="49" charset="0"/>
                <a:ea typeface="굴림" panose="020B0600000101010101" pitchFamily="50" charset="-127"/>
                <a:cs typeface="Arial" panose="020B0604020202020204" pitchFamily="34" charset="0"/>
              </a:rPr>
              <a:t>range</a:t>
            </a:r>
            <a:r>
              <a:rPr lang="en-US" altLang="ko-KR" dirty="0">
                <a:latin typeface="Consolas" panose="020B0609020204030204" pitchFamily="49" charset="0"/>
                <a:ea typeface="굴림" panose="020B0600000101010101" pitchFamily="50" charset="-127"/>
                <a:cs typeface="Arial" panose="020B0604020202020204" pitchFamily="34" charset="0"/>
              </a:rPr>
              <a:t>(1, n+1) :</a:t>
            </a:r>
          </a:p>
          <a:p>
            <a:r>
              <a:rPr lang="en-US" altLang="ko-KR" dirty="0">
                <a:latin typeface="Consolas" panose="020B0609020204030204" pitchFamily="49" charset="0"/>
                <a:ea typeface="굴림" panose="020B0600000101010101" pitchFamily="50" charset="-127"/>
                <a:cs typeface="Arial" panose="020B0604020202020204" pitchFamily="34" charset="0"/>
              </a:rPr>
              <a:t>    fact = fact * </a:t>
            </a:r>
            <a:r>
              <a:rPr lang="en-US" altLang="ko-KR" dirty="0" err="1">
                <a:latin typeface="Consolas" panose="020B0609020204030204" pitchFamily="49" charset="0"/>
                <a:ea typeface="굴림" panose="020B0600000101010101" pitchFamily="50" charset="-127"/>
                <a:cs typeface="Arial" panose="020B0604020202020204" pitchFamily="34" charset="0"/>
              </a:rPr>
              <a:t>i</a:t>
            </a:r>
            <a:r>
              <a:rPr lang="en-US" altLang="ko-KR" dirty="0">
                <a:latin typeface="Consolas" panose="020B0609020204030204" pitchFamily="49" charset="0"/>
                <a:ea typeface="굴림" panose="020B0600000101010101" pitchFamily="50" charset="-127"/>
                <a:cs typeface="Arial" panose="020B0604020202020204" pitchFamily="34" charset="0"/>
              </a:rPr>
              <a:t>;</a:t>
            </a:r>
          </a:p>
          <a:p>
            <a:endParaRPr lang="en-US" altLang="ko-KR" dirty="0">
              <a:latin typeface="Consolas" panose="020B0609020204030204" pitchFamily="49" charset="0"/>
              <a:ea typeface="굴림" panose="020B0600000101010101" pitchFamily="50" charset="-127"/>
              <a:cs typeface="Arial" panose="020B0604020202020204" pitchFamily="34" charset="0"/>
            </a:endParaRPr>
          </a:p>
          <a:p>
            <a:r>
              <a:rPr lang="en-US" altLang="ko-KR" dirty="0">
                <a:latin typeface="Consolas" panose="020B0609020204030204" pitchFamily="49" charset="0"/>
                <a:ea typeface="굴림" panose="020B0600000101010101" pitchFamily="50" charset="-127"/>
                <a:cs typeface="Arial" panose="020B0604020202020204" pitchFamily="34" charset="0"/>
              </a:rPr>
              <a:t>print(n,"!</a:t>
            </a:r>
            <a:r>
              <a:rPr lang="ko-KR" altLang="en-US" dirty="0">
                <a:latin typeface="Consolas" panose="020B0609020204030204" pitchFamily="49" charset="0"/>
                <a:ea typeface="굴림" panose="020B0600000101010101" pitchFamily="50" charset="-127"/>
                <a:cs typeface="Arial" panose="020B0604020202020204" pitchFamily="34" charset="0"/>
              </a:rPr>
              <a:t>은</a:t>
            </a:r>
            <a:r>
              <a:rPr lang="en-US" altLang="ko-KR" dirty="0">
                <a:latin typeface="Consolas" panose="020B0609020204030204" pitchFamily="49" charset="0"/>
                <a:ea typeface="굴림" panose="020B0600000101010101" pitchFamily="50" charset="-127"/>
                <a:cs typeface="Arial" panose="020B0604020202020204" pitchFamily="34" charset="0"/>
              </a:rPr>
              <a:t>",  fact, "</a:t>
            </a:r>
            <a:r>
              <a:rPr lang="ko-KR" altLang="en-US" dirty="0">
                <a:latin typeface="Consolas" panose="020B0609020204030204" pitchFamily="49" charset="0"/>
                <a:ea typeface="굴림" panose="020B0600000101010101" pitchFamily="50" charset="-127"/>
                <a:cs typeface="Arial" panose="020B0604020202020204" pitchFamily="34" charset="0"/>
              </a:rPr>
              <a:t>이다</a:t>
            </a:r>
            <a:r>
              <a:rPr lang="en-US" altLang="ko-KR" dirty="0">
                <a:latin typeface="Consolas" panose="020B0609020204030204" pitchFamily="49" charset="0"/>
                <a:ea typeface="굴림" panose="020B0600000101010101" pitchFamily="50" charset="-127"/>
                <a:cs typeface="Arial" panose="020B0604020202020204" pitchFamily="34" charset="0"/>
              </a:rPr>
              <a:t>.")</a:t>
            </a:r>
          </a:p>
        </p:txBody>
      </p:sp>
    </p:spTree>
    <p:extLst>
      <p:ext uri="{BB962C8B-B14F-4D97-AF65-F5344CB8AC3E}">
        <p14:creationId xmlns:p14="http://schemas.microsoft.com/office/powerpoint/2010/main" val="2841455500"/>
      </p:ext>
    </p:extLst>
  </p:cSld>
  <p:clrMapOvr>
    <a:masterClrMapping/>
  </p:clrMapOvr>
  <mc:AlternateContent xmlns:mc="http://schemas.openxmlformats.org/markup-compatibility/2006" xmlns:p14="http://schemas.microsoft.com/office/powerpoint/2010/main">
    <mc:Choice Requires="p14">
      <p:transition spd="slow" p14:dur="2000" advTm="16420"/>
    </mc:Choice>
    <mc:Fallback xmlns="">
      <p:transition spd="slow" advTm="1642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온도 변환 테이블 출력</a:t>
            </a:r>
            <a:r>
              <a:rPr lang="en-US" altLang="ko-KR" dirty="0"/>
              <a:t> </a:t>
            </a:r>
            <a:endParaRPr lang="ko-KR" altLang="en-US" dirty="0"/>
          </a:p>
        </p:txBody>
      </p:sp>
      <p:sp>
        <p:nvSpPr>
          <p:cNvPr id="3" name="내용 개체 틀 2"/>
          <p:cNvSpPr>
            <a:spLocks noGrp="1"/>
          </p:cNvSpPr>
          <p:nvPr>
            <p:ph idx="1"/>
          </p:nvPr>
        </p:nvSpPr>
        <p:spPr/>
        <p:txBody>
          <a:bodyPr/>
          <a:lstStyle/>
          <a:p>
            <a:r>
              <a:rPr lang="ko-KR" altLang="en-US" b="1" dirty="0"/>
              <a:t>화씨온도</a:t>
            </a:r>
            <a:r>
              <a:rPr lang="en-US" altLang="ko-KR" b="1" dirty="0"/>
              <a:t>-</a:t>
            </a:r>
            <a:r>
              <a:rPr lang="ko-KR" altLang="en-US" b="1" dirty="0"/>
              <a:t>섭씨온도 변환 테이블을 출력하는 프로그램</a:t>
            </a:r>
            <a:r>
              <a:rPr lang="en-US" altLang="ko-KR" dirty="0"/>
              <a:t/>
            </a:r>
            <a:br>
              <a:rPr lang="en-US" altLang="ko-KR" dirty="0"/>
            </a:br>
            <a:r>
              <a:rPr lang="ko-KR" altLang="en-US" dirty="0"/>
              <a:t>화씨 </a:t>
            </a:r>
            <a:r>
              <a:rPr lang="en-US" altLang="ko-KR" dirty="0"/>
              <a:t>0</a:t>
            </a:r>
            <a:r>
              <a:rPr lang="ko-KR" altLang="en-US" dirty="0"/>
              <a:t>도부터 </a:t>
            </a:r>
            <a:r>
              <a:rPr lang="en-US" altLang="ko-KR" dirty="0"/>
              <a:t>100</a:t>
            </a:r>
            <a:r>
              <a:rPr lang="ko-KR" altLang="en-US" dirty="0"/>
              <a:t>도까지</a:t>
            </a:r>
            <a:r>
              <a:rPr lang="en-US" altLang="ko-KR" dirty="0"/>
              <a:t>, 10</a:t>
            </a:r>
            <a:r>
              <a:rPr lang="ko-KR" altLang="en-US" dirty="0"/>
              <a:t>도 단위</a:t>
            </a:r>
            <a:r>
              <a:rPr lang="en-US" altLang="ko-KR" dirty="0"/>
              <a:t>,</a:t>
            </a:r>
            <a:r>
              <a:rPr lang="ko-KR" altLang="en-US" dirty="0"/>
              <a:t> 대응 섭씨온도 출력</a:t>
            </a:r>
            <a:r>
              <a:rPr lang="en-US" altLang="ko-KR" dirty="0"/>
              <a:t/>
            </a:r>
            <a:br>
              <a:rPr lang="en-US" altLang="ko-KR" dirty="0"/>
            </a:br>
            <a:r>
              <a:rPr lang="en-US" altLang="ko-KR" dirty="0"/>
              <a:t>C = (F-32)×5/9 </a:t>
            </a:r>
            <a:r>
              <a:rPr lang="ko-KR" altLang="en-US" dirty="0"/>
              <a:t>수식 사용</a:t>
            </a:r>
          </a:p>
        </p:txBody>
      </p:sp>
      <p:sp>
        <p:nvSpPr>
          <p:cNvPr id="4" name="TextBox 3"/>
          <p:cNvSpPr txBox="1"/>
          <p:nvPr/>
        </p:nvSpPr>
        <p:spPr>
          <a:xfrm>
            <a:off x="1115615" y="2852936"/>
            <a:ext cx="2009815" cy="2893100"/>
          </a:xfrm>
          <a:prstGeom prst="rect">
            <a:avLst/>
          </a:prstGeom>
          <a:solidFill>
            <a:srgbClr val="CCCCFF"/>
          </a:solidFill>
          <a:ln>
            <a:solidFill>
              <a:schemeClr val="tx1"/>
            </a:solidFill>
          </a:ln>
        </p:spPr>
        <p:txBody>
          <a:bodyPr wrap="square" rtlCol="0">
            <a:spAutoFit/>
          </a:bodyPr>
          <a:lstStyle/>
          <a:p>
            <a:r>
              <a:rPr lang="en-US" altLang="ko-KR" sz="1600" i="1" dirty="0">
                <a:latin typeface="Consolas" panose="020B0609020204030204" pitchFamily="49" charset="0"/>
                <a:ea typeface="굴림" panose="020B0600000101010101" pitchFamily="50" charset="-127"/>
                <a:cs typeface="Arial" panose="020B0604020202020204" pitchFamily="34" charset="0"/>
              </a:rPr>
              <a:t>0  -&gt; -17.78</a:t>
            </a:r>
          </a:p>
          <a:p>
            <a:r>
              <a:rPr lang="en-US" altLang="ko-KR" sz="1600" i="1" dirty="0">
                <a:latin typeface="Consolas" panose="020B0609020204030204" pitchFamily="49" charset="0"/>
                <a:ea typeface="굴림" panose="020B0600000101010101" pitchFamily="50" charset="-127"/>
                <a:cs typeface="Arial" panose="020B0604020202020204" pitchFamily="34" charset="0"/>
              </a:rPr>
              <a:t>10  -&gt; -12.22</a:t>
            </a:r>
          </a:p>
          <a:p>
            <a:r>
              <a:rPr lang="en-US" altLang="ko-KR" sz="1600" i="1" dirty="0">
                <a:latin typeface="Consolas" panose="020B0609020204030204" pitchFamily="49" charset="0"/>
                <a:ea typeface="굴림" panose="020B0600000101010101" pitchFamily="50" charset="-127"/>
                <a:cs typeface="Arial" panose="020B0604020202020204" pitchFamily="34" charset="0"/>
              </a:rPr>
              <a:t>20  -&gt; -6.67</a:t>
            </a:r>
          </a:p>
          <a:p>
            <a:r>
              <a:rPr lang="en-US" altLang="ko-KR" sz="1600" i="1" dirty="0">
                <a:latin typeface="Consolas" panose="020B0609020204030204" pitchFamily="49" charset="0"/>
                <a:ea typeface="굴림" panose="020B0600000101010101" pitchFamily="50" charset="-127"/>
                <a:cs typeface="Arial" panose="020B0604020202020204" pitchFamily="34" charset="0"/>
              </a:rPr>
              <a:t>30  -&gt; -1.11</a:t>
            </a:r>
          </a:p>
          <a:p>
            <a:r>
              <a:rPr lang="en-US" altLang="ko-KR" sz="1600" i="1" dirty="0">
                <a:latin typeface="Consolas" panose="020B0609020204030204" pitchFamily="49" charset="0"/>
                <a:ea typeface="굴림" panose="020B0600000101010101" pitchFamily="50" charset="-127"/>
                <a:cs typeface="Arial" panose="020B0604020202020204" pitchFamily="34" charset="0"/>
              </a:rPr>
              <a:t>40  -&gt; 4.44</a:t>
            </a:r>
          </a:p>
          <a:p>
            <a:r>
              <a:rPr lang="en-US" altLang="ko-KR" sz="1600" i="1" dirty="0">
                <a:latin typeface="Consolas" panose="020B0609020204030204" pitchFamily="49" charset="0"/>
                <a:ea typeface="굴림" panose="020B0600000101010101" pitchFamily="50" charset="-127"/>
                <a:cs typeface="Arial" panose="020B0604020202020204" pitchFamily="34" charset="0"/>
              </a:rPr>
              <a:t>50  -&gt; 10.0</a:t>
            </a:r>
          </a:p>
          <a:p>
            <a:r>
              <a:rPr lang="en-US" altLang="ko-KR" sz="1600" i="1" dirty="0">
                <a:latin typeface="Consolas" panose="020B0609020204030204" pitchFamily="49" charset="0"/>
                <a:ea typeface="굴림" panose="020B0600000101010101" pitchFamily="50" charset="-127"/>
                <a:cs typeface="Arial" panose="020B0604020202020204" pitchFamily="34" charset="0"/>
              </a:rPr>
              <a:t>60  -&gt; 15.56</a:t>
            </a:r>
          </a:p>
          <a:p>
            <a:r>
              <a:rPr lang="en-US" altLang="ko-KR" sz="1600" i="1" dirty="0">
                <a:latin typeface="Consolas" panose="020B0609020204030204" pitchFamily="49" charset="0"/>
                <a:ea typeface="굴림" panose="020B0600000101010101" pitchFamily="50" charset="-127"/>
                <a:cs typeface="Arial" panose="020B0604020202020204" pitchFamily="34" charset="0"/>
              </a:rPr>
              <a:t>70  -&gt; 21.11</a:t>
            </a:r>
          </a:p>
          <a:p>
            <a:r>
              <a:rPr lang="en-US" altLang="ko-KR" sz="1600" i="1" dirty="0">
                <a:latin typeface="Consolas" panose="020B0609020204030204" pitchFamily="49" charset="0"/>
                <a:ea typeface="굴림" panose="020B0600000101010101" pitchFamily="50" charset="-127"/>
                <a:cs typeface="Arial" panose="020B0604020202020204" pitchFamily="34" charset="0"/>
              </a:rPr>
              <a:t>80  -&gt; 26.67</a:t>
            </a:r>
          </a:p>
          <a:p>
            <a:r>
              <a:rPr lang="en-US" altLang="ko-KR" sz="1600" i="1" dirty="0">
                <a:latin typeface="Consolas" panose="020B0609020204030204" pitchFamily="49" charset="0"/>
                <a:ea typeface="굴림" panose="020B0600000101010101" pitchFamily="50" charset="-127"/>
                <a:cs typeface="Arial" panose="020B0604020202020204" pitchFamily="34" charset="0"/>
              </a:rPr>
              <a:t>90  -&gt; 32.22</a:t>
            </a:r>
          </a:p>
          <a:p>
            <a:r>
              <a:rPr lang="en-US" altLang="ko-KR" sz="1600" i="1" dirty="0">
                <a:latin typeface="Consolas" panose="020B0609020204030204" pitchFamily="49" charset="0"/>
                <a:ea typeface="굴림" panose="020B0600000101010101" pitchFamily="50" charset="-127"/>
                <a:cs typeface="Arial" panose="020B0604020202020204" pitchFamily="34" charset="0"/>
              </a:rPr>
              <a:t>100  -&gt; 37.78</a:t>
            </a:r>
          </a:p>
        </p:txBody>
      </p:sp>
      <p:sp>
        <p:nvSpPr>
          <p:cNvPr id="5" name="TextBox 4"/>
          <p:cNvSpPr txBox="1"/>
          <p:nvPr/>
        </p:nvSpPr>
        <p:spPr>
          <a:xfrm>
            <a:off x="3563888" y="2852936"/>
            <a:ext cx="4392488" cy="923330"/>
          </a:xfrm>
          <a:prstGeom prst="rect">
            <a:avLst/>
          </a:prstGeom>
          <a:solidFill>
            <a:srgbClr val="CCFFFF"/>
          </a:solidFill>
          <a:ln>
            <a:solidFill>
              <a:schemeClr val="tx1"/>
            </a:solidFill>
          </a:ln>
        </p:spPr>
        <p:txBody>
          <a:bodyPr wrap="square" rtlCol="0">
            <a:spAutoFit/>
          </a:bodyPr>
          <a:lstStyle/>
          <a:p>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dirty="0">
                <a:latin typeface="Consolas" panose="020B0609020204030204" pitchFamily="49" charset="0"/>
                <a:ea typeface="굴림" panose="020B0600000101010101" pitchFamily="50" charset="-127"/>
                <a:cs typeface="Arial" panose="020B0604020202020204" pitchFamily="34" charset="0"/>
              </a:rPr>
              <a:t> f </a:t>
            </a:r>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dirty="0">
                <a:latin typeface="Consolas" panose="020B0609020204030204" pitchFamily="49" charset="0"/>
                <a:ea typeface="굴림" panose="020B0600000101010101" pitchFamily="50" charset="-127"/>
                <a:cs typeface="Arial" panose="020B0604020202020204" pitchFamily="34" charset="0"/>
              </a:rPr>
              <a:t> </a:t>
            </a:r>
            <a:r>
              <a:rPr lang="en-US" altLang="ko-KR" dirty="0">
                <a:solidFill>
                  <a:srgbClr val="0000FF"/>
                </a:solidFill>
                <a:latin typeface="Consolas" panose="020B0609020204030204" pitchFamily="49" charset="0"/>
                <a:ea typeface="굴림" panose="020B0600000101010101" pitchFamily="50" charset="-127"/>
                <a:cs typeface="Arial" panose="020B0604020202020204" pitchFamily="34" charset="0"/>
              </a:rPr>
              <a:t>range</a:t>
            </a:r>
            <a:r>
              <a:rPr lang="en-US" altLang="ko-KR" dirty="0">
                <a:latin typeface="Consolas" panose="020B0609020204030204" pitchFamily="49" charset="0"/>
                <a:ea typeface="굴림" panose="020B0600000101010101" pitchFamily="50" charset="-127"/>
                <a:cs typeface="Arial" panose="020B0604020202020204" pitchFamily="34" charset="0"/>
              </a:rPr>
              <a:t>(0, 100+1, 10):</a:t>
            </a:r>
          </a:p>
          <a:p>
            <a:r>
              <a:rPr lang="en-US" altLang="ko-KR" dirty="0">
                <a:latin typeface="Consolas" panose="020B0609020204030204" pitchFamily="49" charset="0"/>
                <a:ea typeface="굴림" panose="020B0600000101010101" pitchFamily="50" charset="-127"/>
                <a:cs typeface="Arial" panose="020B0604020202020204" pitchFamily="34" charset="0"/>
              </a:rPr>
              <a:t>    c = (f - 32.0) * 5.0 / 9.0</a:t>
            </a:r>
          </a:p>
          <a:p>
            <a:r>
              <a:rPr lang="en-US" altLang="ko-KR" dirty="0">
                <a:latin typeface="Consolas" panose="020B0609020204030204" pitchFamily="49" charset="0"/>
                <a:ea typeface="굴림" panose="020B0600000101010101" pitchFamily="50" charset="-127"/>
                <a:cs typeface="Arial" panose="020B0604020202020204" pitchFamily="34" charset="0"/>
              </a:rPr>
              <a:t>    print(f, " -&gt;", </a:t>
            </a:r>
            <a:r>
              <a:rPr lang="en-US" altLang="ko-KR" dirty="0">
                <a:solidFill>
                  <a:srgbClr val="0000FF"/>
                </a:solidFill>
                <a:latin typeface="Consolas" panose="020B0609020204030204" pitchFamily="49" charset="0"/>
                <a:ea typeface="굴림" panose="020B0600000101010101" pitchFamily="50" charset="-127"/>
                <a:cs typeface="Arial" panose="020B0604020202020204" pitchFamily="34" charset="0"/>
              </a:rPr>
              <a:t>round</a:t>
            </a:r>
            <a:r>
              <a:rPr lang="en-US" altLang="ko-KR" dirty="0">
                <a:latin typeface="Consolas" panose="020B0609020204030204" pitchFamily="49" charset="0"/>
                <a:ea typeface="굴림" panose="020B0600000101010101" pitchFamily="50" charset="-127"/>
                <a:cs typeface="Arial" panose="020B0604020202020204" pitchFamily="34" charset="0"/>
              </a:rPr>
              <a:t>(c, 2));</a:t>
            </a:r>
          </a:p>
        </p:txBody>
      </p:sp>
    </p:spTree>
    <p:extLst>
      <p:ext uri="{BB962C8B-B14F-4D97-AF65-F5344CB8AC3E}">
        <p14:creationId xmlns:p14="http://schemas.microsoft.com/office/powerpoint/2010/main" val="722520293"/>
      </p:ext>
    </p:extLst>
  </p:cSld>
  <p:clrMapOvr>
    <a:masterClrMapping/>
  </p:clrMapOvr>
  <mc:AlternateContent xmlns:mc="http://schemas.openxmlformats.org/markup-compatibility/2006" xmlns:p14="http://schemas.microsoft.com/office/powerpoint/2010/main">
    <mc:Choice Requires="p14">
      <p:transition spd="slow" p14:dur="2000" advTm="46429"/>
    </mc:Choice>
    <mc:Fallback xmlns="">
      <p:transition spd="slow" advTm="46429"/>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화면에 별 그리기 </a:t>
            </a:r>
          </a:p>
        </p:txBody>
      </p:sp>
      <p:sp>
        <p:nvSpPr>
          <p:cNvPr id="3" name="내용 개체 틀 2"/>
          <p:cNvSpPr>
            <a:spLocks noGrp="1"/>
          </p:cNvSpPr>
          <p:nvPr>
            <p:ph idx="1"/>
          </p:nvPr>
        </p:nvSpPr>
        <p:spPr/>
        <p:txBody>
          <a:bodyPr/>
          <a:lstStyle/>
          <a:p>
            <a:r>
              <a:rPr lang="ko-KR" altLang="en-US" b="1" dirty="0" err="1"/>
              <a:t>터틀</a:t>
            </a:r>
            <a:r>
              <a:rPr lang="ko-KR" altLang="en-US" b="1" dirty="0"/>
              <a:t> 그래픽을 이용하여 별을 화면에 그리기</a:t>
            </a:r>
            <a:r>
              <a:rPr lang="en-US" altLang="ko-KR" b="1" dirty="0"/>
              <a:t> </a:t>
            </a:r>
          </a:p>
          <a:p>
            <a:endParaRPr lang="en-US" altLang="ko-KR" dirty="0"/>
          </a:p>
          <a:p>
            <a:endParaRPr lang="ko-KR" altLang="en-US" dirty="0"/>
          </a:p>
        </p:txBody>
      </p:sp>
      <p:pic>
        <p:nvPicPr>
          <p:cNvPr id="4" name="_x379374344" descr="EMB0000097048c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3363133" cy="21712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04048" y="2348880"/>
            <a:ext cx="3836127" cy="2246769"/>
          </a:xfrm>
          <a:prstGeom prst="rect">
            <a:avLst/>
          </a:prstGeom>
          <a:solidFill>
            <a:srgbClr val="CCFFFF"/>
          </a:solidFill>
          <a:ln>
            <a:solidFill>
              <a:schemeClr val="tx1"/>
            </a:solidFill>
          </a:ln>
        </p:spPr>
        <p:txBody>
          <a:bodyPr wrap="square" rtlCol="0">
            <a:spAutoFit/>
          </a:bodyPr>
          <a:lstStyle/>
          <a:p>
            <a:r>
              <a:rPr lang="en-US" altLang="ko-KR" sz="2000" dirty="0">
                <a:solidFill>
                  <a:srgbClr val="C00000"/>
                </a:solidFill>
                <a:latin typeface="Consolas" panose="020B0609020204030204" pitchFamily="49" charset="0"/>
                <a:ea typeface="굴림" panose="020B0600000101010101" pitchFamily="50" charset="-127"/>
                <a:cs typeface="Arial" panose="020B0604020202020204" pitchFamily="34" charset="0"/>
              </a:rPr>
              <a:t>import</a:t>
            </a:r>
            <a:r>
              <a:rPr lang="en-US" altLang="ko-KR" sz="2000" dirty="0">
                <a:latin typeface="Consolas" panose="020B0609020204030204" pitchFamily="49" charset="0"/>
                <a:ea typeface="굴림" panose="020B0600000101010101" pitchFamily="50" charset="-127"/>
                <a:cs typeface="Arial" panose="020B0604020202020204" pitchFamily="34" charset="0"/>
              </a:rPr>
              <a:t> turtle </a:t>
            </a:r>
          </a:p>
          <a:p>
            <a:endParaRPr lang="en-US" altLang="ko-KR" sz="2000" dirty="0">
              <a:latin typeface="Consolas" panose="020B0609020204030204" pitchFamily="49" charset="0"/>
              <a:ea typeface="굴림" panose="020B0600000101010101" pitchFamily="50" charset="-127"/>
              <a:cs typeface="Arial" panose="020B0604020202020204" pitchFamily="34" charset="0"/>
            </a:endParaRPr>
          </a:p>
          <a:p>
            <a:r>
              <a:rPr lang="en-US" altLang="ko-KR" sz="2000" dirty="0">
                <a:latin typeface="Consolas" panose="020B0609020204030204" pitchFamily="49" charset="0"/>
                <a:ea typeface="굴림" panose="020B0600000101010101" pitchFamily="50" charset="-127"/>
                <a:cs typeface="Arial" panose="020B0604020202020204" pitchFamily="34" charset="0"/>
              </a:rPr>
              <a:t>star = </a:t>
            </a:r>
            <a:r>
              <a:rPr lang="en-US" altLang="ko-KR" sz="2000" dirty="0" err="1">
                <a:solidFill>
                  <a:srgbClr val="0000FF"/>
                </a:solidFill>
                <a:latin typeface="Consolas" panose="020B0609020204030204" pitchFamily="49" charset="0"/>
                <a:ea typeface="굴림" panose="020B0600000101010101" pitchFamily="50" charset="-127"/>
                <a:cs typeface="Arial" panose="020B0604020202020204" pitchFamily="34" charset="0"/>
              </a:rPr>
              <a:t>turtle.Turtle</a:t>
            </a:r>
            <a:r>
              <a:rPr lang="en-US" altLang="ko-KR" sz="2000" dirty="0">
                <a:latin typeface="Consolas" panose="020B0609020204030204" pitchFamily="49" charset="0"/>
                <a:ea typeface="굴림" panose="020B0600000101010101" pitchFamily="50" charset="-127"/>
                <a:cs typeface="Arial" panose="020B0604020202020204" pitchFamily="34" charset="0"/>
              </a:rPr>
              <a:t>()</a:t>
            </a:r>
          </a:p>
          <a:p>
            <a:endParaRPr lang="en-US" altLang="ko-KR" sz="2000" dirty="0">
              <a:latin typeface="Consolas" panose="020B0609020204030204" pitchFamily="49" charset="0"/>
              <a:ea typeface="굴림" panose="020B0600000101010101" pitchFamily="50" charset="-127"/>
              <a:cs typeface="Arial" panose="020B0604020202020204" pitchFamily="34" charset="0"/>
            </a:endParaRPr>
          </a:p>
          <a:p>
            <a:r>
              <a:rPr lang="en-US" altLang="ko-KR" sz="2000"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sz="2000" dirty="0">
                <a:latin typeface="Consolas" panose="020B0609020204030204" pitchFamily="49" charset="0"/>
                <a:ea typeface="굴림" panose="020B0600000101010101" pitchFamily="50" charset="-127"/>
                <a:cs typeface="Arial" panose="020B0604020202020204" pitchFamily="34" charset="0"/>
              </a:rPr>
              <a:t> </a:t>
            </a:r>
            <a:r>
              <a:rPr lang="en-US" altLang="ko-KR" sz="2000" dirty="0" err="1">
                <a:latin typeface="Consolas" panose="020B0609020204030204" pitchFamily="49" charset="0"/>
                <a:ea typeface="굴림" panose="020B0600000101010101" pitchFamily="50" charset="-127"/>
                <a:cs typeface="Arial" panose="020B0604020202020204" pitchFamily="34" charset="0"/>
              </a:rPr>
              <a:t>i</a:t>
            </a:r>
            <a:r>
              <a:rPr lang="en-US" altLang="ko-KR" sz="2000" dirty="0">
                <a:latin typeface="Consolas" panose="020B0609020204030204" pitchFamily="49" charset="0"/>
                <a:ea typeface="굴림" panose="020B0600000101010101" pitchFamily="50" charset="-127"/>
                <a:cs typeface="Arial" panose="020B0604020202020204" pitchFamily="34" charset="0"/>
              </a:rPr>
              <a:t> </a:t>
            </a:r>
            <a:r>
              <a:rPr lang="en-US" altLang="ko-KR" sz="2000"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sz="2000" dirty="0">
                <a:latin typeface="Consolas" panose="020B0609020204030204" pitchFamily="49" charset="0"/>
                <a:ea typeface="굴림" panose="020B0600000101010101" pitchFamily="50" charset="-127"/>
                <a:cs typeface="Arial" panose="020B0604020202020204" pitchFamily="34" charset="0"/>
              </a:rPr>
              <a:t> range(5):</a:t>
            </a:r>
          </a:p>
          <a:p>
            <a:r>
              <a:rPr lang="en-US" altLang="ko-KR" sz="2000" dirty="0">
                <a:latin typeface="Consolas" panose="020B0609020204030204" pitchFamily="49" charset="0"/>
                <a:ea typeface="굴림" panose="020B0600000101010101" pitchFamily="50" charset="-127"/>
                <a:cs typeface="Arial" panose="020B0604020202020204" pitchFamily="34" charset="0"/>
              </a:rPr>
              <a:t>    </a:t>
            </a:r>
            <a:r>
              <a:rPr lang="en-US" altLang="ko-KR" sz="2000" dirty="0" err="1">
                <a:latin typeface="Consolas" panose="020B0609020204030204" pitchFamily="49" charset="0"/>
                <a:ea typeface="굴림" panose="020B0600000101010101" pitchFamily="50" charset="-127"/>
                <a:cs typeface="Arial" panose="020B0604020202020204" pitchFamily="34" charset="0"/>
              </a:rPr>
              <a:t>star.</a:t>
            </a:r>
            <a:r>
              <a:rPr lang="en-US" altLang="ko-KR" sz="2000" dirty="0" err="1">
                <a:solidFill>
                  <a:srgbClr val="0000FF"/>
                </a:solidFill>
                <a:latin typeface="Consolas" panose="020B0609020204030204" pitchFamily="49" charset="0"/>
                <a:ea typeface="굴림" panose="020B0600000101010101" pitchFamily="50" charset="-127"/>
                <a:cs typeface="Arial" panose="020B0604020202020204" pitchFamily="34" charset="0"/>
              </a:rPr>
              <a:t>forward</a:t>
            </a:r>
            <a:r>
              <a:rPr lang="en-US" altLang="ko-KR" sz="2000" dirty="0">
                <a:latin typeface="Consolas" panose="020B0609020204030204" pitchFamily="49" charset="0"/>
                <a:ea typeface="굴림" panose="020B0600000101010101" pitchFamily="50" charset="-127"/>
                <a:cs typeface="Arial" panose="020B0604020202020204" pitchFamily="34" charset="0"/>
              </a:rPr>
              <a:t>(50)</a:t>
            </a:r>
          </a:p>
          <a:p>
            <a:r>
              <a:rPr lang="en-US" altLang="ko-KR" sz="2000" dirty="0">
                <a:latin typeface="Consolas" panose="020B0609020204030204" pitchFamily="49" charset="0"/>
                <a:ea typeface="굴림" panose="020B0600000101010101" pitchFamily="50" charset="-127"/>
                <a:cs typeface="Arial" panose="020B0604020202020204" pitchFamily="34" charset="0"/>
              </a:rPr>
              <a:t>    </a:t>
            </a:r>
            <a:r>
              <a:rPr lang="en-US" altLang="ko-KR" sz="2000" dirty="0" err="1">
                <a:latin typeface="Consolas" panose="020B0609020204030204" pitchFamily="49" charset="0"/>
                <a:ea typeface="굴림" panose="020B0600000101010101" pitchFamily="50" charset="-127"/>
                <a:cs typeface="Arial" panose="020B0604020202020204" pitchFamily="34" charset="0"/>
              </a:rPr>
              <a:t>star.</a:t>
            </a:r>
            <a:r>
              <a:rPr lang="en-US" altLang="ko-KR" sz="2000" dirty="0" err="1">
                <a:solidFill>
                  <a:srgbClr val="0000FF"/>
                </a:solidFill>
                <a:latin typeface="Consolas" panose="020B0609020204030204" pitchFamily="49" charset="0"/>
                <a:ea typeface="굴림" panose="020B0600000101010101" pitchFamily="50" charset="-127"/>
                <a:cs typeface="Arial" panose="020B0604020202020204" pitchFamily="34" charset="0"/>
              </a:rPr>
              <a:t>right</a:t>
            </a:r>
            <a:r>
              <a:rPr lang="en-US" altLang="ko-KR" sz="2000" dirty="0">
                <a:latin typeface="Consolas" panose="020B0609020204030204" pitchFamily="49" charset="0"/>
                <a:ea typeface="굴림" panose="020B0600000101010101" pitchFamily="50" charset="-127"/>
                <a:cs typeface="Arial" panose="020B0604020202020204" pitchFamily="34" charset="0"/>
              </a:rPr>
              <a:t>(144)</a:t>
            </a:r>
          </a:p>
        </p:txBody>
      </p:sp>
    </p:spTree>
    <p:extLst>
      <p:ext uri="{BB962C8B-B14F-4D97-AF65-F5344CB8AC3E}">
        <p14:creationId xmlns:p14="http://schemas.microsoft.com/office/powerpoint/2010/main" val="3147000175"/>
      </p:ext>
    </p:extLst>
  </p:cSld>
  <p:clrMapOvr>
    <a:masterClrMapping/>
  </p:clrMapOvr>
  <mc:AlternateContent xmlns:mc="http://schemas.openxmlformats.org/markup-compatibility/2006" xmlns:p14="http://schemas.microsoft.com/office/powerpoint/2010/main">
    <mc:Choice Requires="p14">
      <p:transition spd="slow" p14:dur="2000" advTm="19241"/>
    </mc:Choice>
    <mc:Fallback xmlns="">
      <p:transition spd="slow" advTm="19241"/>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화면에 다각형 그리기</a:t>
            </a:r>
          </a:p>
        </p:txBody>
      </p:sp>
      <p:sp>
        <p:nvSpPr>
          <p:cNvPr id="3" name="내용 개체 틀 2"/>
          <p:cNvSpPr>
            <a:spLocks noGrp="1"/>
          </p:cNvSpPr>
          <p:nvPr>
            <p:ph idx="1"/>
          </p:nvPr>
        </p:nvSpPr>
        <p:spPr/>
        <p:txBody>
          <a:bodyPr/>
          <a:lstStyle/>
          <a:p>
            <a:r>
              <a:rPr lang="ko-KR" altLang="en-US" b="1" dirty="0" err="1"/>
              <a:t>터틀</a:t>
            </a:r>
            <a:r>
              <a:rPr lang="ko-KR" altLang="en-US" b="1" dirty="0"/>
              <a:t> 그래픽 이용한 다각형 그리기</a:t>
            </a:r>
            <a:endParaRPr lang="en-US" altLang="ko-KR" b="1" dirty="0"/>
          </a:p>
          <a:p>
            <a:endParaRPr lang="en-US" altLang="ko-KR" dirty="0"/>
          </a:p>
          <a:p>
            <a:endParaRPr lang="en-US" altLang="ko-KR" dirty="0"/>
          </a:p>
          <a:p>
            <a:endParaRPr lang="ko-KR" altLang="en-US" dirty="0"/>
          </a:p>
        </p:txBody>
      </p:sp>
      <p:pic>
        <p:nvPicPr>
          <p:cNvPr id="4" name="_x307604104" descr="EMB0000097048d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348880"/>
            <a:ext cx="3370881" cy="2682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51920" y="2204864"/>
            <a:ext cx="4988255" cy="3477875"/>
          </a:xfrm>
          <a:prstGeom prst="rect">
            <a:avLst/>
          </a:prstGeom>
          <a:solidFill>
            <a:srgbClr val="CCFFFF"/>
          </a:solidFill>
          <a:ln>
            <a:solidFill>
              <a:schemeClr val="tx1"/>
            </a:solidFill>
          </a:ln>
        </p:spPr>
        <p:txBody>
          <a:bodyPr wrap="square" rtlCol="0">
            <a:spAutoFit/>
          </a:bodyPr>
          <a:lstStyle/>
          <a:p>
            <a:r>
              <a:rPr lang="en-US" altLang="ko-KR" sz="2000" dirty="0">
                <a:solidFill>
                  <a:srgbClr val="C00000"/>
                </a:solidFill>
                <a:latin typeface="Consolas" panose="020B0609020204030204" pitchFamily="49" charset="0"/>
                <a:ea typeface="굴림" panose="020B0600000101010101" pitchFamily="50" charset="-127"/>
                <a:cs typeface="Arial" panose="020B0604020202020204" pitchFamily="34" charset="0"/>
              </a:rPr>
              <a:t>import</a:t>
            </a:r>
            <a:r>
              <a:rPr lang="en-US" altLang="ko-KR" sz="2000" dirty="0">
                <a:latin typeface="Consolas" panose="020B0609020204030204" pitchFamily="49" charset="0"/>
                <a:ea typeface="굴림" panose="020B0600000101010101" pitchFamily="50" charset="-127"/>
                <a:cs typeface="Arial" panose="020B0604020202020204" pitchFamily="34" charset="0"/>
              </a:rPr>
              <a:t> turtle </a:t>
            </a:r>
          </a:p>
          <a:p>
            <a:endParaRPr lang="en-US" altLang="ko-KR" sz="2000" dirty="0">
              <a:latin typeface="Consolas" panose="020B0609020204030204" pitchFamily="49" charset="0"/>
              <a:ea typeface="굴림" panose="020B0600000101010101" pitchFamily="50" charset="-127"/>
              <a:cs typeface="Arial" panose="020B0604020202020204" pitchFamily="34" charset="0"/>
            </a:endParaRPr>
          </a:p>
          <a:p>
            <a:r>
              <a:rPr lang="en-US" altLang="ko-KR" sz="2000" dirty="0">
                <a:latin typeface="Consolas" panose="020B0609020204030204" pitchFamily="49" charset="0"/>
                <a:ea typeface="굴림" panose="020B0600000101010101" pitchFamily="50" charset="-127"/>
                <a:cs typeface="Arial" panose="020B0604020202020204" pitchFamily="34" charset="0"/>
              </a:rPr>
              <a:t>polygon = </a:t>
            </a:r>
            <a:r>
              <a:rPr lang="en-US" altLang="ko-KR" sz="2000" dirty="0" err="1">
                <a:latin typeface="Consolas" panose="020B0609020204030204" pitchFamily="49" charset="0"/>
                <a:ea typeface="굴림" panose="020B0600000101010101" pitchFamily="50" charset="-127"/>
                <a:cs typeface="Arial" panose="020B0604020202020204" pitchFamily="34" charset="0"/>
              </a:rPr>
              <a:t>turtle.Turtle</a:t>
            </a:r>
            <a:r>
              <a:rPr lang="en-US" altLang="ko-KR" sz="2000" dirty="0">
                <a:latin typeface="Consolas" panose="020B0609020204030204" pitchFamily="49" charset="0"/>
                <a:ea typeface="굴림" panose="020B0600000101010101" pitchFamily="50" charset="-127"/>
                <a:cs typeface="Arial" panose="020B0604020202020204" pitchFamily="34" charset="0"/>
              </a:rPr>
              <a:t>()</a:t>
            </a:r>
          </a:p>
          <a:p>
            <a:endParaRPr lang="en-US" altLang="ko-KR" sz="2000" dirty="0">
              <a:latin typeface="Consolas" panose="020B0609020204030204" pitchFamily="49" charset="0"/>
              <a:ea typeface="굴림" panose="020B0600000101010101" pitchFamily="50" charset="-127"/>
              <a:cs typeface="Arial" panose="020B0604020202020204" pitchFamily="34" charset="0"/>
            </a:endParaRPr>
          </a:p>
          <a:p>
            <a:r>
              <a:rPr lang="en-US" altLang="ko-KR" sz="2000" dirty="0" err="1">
                <a:latin typeface="Consolas" panose="020B0609020204030204" pitchFamily="49" charset="0"/>
                <a:ea typeface="굴림" panose="020B0600000101010101" pitchFamily="50" charset="-127"/>
                <a:cs typeface="Arial" panose="020B0604020202020204" pitchFamily="34" charset="0"/>
              </a:rPr>
              <a:t>num_sides</a:t>
            </a:r>
            <a:r>
              <a:rPr lang="en-US" altLang="ko-KR" sz="2000" dirty="0">
                <a:latin typeface="Consolas" panose="020B0609020204030204" pitchFamily="49" charset="0"/>
                <a:ea typeface="굴림" panose="020B0600000101010101" pitchFamily="50" charset="-127"/>
                <a:cs typeface="Arial" panose="020B0604020202020204" pitchFamily="34" charset="0"/>
              </a:rPr>
              <a:t> = 6</a:t>
            </a:r>
          </a:p>
          <a:p>
            <a:r>
              <a:rPr lang="en-US" altLang="ko-KR" sz="2000" dirty="0" err="1">
                <a:latin typeface="Consolas" panose="020B0609020204030204" pitchFamily="49" charset="0"/>
                <a:ea typeface="굴림" panose="020B0600000101010101" pitchFamily="50" charset="-127"/>
                <a:cs typeface="Arial" panose="020B0604020202020204" pitchFamily="34" charset="0"/>
              </a:rPr>
              <a:t>side_length</a:t>
            </a:r>
            <a:r>
              <a:rPr lang="en-US" altLang="ko-KR" sz="2000" dirty="0">
                <a:latin typeface="Consolas" panose="020B0609020204030204" pitchFamily="49" charset="0"/>
                <a:ea typeface="굴림" panose="020B0600000101010101" pitchFamily="50" charset="-127"/>
                <a:cs typeface="Arial" panose="020B0604020202020204" pitchFamily="34" charset="0"/>
              </a:rPr>
              <a:t> = 70</a:t>
            </a:r>
          </a:p>
          <a:p>
            <a:r>
              <a:rPr lang="en-US" altLang="ko-KR" sz="2000" dirty="0">
                <a:latin typeface="Consolas" panose="020B0609020204030204" pitchFamily="49" charset="0"/>
                <a:ea typeface="굴림" panose="020B0600000101010101" pitchFamily="50" charset="-127"/>
                <a:cs typeface="Arial" panose="020B0604020202020204" pitchFamily="34" charset="0"/>
              </a:rPr>
              <a:t>angle = 360.0 / </a:t>
            </a:r>
            <a:r>
              <a:rPr lang="en-US" altLang="ko-KR" sz="2000" dirty="0" err="1">
                <a:latin typeface="Consolas" panose="020B0609020204030204" pitchFamily="49" charset="0"/>
                <a:ea typeface="굴림" panose="020B0600000101010101" pitchFamily="50" charset="-127"/>
                <a:cs typeface="Arial" panose="020B0604020202020204" pitchFamily="34" charset="0"/>
              </a:rPr>
              <a:t>num_sides</a:t>
            </a:r>
            <a:r>
              <a:rPr lang="en-US" altLang="ko-KR" sz="2000" dirty="0">
                <a:latin typeface="Consolas" panose="020B0609020204030204" pitchFamily="49" charset="0"/>
                <a:ea typeface="굴림" panose="020B0600000101010101" pitchFamily="50" charset="-127"/>
                <a:cs typeface="Arial" panose="020B0604020202020204" pitchFamily="34" charset="0"/>
              </a:rPr>
              <a:t> </a:t>
            </a:r>
          </a:p>
          <a:p>
            <a:endParaRPr lang="en-US" altLang="ko-KR" sz="2000" dirty="0">
              <a:latin typeface="Consolas" panose="020B0609020204030204" pitchFamily="49" charset="0"/>
              <a:ea typeface="굴림" panose="020B0600000101010101" pitchFamily="50" charset="-127"/>
              <a:cs typeface="Arial" panose="020B0604020202020204" pitchFamily="34" charset="0"/>
            </a:endParaRPr>
          </a:p>
          <a:p>
            <a:r>
              <a:rPr lang="en-US" altLang="ko-KR" sz="2000"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sz="2000" dirty="0">
                <a:latin typeface="Consolas" panose="020B0609020204030204" pitchFamily="49" charset="0"/>
                <a:ea typeface="굴림" panose="020B0600000101010101" pitchFamily="50" charset="-127"/>
                <a:cs typeface="Arial" panose="020B0604020202020204" pitchFamily="34" charset="0"/>
              </a:rPr>
              <a:t> </a:t>
            </a:r>
            <a:r>
              <a:rPr lang="en-US" altLang="ko-KR" sz="2000" dirty="0" err="1">
                <a:latin typeface="Consolas" panose="020B0609020204030204" pitchFamily="49" charset="0"/>
                <a:ea typeface="굴림" panose="020B0600000101010101" pitchFamily="50" charset="-127"/>
                <a:cs typeface="Arial" panose="020B0604020202020204" pitchFamily="34" charset="0"/>
              </a:rPr>
              <a:t>i</a:t>
            </a:r>
            <a:r>
              <a:rPr lang="en-US" altLang="ko-KR" sz="2000" dirty="0">
                <a:latin typeface="Consolas" panose="020B0609020204030204" pitchFamily="49" charset="0"/>
                <a:ea typeface="굴림" panose="020B0600000101010101" pitchFamily="50" charset="-127"/>
                <a:cs typeface="Arial" panose="020B0604020202020204" pitchFamily="34" charset="0"/>
              </a:rPr>
              <a:t> </a:t>
            </a:r>
            <a:r>
              <a:rPr lang="en-US" altLang="ko-KR" sz="2000"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sz="2000" dirty="0">
                <a:latin typeface="Consolas" panose="020B0609020204030204" pitchFamily="49" charset="0"/>
                <a:ea typeface="굴림" panose="020B0600000101010101" pitchFamily="50" charset="-127"/>
                <a:cs typeface="Arial" panose="020B0604020202020204" pitchFamily="34" charset="0"/>
              </a:rPr>
              <a:t> range(</a:t>
            </a:r>
            <a:r>
              <a:rPr lang="en-US" altLang="ko-KR" sz="2000" dirty="0" err="1">
                <a:latin typeface="Consolas" panose="020B0609020204030204" pitchFamily="49" charset="0"/>
                <a:ea typeface="굴림" panose="020B0600000101010101" pitchFamily="50" charset="-127"/>
                <a:cs typeface="Arial" panose="020B0604020202020204" pitchFamily="34" charset="0"/>
              </a:rPr>
              <a:t>num_sides</a:t>
            </a:r>
            <a:r>
              <a:rPr lang="en-US" altLang="ko-KR" sz="2000" dirty="0">
                <a:latin typeface="Consolas" panose="020B0609020204030204" pitchFamily="49" charset="0"/>
                <a:ea typeface="굴림" panose="020B0600000101010101" pitchFamily="50" charset="-127"/>
                <a:cs typeface="Arial" panose="020B0604020202020204" pitchFamily="34" charset="0"/>
              </a:rPr>
              <a:t>):</a:t>
            </a:r>
          </a:p>
          <a:p>
            <a:r>
              <a:rPr lang="en-US" altLang="ko-KR" sz="2000" dirty="0">
                <a:latin typeface="Consolas" panose="020B0609020204030204" pitchFamily="49" charset="0"/>
                <a:ea typeface="굴림" panose="020B0600000101010101" pitchFamily="50" charset="-127"/>
                <a:cs typeface="Arial" panose="020B0604020202020204" pitchFamily="34" charset="0"/>
              </a:rPr>
              <a:t>    </a:t>
            </a:r>
            <a:r>
              <a:rPr lang="en-US" altLang="ko-KR" sz="2000" dirty="0" err="1">
                <a:latin typeface="Consolas" panose="020B0609020204030204" pitchFamily="49" charset="0"/>
                <a:ea typeface="굴림" panose="020B0600000101010101" pitchFamily="50" charset="-127"/>
                <a:cs typeface="Arial" panose="020B0604020202020204" pitchFamily="34" charset="0"/>
              </a:rPr>
              <a:t>polygon.forward</a:t>
            </a:r>
            <a:r>
              <a:rPr lang="en-US" altLang="ko-KR" sz="2000" dirty="0">
                <a:latin typeface="Consolas" panose="020B0609020204030204" pitchFamily="49" charset="0"/>
                <a:ea typeface="굴림" panose="020B0600000101010101" pitchFamily="50" charset="-127"/>
                <a:cs typeface="Arial" panose="020B0604020202020204" pitchFamily="34" charset="0"/>
              </a:rPr>
              <a:t>(</a:t>
            </a:r>
            <a:r>
              <a:rPr lang="en-US" altLang="ko-KR" sz="2000" dirty="0" err="1">
                <a:latin typeface="Consolas" panose="020B0609020204030204" pitchFamily="49" charset="0"/>
                <a:ea typeface="굴림" panose="020B0600000101010101" pitchFamily="50" charset="-127"/>
                <a:cs typeface="Arial" panose="020B0604020202020204" pitchFamily="34" charset="0"/>
              </a:rPr>
              <a:t>side_length</a:t>
            </a:r>
            <a:r>
              <a:rPr lang="en-US" altLang="ko-KR" sz="2000" dirty="0">
                <a:latin typeface="Consolas" panose="020B0609020204030204" pitchFamily="49" charset="0"/>
                <a:ea typeface="굴림" panose="020B0600000101010101" pitchFamily="50" charset="-127"/>
                <a:cs typeface="Arial" panose="020B0604020202020204" pitchFamily="34" charset="0"/>
              </a:rPr>
              <a:t>)</a:t>
            </a:r>
          </a:p>
          <a:p>
            <a:r>
              <a:rPr lang="en-US" altLang="ko-KR" sz="2000" dirty="0">
                <a:latin typeface="Consolas" panose="020B0609020204030204" pitchFamily="49" charset="0"/>
                <a:ea typeface="굴림" panose="020B0600000101010101" pitchFamily="50" charset="-127"/>
                <a:cs typeface="Arial" panose="020B0604020202020204" pitchFamily="34" charset="0"/>
              </a:rPr>
              <a:t>    </a:t>
            </a:r>
            <a:r>
              <a:rPr lang="en-US" altLang="ko-KR" sz="2000" dirty="0" err="1">
                <a:latin typeface="Consolas" panose="020B0609020204030204" pitchFamily="49" charset="0"/>
                <a:ea typeface="굴림" panose="020B0600000101010101" pitchFamily="50" charset="-127"/>
                <a:cs typeface="Arial" panose="020B0604020202020204" pitchFamily="34" charset="0"/>
              </a:rPr>
              <a:t>polygon.right</a:t>
            </a:r>
            <a:r>
              <a:rPr lang="en-US" altLang="ko-KR" sz="2000" dirty="0">
                <a:latin typeface="Consolas" panose="020B0609020204030204" pitchFamily="49" charset="0"/>
                <a:ea typeface="굴림" panose="020B0600000101010101" pitchFamily="50" charset="-127"/>
                <a:cs typeface="Arial" panose="020B0604020202020204" pitchFamily="34" charset="0"/>
              </a:rPr>
              <a:t>(angle)</a:t>
            </a:r>
          </a:p>
        </p:txBody>
      </p:sp>
    </p:spTree>
    <p:extLst>
      <p:ext uri="{BB962C8B-B14F-4D97-AF65-F5344CB8AC3E}">
        <p14:creationId xmlns:p14="http://schemas.microsoft.com/office/powerpoint/2010/main" val="2675987372"/>
      </p:ext>
    </p:extLst>
  </p:cSld>
  <p:clrMapOvr>
    <a:masterClrMapping/>
  </p:clrMapOvr>
  <mc:AlternateContent xmlns:mc="http://schemas.openxmlformats.org/markup-compatibility/2006" xmlns:p14="http://schemas.microsoft.com/office/powerpoint/2010/main">
    <mc:Choice Requires="p14">
      <p:transition spd="slow" p14:dur="2000" advTm="12917"/>
    </mc:Choice>
    <mc:Fallback xmlns="">
      <p:transition spd="slow" advTm="12917"/>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화면에 </a:t>
            </a:r>
            <a:r>
              <a:rPr lang="en-US" altLang="ko-KR" dirty="0" err="1"/>
              <a:t>사각형</a:t>
            </a:r>
            <a:r>
              <a:rPr lang="en-US" altLang="ko-KR" dirty="0"/>
              <a:t> </a:t>
            </a:r>
            <a:r>
              <a:rPr lang="en-US" altLang="ko-KR" dirty="0" err="1"/>
              <a:t>그리기</a:t>
            </a:r>
            <a:r>
              <a:rPr lang="en-US" altLang="ko-KR" dirty="0"/>
              <a:t>  </a:t>
            </a:r>
            <a:endParaRPr lang="ko-KR" altLang="en-US" dirty="0"/>
          </a:p>
        </p:txBody>
      </p:sp>
      <p:sp>
        <p:nvSpPr>
          <p:cNvPr id="3" name="내용 개체 틀 2"/>
          <p:cNvSpPr>
            <a:spLocks noGrp="1"/>
          </p:cNvSpPr>
          <p:nvPr>
            <p:ph idx="1"/>
          </p:nvPr>
        </p:nvSpPr>
        <p:spPr/>
        <p:txBody>
          <a:bodyPr/>
          <a:lstStyle/>
          <a:p>
            <a:r>
              <a:rPr lang="ko-KR" altLang="en-US" b="1" dirty="0" err="1"/>
              <a:t>터틀</a:t>
            </a:r>
            <a:r>
              <a:rPr lang="ko-KR" altLang="en-US" b="1" dirty="0"/>
              <a:t> 그래픽을 이용하여 사각형 </a:t>
            </a:r>
            <a:r>
              <a:rPr lang="en-US" altLang="ko-KR" b="1" dirty="0"/>
              <a:t>3</a:t>
            </a:r>
            <a:r>
              <a:rPr lang="ko-KR" altLang="en-US" b="1" dirty="0"/>
              <a:t>개 그리기</a:t>
            </a:r>
            <a:r>
              <a:rPr lang="en-US" altLang="ko-KR" dirty="0"/>
              <a:t/>
            </a:r>
            <a:br>
              <a:rPr lang="en-US" altLang="ko-KR" dirty="0"/>
            </a:br>
            <a:r>
              <a:rPr lang="ko-KR" altLang="en-US" dirty="0"/>
              <a:t>각 사각형은 </a:t>
            </a:r>
            <a:r>
              <a:rPr lang="en-US" altLang="ko-KR" dirty="0"/>
              <a:t>20</a:t>
            </a:r>
            <a:r>
              <a:rPr lang="ko-KR" altLang="en-US" dirty="0"/>
              <a:t>도씩 기울어짐</a:t>
            </a:r>
          </a:p>
        </p:txBody>
      </p:sp>
      <p:pic>
        <p:nvPicPr>
          <p:cNvPr id="4" name="_x379749640" descr="EMB0000097048d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08920"/>
            <a:ext cx="2975082" cy="24835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169743" y="2276872"/>
            <a:ext cx="5794745" cy="3262432"/>
          </a:xfrm>
          <a:prstGeom prst="rect">
            <a:avLst/>
          </a:prstGeom>
          <a:solidFill>
            <a:srgbClr val="CCFFFF"/>
          </a:solidFill>
          <a:ln>
            <a:solidFill>
              <a:schemeClr val="tx1"/>
            </a:solidFill>
          </a:ln>
        </p:spPr>
        <p:txBody>
          <a:bodyPr wrap="square" rtlCol="0">
            <a:spAutoFit/>
          </a:bodyPr>
          <a:lstStyle/>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import</a:t>
            </a:r>
            <a:r>
              <a:rPr lang="en-US" altLang="ko-KR" sz="1600" dirty="0">
                <a:latin typeface="Consolas" panose="020B0609020204030204" pitchFamily="49" charset="0"/>
                <a:ea typeface="굴림" panose="020B0600000101010101" pitchFamily="50" charset="-127"/>
                <a:cs typeface="Arial" panose="020B0604020202020204" pitchFamily="34" charset="0"/>
              </a:rPr>
              <a:t> turtle</a:t>
            </a:r>
          </a:p>
          <a:p>
            <a:endParaRPr lang="en-US" altLang="ko-KR" sz="1600" dirty="0">
              <a:latin typeface="Consolas" panose="020B0609020204030204" pitchFamily="49" charset="0"/>
              <a:ea typeface="굴림" panose="020B0600000101010101" pitchFamily="50" charset="-127"/>
              <a:cs typeface="Arial" panose="020B0604020202020204" pitchFamily="34" charset="0"/>
            </a:endParaRPr>
          </a:p>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i</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range</a:t>
            </a:r>
            <a:r>
              <a:rPr lang="en-US" altLang="ko-KR" sz="1600" dirty="0">
                <a:latin typeface="Consolas" panose="020B0609020204030204" pitchFamily="49" charset="0"/>
                <a:ea typeface="굴림" panose="020B0600000101010101" pitchFamily="50" charset="-127"/>
                <a:cs typeface="Arial" panose="020B0604020202020204" pitchFamily="34" charset="0"/>
              </a:rPr>
              <a:t>(3):	</a:t>
            </a:r>
            <a:r>
              <a:rPr lang="en-US" altLang="ko-KR" sz="1400" dirty="0">
                <a:latin typeface="Consolas" panose="020B0609020204030204" pitchFamily="49" charset="0"/>
                <a:ea typeface="굴림" panose="020B0600000101010101" pitchFamily="50" charset="-127"/>
                <a:cs typeface="Arial" panose="020B0604020202020204" pitchFamily="34" charset="0"/>
              </a:rPr>
              <a:t># 3</a:t>
            </a:r>
            <a:r>
              <a:rPr lang="ko-KR" altLang="en-US" sz="1400" dirty="0">
                <a:latin typeface="Consolas" panose="020B0609020204030204" pitchFamily="49" charset="0"/>
                <a:ea typeface="굴림" panose="020B0600000101010101" pitchFamily="50" charset="-127"/>
                <a:cs typeface="Arial" panose="020B0604020202020204" pitchFamily="34" charset="0"/>
              </a:rPr>
              <a:t>번 반복한다</a:t>
            </a:r>
            <a:r>
              <a:rPr lang="en-US" altLang="ko-KR" sz="1400" dirty="0">
                <a:latin typeface="Consolas" panose="020B0609020204030204" pitchFamily="49" charset="0"/>
                <a:ea typeface="굴림" panose="020B0600000101010101" pitchFamily="50" charset="-127"/>
                <a:cs typeface="Arial" panose="020B0604020202020204" pitchFamily="34" charset="0"/>
              </a:rPr>
              <a:t>. </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turtle.</a:t>
            </a:r>
            <a:r>
              <a:rPr lang="en-US" altLang="ko-KR" sz="1600" dirty="0" err="1">
                <a:solidFill>
                  <a:srgbClr val="0000FF"/>
                </a:solidFill>
                <a:latin typeface="Consolas" panose="020B0609020204030204" pitchFamily="49" charset="0"/>
                <a:ea typeface="굴림" panose="020B0600000101010101" pitchFamily="50" charset="-127"/>
                <a:cs typeface="Arial" panose="020B0604020202020204" pitchFamily="34" charset="0"/>
              </a:rPr>
              <a:t>left</a:t>
            </a:r>
            <a:r>
              <a:rPr lang="en-US" altLang="ko-KR" sz="1600" dirty="0">
                <a:latin typeface="Consolas" panose="020B0609020204030204" pitchFamily="49" charset="0"/>
                <a:ea typeface="굴림" panose="020B0600000101010101" pitchFamily="50" charset="-127"/>
                <a:cs typeface="Arial" panose="020B0604020202020204" pitchFamily="34" charset="0"/>
              </a:rPr>
              <a:t>(20)	</a:t>
            </a:r>
            <a:r>
              <a:rPr lang="en-US" altLang="ko-KR" sz="1400" dirty="0">
                <a:latin typeface="Consolas" panose="020B0609020204030204" pitchFamily="49" charset="0"/>
                <a:ea typeface="굴림" panose="020B0600000101010101" pitchFamily="50" charset="-127"/>
                <a:cs typeface="Arial" panose="020B0604020202020204" pitchFamily="34" charset="0"/>
              </a:rPr>
              <a:t># </a:t>
            </a:r>
            <a:r>
              <a:rPr lang="ko-KR" altLang="en-US" sz="1400" dirty="0">
                <a:latin typeface="Consolas" panose="020B0609020204030204" pitchFamily="49" charset="0"/>
                <a:ea typeface="굴림" panose="020B0600000101010101" pitchFamily="50" charset="-127"/>
                <a:cs typeface="Arial" panose="020B0604020202020204" pitchFamily="34" charset="0"/>
              </a:rPr>
              <a:t>왼쪽으로 </a:t>
            </a:r>
            <a:r>
              <a:rPr lang="en-US" altLang="ko-KR" sz="1400" dirty="0">
                <a:latin typeface="Consolas" panose="020B0609020204030204" pitchFamily="49" charset="0"/>
                <a:ea typeface="굴림" panose="020B0600000101010101" pitchFamily="50" charset="-127"/>
                <a:cs typeface="Arial" panose="020B0604020202020204" pitchFamily="34" charset="0"/>
              </a:rPr>
              <a:t>20</a:t>
            </a:r>
            <a:r>
              <a:rPr lang="ko-KR" altLang="en-US" sz="1400" dirty="0">
                <a:latin typeface="Consolas" panose="020B0609020204030204" pitchFamily="49" charset="0"/>
                <a:ea typeface="굴림" panose="020B0600000101010101" pitchFamily="50" charset="-127"/>
                <a:cs typeface="Arial" panose="020B0604020202020204" pitchFamily="34" charset="0"/>
              </a:rPr>
              <a:t>도 회전한다</a:t>
            </a:r>
            <a:r>
              <a:rPr lang="en-US" altLang="ko-KR" sz="1400" dirty="0">
                <a:latin typeface="Consolas" panose="020B0609020204030204" pitchFamily="49" charset="0"/>
                <a:ea typeface="굴림" panose="020B0600000101010101" pitchFamily="50" charset="-127"/>
                <a:cs typeface="Arial" panose="020B0604020202020204" pitchFamily="34" charset="0"/>
              </a:rPr>
              <a:t>. </a:t>
            </a:r>
            <a:endParaRPr lang="en-US" altLang="ko-KR" sz="1600" dirty="0">
              <a:latin typeface="Consolas" panose="020B0609020204030204" pitchFamily="49" charset="0"/>
              <a:ea typeface="굴림" panose="020B0600000101010101" pitchFamily="50" charset="-127"/>
              <a:cs typeface="Arial" panose="020B0604020202020204" pitchFamily="34" charset="0"/>
            </a:endParaRP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turtle.</a:t>
            </a:r>
            <a:r>
              <a:rPr lang="en-US" altLang="ko-KR" sz="1600" dirty="0" err="1">
                <a:solidFill>
                  <a:srgbClr val="0000FF"/>
                </a:solidFill>
                <a:latin typeface="Consolas" panose="020B0609020204030204" pitchFamily="49" charset="0"/>
                <a:ea typeface="굴림" panose="020B0600000101010101" pitchFamily="50" charset="-127"/>
                <a:cs typeface="Arial" panose="020B0604020202020204" pitchFamily="34" charset="0"/>
              </a:rPr>
              <a:t>forward</a:t>
            </a:r>
            <a:r>
              <a:rPr lang="en-US" altLang="ko-KR" sz="1600" dirty="0">
                <a:latin typeface="Consolas" panose="020B0609020204030204" pitchFamily="49" charset="0"/>
                <a:ea typeface="굴림" panose="020B0600000101010101" pitchFamily="50" charset="-127"/>
                <a:cs typeface="Arial" panose="020B0604020202020204" pitchFamily="34" charset="0"/>
              </a:rPr>
              <a:t>(50)	</a:t>
            </a:r>
            <a:r>
              <a:rPr lang="en-US" altLang="ko-KR" sz="1400" dirty="0">
                <a:latin typeface="Consolas" panose="020B0609020204030204" pitchFamily="49" charset="0"/>
                <a:ea typeface="굴림" panose="020B0600000101010101" pitchFamily="50" charset="-127"/>
                <a:cs typeface="Arial" panose="020B0604020202020204" pitchFamily="34" charset="0"/>
              </a:rPr>
              <a:t># 50</a:t>
            </a:r>
            <a:r>
              <a:rPr lang="ko-KR" altLang="en-US" sz="1400" dirty="0">
                <a:latin typeface="Consolas" panose="020B0609020204030204" pitchFamily="49" charset="0"/>
                <a:ea typeface="굴림" panose="020B0600000101010101" pitchFamily="50" charset="-127"/>
                <a:cs typeface="Arial" panose="020B0604020202020204" pitchFamily="34" charset="0"/>
              </a:rPr>
              <a:t>픽셀 전진한다</a:t>
            </a:r>
            <a:r>
              <a:rPr lang="en-US" altLang="ko-KR" sz="1400" dirty="0">
                <a:latin typeface="Consolas" panose="020B0609020204030204" pitchFamily="49" charset="0"/>
                <a:ea typeface="굴림" panose="020B0600000101010101" pitchFamily="50" charset="-127"/>
                <a:cs typeface="Arial" panose="020B0604020202020204" pitchFamily="34" charset="0"/>
              </a:rPr>
              <a:t>. </a:t>
            </a:r>
          </a:p>
          <a:p>
            <a:endParaRPr lang="en-US" altLang="ko-KR" sz="1400" dirty="0">
              <a:latin typeface="Consolas" panose="020B0609020204030204" pitchFamily="49" charset="0"/>
              <a:ea typeface="굴림" panose="020B0600000101010101" pitchFamily="50" charset="-127"/>
              <a:cs typeface="Arial" panose="020B0604020202020204" pitchFamily="34" charset="0"/>
            </a:endParaRP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turtle.left</a:t>
            </a:r>
            <a:r>
              <a:rPr lang="en-US" altLang="ko-KR" sz="1600" dirty="0">
                <a:latin typeface="Consolas" panose="020B0609020204030204" pitchFamily="49" charset="0"/>
                <a:ea typeface="굴림" panose="020B0600000101010101" pitchFamily="50" charset="-127"/>
                <a:cs typeface="Arial" panose="020B0604020202020204" pitchFamily="34" charset="0"/>
              </a:rPr>
              <a:t>(90)</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turtle.forward</a:t>
            </a:r>
            <a:r>
              <a:rPr lang="en-US" altLang="ko-KR" sz="1600" dirty="0">
                <a:latin typeface="Consolas" panose="020B0609020204030204" pitchFamily="49" charset="0"/>
                <a:ea typeface="굴림" panose="020B0600000101010101" pitchFamily="50" charset="-127"/>
                <a:cs typeface="Arial" panose="020B0604020202020204" pitchFamily="34" charset="0"/>
              </a:rPr>
              <a:t>(50)</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turtle.left</a:t>
            </a:r>
            <a:r>
              <a:rPr lang="en-US" altLang="ko-KR" sz="1600" dirty="0">
                <a:latin typeface="Consolas" panose="020B0609020204030204" pitchFamily="49" charset="0"/>
                <a:ea typeface="굴림" panose="020B0600000101010101" pitchFamily="50" charset="-127"/>
                <a:cs typeface="Arial" panose="020B0604020202020204" pitchFamily="34" charset="0"/>
              </a:rPr>
              <a:t>(90)</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turtle.forward</a:t>
            </a:r>
            <a:r>
              <a:rPr lang="en-US" altLang="ko-KR" sz="1600" dirty="0">
                <a:latin typeface="Consolas" panose="020B0609020204030204" pitchFamily="49" charset="0"/>
                <a:ea typeface="굴림" panose="020B0600000101010101" pitchFamily="50" charset="-127"/>
                <a:cs typeface="Arial" panose="020B0604020202020204" pitchFamily="34" charset="0"/>
              </a:rPr>
              <a:t>(50)</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turtle.left</a:t>
            </a:r>
            <a:r>
              <a:rPr lang="en-US" altLang="ko-KR" sz="1600" dirty="0">
                <a:latin typeface="Consolas" panose="020B0609020204030204" pitchFamily="49" charset="0"/>
                <a:ea typeface="굴림" panose="020B0600000101010101" pitchFamily="50" charset="-127"/>
                <a:cs typeface="Arial" panose="020B0604020202020204" pitchFamily="34" charset="0"/>
              </a:rPr>
              <a:t>(90)</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turtle.forward</a:t>
            </a:r>
            <a:r>
              <a:rPr lang="en-US" altLang="ko-KR" sz="1600" dirty="0">
                <a:latin typeface="Consolas" panose="020B0609020204030204" pitchFamily="49" charset="0"/>
                <a:ea typeface="굴림" panose="020B0600000101010101" pitchFamily="50" charset="-127"/>
                <a:cs typeface="Arial" panose="020B0604020202020204" pitchFamily="34" charset="0"/>
              </a:rPr>
              <a:t>(50)</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err="1">
                <a:latin typeface="Consolas" panose="020B0609020204030204" pitchFamily="49" charset="0"/>
                <a:ea typeface="굴림" panose="020B0600000101010101" pitchFamily="50" charset="-127"/>
                <a:cs typeface="Arial" panose="020B0604020202020204" pitchFamily="34" charset="0"/>
              </a:rPr>
              <a:t>turtle.left</a:t>
            </a:r>
            <a:r>
              <a:rPr lang="en-US" altLang="ko-KR" sz="1600" dirty="0">
                <a:latin typeface="Consolas" panose="020B0609020204030204" pitchFamily="49" charset="0"/>
                <a:ea typeface="굴림" panose="020B0600000101010101" pitchFamily="50" charset="-127"/>
                <a:cs typeface="Arial" panose="020B0604020202020204" pitchFamily="34" charset="0"/>
              </a:rPr>
              <a:t>(90)</a:t>
            </a:r>
          </a:p>
        </p:txBody>
      </p:sp>
    </p:spTree>
    <p:extLst>
      <p:ext uri="{BB962C8B-B14F-4D97-AF65-F5344CB8AC3E}">
        <p14:creationId xmlns:p14="http://schemas.microsoft.com/office/powerpoint/2010/main" val="2765627353"/>
      </p:ext>
    </p:extLst>
  </p:cSld>
  <p:clrMapOvr>
    <a:masterClrMapping/>
  </p:clrMapOvr>
  <mc:AlternateContent xmlns:mc="http://schemas.openxmlformats.org/markup-compatibility/2006" xmlns:p14="http://schemas.microsoft.com/office/powerpoint/2010/main">
    <mc:Choice Requires="p14">
      <p:transition spd="slow" p14:dur="2000" advTm="13762"/>
    </mc:Choice>
    <mc:Fallback xmlns="">
      <p:transition spd="slow" advTm="13762"/>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중첩 </a:t>
            </a:r>
            <a:r>
              <a:rPr lang="en-US" altLang="ko-KR" dirty="0"/>
              <a:t>for </a:t>
            </a:r>
            <a:r>
              <a:rPr lang="ko-KR" altLang="en-US" dirty="0"/>
              <a:t>문</a:t>
            </a:r>
          </a:p>
        </p:txBody>
      </p:sp>
      <p:sp>
        <p:nvSpPr>
          <p:cNvPr id="3" name="내용 개체 틀 2"/>
          <p:cNvSpPr>
            <a:spLocks noGrp="1"/>
          </p:cNvSpPr>
          <p:nvPr>
            <p:ph idx="1"/>
          </p:nvPr>
        </p:nvSpPr>
        <p:spPr/>
        <p:txBody>
          <a:bodyPr/>
          <a:lstStyle/>
          <a:p>
            <a:r>
              <a:rPr lang="ko-KR" altLang="en-US" b="1" dirty="0"/>
              <a:t>중첩 루프</a:t>
            </a:r>
            <a:endParaRPr lang="en-US" altLang="ko-KR" b="1" dirty="0"/>
          </a:p>
          <a:p>
            <a:pPr lvl="1"/>
            <a:r>
              <a:rPr lang="ko-KR" altLang="en-US" dirty="0" err="1"/>
              <a:t>반복문</a:t>
            </a:r>
            <a:r>
              <a:rPr lang="ko-KR" altLang="en-US" dirty="0"/>
              <a:t> 안에 다른 </a:t>
            </a:r>
            <a:r>
              <a:rPr lang="ko-KR" altLang="en-US" dirty="0" err="1"/>
              <a:t>반복문</a:t>
            </a:r>
            <a:r>
              <a:rPr lang="ko-KR" altLang="en-US" dirty="0"/>
              <a:t> 포함</a:t>
            </a:r>
          </a:p>
        </p:txBody>
      </p:sp>
      <p:pic>
        <p:nvPicPr>
          <p:cNvPr id="4" name="그림 3"/>
          <p:cNvPicPr>
            <a:picLocks noChangeAspect="1"/>
          </p:cNvPicPr>
          <p:nvPr/>
        </p:nvPicPr>
        <p:blipFill>
          <a:blip r:embed="rId2"/>
          <a:stretch>
            <a:fillRect/>
          </a:stretch>
        </p:blipFill>
        <p:spPr>
          <a:xfrm>
            <a:off x="691560" y="2215983"/>
            <a:ext cx="6657975" cy="3505200"/>
          </a:xfrm>
          <a:prstGeom prst="rect">
            <a:avLst/>
          </a:prstGeom>
        </p:spPr>
      </p:pic>
      <p:sp>
        <p:nvSpPr>
          <p:cNvPr id="6" name="TextBox 5"/>
          <p:cNvSpPr txBox="1"/>
          <p:nvPr/>
        </p:nvSpPr>
        <p:spPr>
          <a:xfrm>
            <a:off x="7023284" y="4813242"/>
            <a:ext cx="1989768" cy="1815882"/>
          </a:xfrm>
          <a:prstGeom prst="rect">
            <a:avLst/>
          </a:prstGeom>
          <a:solidFill>
            <a:srgbClr val="FFFF00"/>
          </a:solidFill>
          <a:ln>
            <a:solidFill>
              <a:schemeClr val="accent1"/>
            </a:solidFill>
          </a:ln>
        </p:spPr>
        <p:txBody>
          <a:bodyPr wrap="square" rtlCol="0">
            <a:spAutoFit/>
          </a:bodyPr>
          <a:lstStyle/>
          <a:p>
            <a:r>
              <a:rPr lang="en-US" altLang="ko-KR" sz="1600" dirty="0">
                <a:solidFill>
                  <a:srgbClr val="C00000"/>
                </a:solidFill>
              </a:rPr>
              <a:t>for</a:t>
            </a:r>
            <a:r>
              <a:rPr lang="en-US" altLang="ko-KR" sz="1600" dirty="0"/>
              <a:t> </a:t>
            </a:r>
            <a:r>
              <a:rPr lang="en-US" altLang="ko-KR" sz="1600" dirty="0" err="1"/>
              <a:t>i</a:t>
            </a:r>
            <a:r>
              <a:rPr lang="en-US" altLang="ko-KR" sz="1600" dirty="0"/>
              <a:t> </a:t>
            </a:r>
            <a:r>
              <a:rPr lang="en-US" altLang="ko-KR" sz="1600" dirty="0">
                <a:solidFill>
                  <a:srgbClr val="C00000"/>
                </a:solidFill>
              </a:rPr>
              <a:t>in</a:t>
            </a:r>
            <a:r>
              <a:rPr lang="en-US" altLang="ko-KR" sz="1600" dirty="0"/>
              <a:t> </a:t>
            </a:r>
            <a:r>
              <a:rPr lang="en-US" altLang="ko-KR" sz="1600" dirty="0">
                <a:solidFill>
                  <a:srgbClr val="0000FF"/>
                </a:solidFill>
              </a:rPr>
              <a:t>range</a:t>
            </a:r>
            <a:r>
              <a:rPr lang="en-US" altLang="ko-KR" sz="1600" dirty="0"/>
              <a:t>(7):</a:t>
            </a:r>
          </a:p>
          <a:p>
            <a:r>
              <a:rPr lang="en-US" altLang="ko-KR" sz="1600" dirty="0"/>
              <a:t>    </a:t>
            </a:r>
            <a:r>
              <a:rPr lang="en-US" altLang="ko-KR" sz="1600" dirty="0">
                <a:solidFill>
                  <a:srgbClr val="C00000"/>
                </a:solidFill>
              </a:rPr>
              <a:t>for</a:t>
            </a:r>
            <a:r>
              <a:rPr lang="en-US" altLang="ko-KR" sz="1600" dirty="0"/>
              <a:t> j </a:t>
            </a:r>
            <a:r>
              <a:rPr lang="en-US" altLang="ko-KR" sz="1600" dirty="0">
                <a:solidFill>
                  <a:srgbClr val="C00000"/>
                </a:solidFill>
              </a:rPr>
              <a:t>in</a:t>
            </a:r>
            <a:r>
              <a:rPr lang="en-US" altLang="ko-KR" sz="1600" dirty="0"/>
              <a:t> </a:t>
            </a:r>
            <a:r>
              <a:rPr lang="en-US" altLang="ko-KR" sz="1600" dirty="0">
                <a:solidFill>
                  <a:srgbClr val="0000FF"/>
                </a:solidFill>
              </a:rPr>
              <a:t>range</a:t>
            </a:r>
            <a:r>
              <a:rPr lang="en-US" altLang="ko-KR" sz="1600" dirty="0"/>
              <a:t>(3): </a:t>
            </a:r>
          </a:p>
          <a:p>
            <a:r>
              <a:rPr lang="en-US" altLang="ko-KR" sz="1600" dirty="0"/>
              <a:t> …</a:t>
            </a:r>
          </a:p>
          <a:p>
            <a:r>
              <a:rPr lang="en-US" altLang="ko-KR" sz="1600" dirty="0"/>
              <a:t> …</a:t>
            </a:r>
          </a:p>
          <a:p>
            <a:r>
              <a:rPr lang="en-US" altLang="ko-KR" sz="1600" dirty="0"/>
              <a:t> …</a:t>
            </a:r>
          </a:p>
          <a:p>
            <a:r>
              <a:rPr lang="en-US" altLang="ko-KR" sz="1600" dirty="0"/>
              <a:t> …</a:t>
            </a:r>
          </a:p>
          <a:p>
            <a:r>
              <a:rPr lang="en-US" altLang="ko-KR" sz="1600" dirty="0"/>
              <a:t> </a:t>
            </a:r>
          </a:p>
        </p:txBody>
      </p:sp>
    </p:spTree>
    <p:extLst>
      <p:ext uri="{BB962C8B-B14F-4D97-AF65-F5344CB8AC3E}">
        <p14:creationId xmlns:p14="http://schemas.microsoft.com/office/powerpoint/2010/main" val="4277774902"/>
      </p:ext>
    </p:extLst>
  </p:cSld>
  <p:clrMapOvr>
    <a:masterClrMapping/>
  </p:clrMapOvr>
  <mc:AlternateContent xmlns:mc="http://schemas.openxmlformats.org/markup-compatibility/2006" xmlns:p14="http://schemas.microsoft.com/office/powerpoint/2010/main">
    <mc:Choice Requires="p14">
      <p:transition spd="slow" p14:dur="2000" advTm="79566"/>
    </mc:Choice>
    <mc:Fallback xmlns="">
      <p:transition spd="slow" advTm="79566"/>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중첩 </a:t>
            </a:r>
            <a:r>
              <a:rPr lang="en-US" altLang="ko-KR" dirty="0"/>
              <a:t>for </a:t>
            </a:r>
            <a:r>
              <a:rPr lang="ko-KR" altLang="en-US" dirty="0"/>
              <a:t>문</a:t>
            </a:r>
            <a:endParaRPr lang="en-US" altLang="ko-KR" dirty="0"/>
          </a:p>
        </p:txBody>
      </p:sp>
      <p:sp>
        <p:nvSpPr>
          <p:cNvPr id="3" name="내용 개체 틀 2"/>
          <p:cNvSpPr>
            <a:spLocks noGrp="1"/>
          </p:cNvSpPr>
          <p:nvPr>
            <p:ph idx="1"/>
          </p:nvPr>
        </p:nvSpPr>
        <p:spPr/>
        <p:txBody>
          <a:bodyPr/>
          <a:lstStyle/>
          <a:p>
            <a:r>
              <a:rPr lang="ko-KR" altLang="en-US" dirty="0"/>
              <a:t>중첩 </a:t>
            </a:r>
            <a:r>
              <a:rPr lang="en-US" altLang="ko-KR" dirty="0"/>
              <a:t>for </a:t>
            </a:r>
            <a:r>
              <a:rPr lang="ko-KR" altLang="en-US" dirty="0"/>
              <a:t>문</a:t>
            </a:r>
            <a:endParaRPr lang="en-US" altLang="ko-KR" dirty="0"/>
          </a:p>
          <a:p>
            <a:endParaRPr lang="en-US" altLang="ko-KR" dirty="0"/>
          </a:p>
          <a:p>
            <a:endParaRPr lang="en-US" altLang="ko-KR" dirty="0"/>
          </a:p>
          <a:p>
            <a:endParaRPr lang="en-US" altLang="ko-KR" dirty="0"/>
          </a:p>
          <a:p>
            <a:r>
              <a:rPr lang="ko-KR" altLang="en-US" dirty="0"/>
              <a:t>중첩 </a:t>
            </a:r>
            <a:r>
              <a:rPr lang="en-US" altLang="ko-KR" dirty="0"/>
              <a:t>for </a:t>
            </a:r>
            <a:r>
              <a:rPr lang="ko-KR" altLang="en-US" dirty="0"/>
              <a:t>문의 예</a:t>
            </a:r>
          </a:p>
        </p:txBody>
      </p:sp>
      <p:sp>
        <p:nvSpPr>
          <p:cNvPr id="4" name="object 10"/>
          <p:cNvSpPr txBox="1"/>
          <p:nvPr/>
        </p:nvSpPr>
        <p:spPr>
          <a:xfrm>
            <a:off x="838200" y="1752600"/>
            <a:ext cx="8077200" cy="799578"/>
          </a:xfrm>
          <a:prstGeom prst="rect">
            <a:avLst/>
          </a:prstGeom>
          <a:solidFill>
            <a:schemeClr val="bg1">
              <a:lumMod val="95000"/>
            </a:schemeClr>
          </a:solidFill>
          <a:ln w="3175">
            <a:solidFill>
              <a:srgbClr val="231916"/>
            </a:solidFill>
          </a:ln>
        </p:spPr>
        <p:txBody>
          <a:bodyPr vert="horz" wrap="square" lIns="0" tIns="50165" rIns="0" bIns="0" rtlCol="0">
            <a:spAutoFit/>
          </a:bodyPr>
          <a:lstStyle>
            <a:defPPr>
              <a:defRPr lang="ko-KR"/>
            </a:defPPr>
            <a:lvl1pPr marL="142240">
              <a:lnSpc>
                <a:spcPct val="100000"/>
              </a:lnSpc>
              <a:spcBef>
                <a:spcPts val="395"/>
              </a:spcBef>
              <a:defRPr sz="1400" spc="-5">
                <a:solidFill>
                  <a:srgbClr val="231916"/>
                </a:solidFill>
                <a:latin typeface="나눔고딕코딩"/>
                <a:cs typeface="나눔고딕코딩"/>
              </a:defRPr>
            </a:lvl1pPr>
          </a:lstStyle>
          <a:p>
            <a:r>
              <a:rPr dirty="0"/>
              <a:t>for &lt;반복 변수 1&gt; in &lt;반복 범위 1&gt;:</a:t>
            </a:r>
          </a:p>
          <a:p>
            <a:r>
              <a:rPr lang="en-US" dirty="0"/>
              <a:t>    </a:t>
            </a:r>
            <a:r>
              <a:rPr dirty="0"/>
              <a:t>for &lt;반복 변수 2&gt; in &lt;반복 범위 2&gt;:</a:t>
            </a:r>
          </a:p>
          <a:p>
            <a:r>
              <a:rPr lang="en-US" dirty="0"/>
              <a:t>        </a:t>
            </a:r>
            <a:r>
              <a:rPr dirty="0"/>
              <a:t>&lt;코드 블록&gt;</a:t>
            </a:r>
          </a:p>
        </p:txBody>
      </p:sp>
      <p:sp>
        <p:nvSpPr>
          <p:cNvPr id="5" name="직사각형 4"/>
          <p:cNvSpPr/>
          <p:nvPr/>
        </p:nvSpPr>
        <p:spPr>
          <a:xfrm>
            <a:off x="838200" y="3424555"/>
            <a:ext cx="8077200" cy="2995692"/>
          </a:xfrm>
          <a:prstGeom prst="rect">
            <a:avLst/>
          </a:prstGeom>
          <a:solidFill>
            <a:schemeClr val="bg1">
              <a:lumMod val="95000"/>
            </a:schemeClr>
          </a:solidFill>
        </p:spPr>
        <p:txBody>
          <a:bodyPr wrap="square">
            <a:spAutoFit/>
          </a:bodyPr>
          <a:lstStyle/>
          <a:p>
            <a:pPr marL="86400"/>
            <a:r>
              <a:rPr lang="es-ES" altLang="ko-KR" sz="1400" dirty="0">
                <a:solidFill>
                  <a:srgbClr val="231916"/>
                </a:solidFill>
                <a:latin typeface="나눔고딕코딩"/>
                <a:cs typeface="나눔고딕코딩"/>
              </a:rPr>
              <a:t>In:</a:t>
            </a:r>
            <a:r>
              <a:rPr lang="es-ES" altLang="ko-KR" sz="1400" spc="-100" dirty="0">
                <a:solidFill>
                  <a:srgbClr val="231916"/>
                </a:solidFill>
                <a:latin typeface="나눔고딕코딩"/>
                <a:cs typeface="나눔고딕코딩"/>
              </a:rPr>
              <a:t> </a:t>
            </a:r>
            <a:r>
              <a:rPr lang="es-ES" altLang="ko-KR" sz="1400" spc="-10" dirty="0">
                <a:solidFill>
                  <a:srgbClr val="231916"/>
                </a:solidFill>
                <a:latin typeface="나눔고딕코딩"/>
                <a:cs typeface="나눔고딕코딩"/>
              </a:rPr>
              <a:t>x_list</a:t>
            </a:r>
            <a:r>
              <a:rPr lang="es-ES" altLang="ko-KR" sz="1400" spc="-65" dirty="0">
                <a:solidFill>
                  <a:srgbClr val="231916"/>
                </a:solidFill>
                <a:latin typeface="나눔고딕코딩"/>
                <a:cs typeface="나눔고딕코딩"/>
              </a:rPr>
              <a:t> </a:t>
            </a:r>
            <a:r>
              <a:rPr lang="es-ES" altLang="ko-KR" sz="1400" dirty="0">
                <a:solidFill>
                  <a:srgbClr val="231916"/>
                </a:solidFill>
                <a:latin typeface="나눔고딕코딩"/>
                <a:cs typeface="나눔고딕코딩"/>
              </a:rPr>
              <a:t>=</a:t>
            </a:r>
            <a:r>
              <a:rPr lang="es-ES" altLang="ko-KR" sz="1400" spc="-100" dirty="0">
                <a:solidFill>
                  <a:srgbClr val="231916"/>
                </a:solidFill>
                <a:latin typeface="나눔고딕코딩"/>
                <a:cs typeface="나눔고딕코딩"/>
              </a:rPr>
              <a:t> </a:t>
            </a:r>
            <a:r>
              <a:rPr lang="es-ES" altLang="ko-KR" sz="1400" spc="-20" dirty="0">
                <a:solidFill>
                  <a:srgbClr val="231916"/>
                </a:solidFill>
                <a:latin typeface="나눔고딕코딩"/>
                <a:cs typeface="나눔고딕코딩"/>
              </a:rPr>
              <a:t>['x1',</a:t>
            </a:r>
            <a:r>
              <a:rPr lang="es-ES" altLang="ko-KR" sz="1400" spc="-100" dirty="0">
                <a:solidFill>
                  <a:srgbClr val="231916"/>
                </a:solidFill>
                <a:latin typeface="나눔고딕코딩"/>
                <a:cs typeface="나눔고딕코딩"/>
              </a:rPr>
              <a:t> </a:t>
            </a:r>
            <a:r>
              <a:rPr lang="es-ES" altLang="ko-KR" sz="1400" spc="-25" dirty="0">
                <a:solidFill>
                  <a:srgbClr val="231916"/>
                </a:solidFill>
                <a:latin typeface="나눔고딕코딩"/>
                <a:cs typeface="나눔고딕코딩"/>
              </a:rPr>
              <a:t>'x2']</a:t>
            </a:r>
            <a:endParaRPr lang="es-ES" altLang="ko-KR" sz="1400" dirty="0">
              <a:latin typeface="나눔고딕코딩"/>
              <a:cs typeface="나눔고딕코딩"/>
            </a:endParaRPr>
          </a:p>
          <a:p>
            <a:pPr marL="86400">
              <a:spcBef>
                <a:spcPts val="439"/>
              </a:spcBef>
            </a:pPr>
            <a:r>
              <a:rPr lang="es-ES" altLang="ko-KR" sz="1400" spc="-10" dirty="0">
                <a:solidFill>
                  <a:srgbClr val="231916"/>
                </a:solidFill>
                <a:latin typeface="나눔고딕코딩"/>
                <a:cs typeface="나눔고딕코딩"/>
              </a:rPr>
              <a:t>    y_list </a:t>
            </a:r>
            <a:r>
              <a:rPr lang="es-ES" altLang="ko-KR" sz="1400" dirty="0">
                <a:solidFill>
                  <a:srgbClr val="231916"/>
                </a:solidFill>
                <a:latin typeface="나눔고딕코딩"/>
                <a:cs typeface="나눔고딕코딩"/>
              </a:rPr>
              <a:t>= </a:t>
            </a:r>
            <a:r>
              <a:rPr lang="es-ES" altLang="ko-KR" sz="1400" spc="-20" dirty="0">
                <a:solidFill>
                  <a:srgbClr val="231916"/>
                </a:solidFill>
                <a:latin typeface="나눔고딕코딩"/>
                <a:cs typeface="나눔고딕코딩"/>
              </a:rPr>
              <a:t>['y1',</a:t>
            </a:r>
            <a:r>
              <a:rPr lang="es-ES" altLang="ko-KR" sz="1400" spc="-265" dirty="0">
                <a:solidFill>
                  <a:srgbClr val="231916"/>
                </a:solidFill>
                <a:latin typeface="나눔고딕코딩"/>
                <a:cs typeface="나눔고딕코딩"/>
              </a:rPr>
              <a:t> </a:t>
            </a:r>
            <a:r>
              <a:rPr lang="es-ES" altLang="ko-KR" sz="1400" spc="-25" dirty="0">
                <a:solidFill>
                  <a:srgbClr val="231916"/>
                </a:solidFill>
                <a:latin typeface="나눔고딕코딩"/>
                <a:cs typeface="나눔고딕코딩"/>
              </a:rPr>
              <a:t>'y2']</a:t>
            </a:r>
            <a:endParaRPr lang="es-ES" altLang="ko-KR" sz="1400" dirty="0">
              <a:latin typeface="나눔고딕코딩"/>
              <a:cs typeface="나눔고딕코딩"/>
            </a:endParaRPr>
          </a:p>
          <a:p>
            <a:pPr marL="86400"/>
            <a:endParaRPr lang="es-ES" altLang="ko-KR" sz="1400" dirty="0">
              <a:latin typeface="Times New Roman"/>
              <a:cs typeface="Times New Roman"/>
            </a:endParaRPr>
          </a:p>
          <a:p>
            <a:pPr marL="86400"/>
            <a:r>
              <a:rPr lang="es-ES" altLang="ko-KR" sz="1400" spc="-10" dirty="0">
                <a:solidFill>
                  <a:srgbClr val="231916"/>
                </a:solidFill>
                <a:latin typeface="나눔고딕코딩"/>
                <a:cs typeface="나눔고딕코딩"/>
              </a:rPr>
              <a:t>    print("x</a:t>
            </a:r>
            <a:r>
              <a:rPr lang="es-ES" altLang="ko-KR" sz="1400" spc="-135" dirty="0">
                <a:solidFill>
                  <a:srgbClr val="231916"/>
                </a:solidFill>
                <a:latin typeface="나눔고딕코딩"/>
                <a:cs typeface="나눔고딕코딩"/>
              </a:rPr>
              <a:t> </a:t>
            </a:r>
            <a:r>
              <a:rPr lang="es-ES" altLang="ko-KR" sz="1400" spc="-15" dirty="0">
                <a:solidFill>
                  <a:srgbClr val="231916"/>
                </a:solidFill>
                <a:latin typeface="나눔고딕코딩"/>
                <a:cs typeface="나눔고딕코딩"/>
              </a:rPr>
              <a:t>y")</a:t>
            </a:r>
            <a:endParaRPr lang="es-ES" altLang="ko-KR" sz="1400" dirty="0">
              <a:latin typeface="나눔고딕코딩"/>
              <a:cs typeface="나눔고딕코딩"/>
            </a:endParaRPr>
          </a:p>
          <a:p>
            <a:pPr marL="86400" marR="3734435"/>
            <a:r>
              <a:rPr lang="es-ES" altLang="ko-KR" sz="1400" dirty="0">
                <a:solidFill>
                  <a:srgbClr val="231916"/>
                </a:solidFill>
                <a:latin typeface="나눔고딕코딩"/>
                <a:cs typeface="나눔고딕코딩"/>
              </a:rPr>
              <a:t>    for x in </a:t>
            </a:r>
            <a:r>
              <a:rPr lang="es-ES" altLang="ko-KR" sz="1400" spc="-10" dirty="0">
                <a:solidFill>
                  <a:srgbClr val="231916"/>
                </a:solidFill>
                <a:latin typeface="나눔고딕코딩"/>
                <a:cs typeface="나눔고딕코딩"/>
              </a:rPr>
              <a:t>x_list:</a:t>
            </a:r>
          </a:p>
          <a:p>
            <a:pPr marL="86400" marR="3734435"/>
            <a:r>
              <a:rPr lang="es-ES" altLang="ko-KR" sz="1400" spc="-10" dirty="0">
                <a:solidFill>
                  <a:srgbClr val="231916"/>
                </a:solidFill>
                <a:latin typeface="나눔고딕코딩"/>
                <a:cs typeface="나눔고딕코딩"/>
              </a:rPr>
              <a:t>       </a:t>
            </a:r>
            <a:r>
              <a:rPr lang="es-ES" altLang="ko-KR" sz="1400" dirty="0">
                <a:solidFill>
                  <a:srgbClr val="231916"/>
                </a:solidFill>
                <a:latin typeface="나눔고딕코딩"/>
                <a:cs typeface="나눔고딕코딩"/>
              </a:rPr>
              <a:t>for y in</a:t>
            </a:r>
            <a:r>
              <a:rPr lang="es-ES" altLang="ko-KR" sz="1400" spc="-190" dirty="0">
                <a:solidFill>
                  <a:srgbClr val="231916"/>
                </a:solidFill>
                <a:latin typeface="나눔고딕코딩"/>
                <a:cs typeface="나눔고딕코딩"/>
              </a:rPr>
              <a:t> </a:t>
            </a:r>
            <a:r>
              <a:rPr lang="es-ES" altLang="ko-KR" sz="1400" spc="-10" dirty="0">
                <a:solidFill>
                  <a:srgbClr val="231916"/>
                </a:solidFill>
                <a:latin typeface="나눔고딕코딩"/>
                <a:cs typeface="나눔고딕코딩"/>
              </a:rPr>
              <a:t>y_list:</a:t>
            </a:r>
            <a:endParaRPr lang="es-ES" altLang="ko-KR" sz="1400" dirty="0">
              <a:latin typeface="나눔고딕코딩"/>
              <a:cs typeface="나눔고딕코딩"/>
            </a:endParaRPr>
          </a:p>
          <a:p>
            <a:pPr marL="86400">
              <a:spcBef>
                <a:spcPts val="440"/>
              </a:spcBef>
            </a:pPr>
            <a:r>
              <a:rPr lang="es-ES" altLang="ko-KR" sz="1400" spc="-10" dirty="0">
                <a:solidFill>
                  <a:srgbClr val="231916"/>
                </a:solidFill>
                <a:latin typeface="나눔고딕코딩"/>
                <a:cs typeface="나눔고딕코딩"/>
              </a:rPr>
              <a:t>           print(x,y)</a:t>
            </a:r>
            <a:endParaRPr lang="es-ES" altLang="ko-KR" sz="1400" dirty="0">
              <a:latin typeface="나눔고딕코딩"/>
              <a:cs typeface="나눔고딕코딩"/>
            </a:endParaRPr>
          </a:p>
          <a:p>
            <a:pPr marL="86400">
              <a:spcBef>
                <a:spcPts val="25"/>
              </a:spcBef>
            </a:pPr>
            <a:endParaRPr lang="es-ES" altLang="ko-KR" sz="1400" dirty="0">
              <a:latin typeface="Times New Roman"/>
              <a:cs typeface="Times New Roman"/>
            </a:endParaRPr>
          </a:p>
          <a:p>
            <a:pPr marL="86400"/>
            <a:r>
              <a:rPr lang="es-ES" altLang="ko-KR" sz="1400" dirty="0">
                <a:solidFill>
                  <a:srgbClr val="00A1E9"/>
                </a:solidFill>
                <a:latin typeface="나눔고딕코딩"/>
                <a:cs typeface="나눔고딕코딩"/>
              </a:rPr>
              <a:t>Out: x</a:t>
            </a:r>
            <a:r>
              <a:rPr lang="es-ES" altLang="ko-KR" sz="1400" spc="-220" dirty="0">
                <a:solidFill>
                  <a:srgbClr val="00A1E9"/>
                </a:solidFill>
                <a:latin typeface="나눔고딕코딩"/>
                <a:cs typeface="나눔고딕코딩"/>
              </a:rPr>
              <a:t> </a:t>
            </a:r>
            <a:r>
              <a:rPr lang="es-ES" altLang="ko-KR" sz="1400" dirty="0">
                <a:solidFill>
                  <a:srgbClr val="00A1E9"/>
                </a:solidFill>
                <a:latin typeface="나눔고딕코딩"/>
                <a:cs typeface="나눔고딕코딩"/>
              </a:rPr>
              <a:t>y</a:t>
            </a:r>
            <a:endParaRPr lang="es-ES" altLang="ko-KR" sz="1400" dirty="0">
              <a:latin typeface="나눔고딕코딩"/>
              <a:cs typeface="나눔고딕코딩"/>
            </a:endParaRPr>
          </a:p>
          <a:p>
            <a:pPr marL="86400" marR="4460875"/>
            <a:r>
              <a:rPr lang="es-ES" altLang="ko-KR" sz="1400" dirty="0">
                <a:solidFill>
                  <a:srgbClr val="00A1E9"/>
                </a:solidFill>
                <a:latin typeface="나눔고딕코딩"/>
                <a:cs typeface="나눔고딕코딩"/>
              </a:rPr>
              <a:t>     x1</a:t>
            </a:r>
            <a:r>
              <a:rPr lang="es-ES" altLang="ko-KR" sz="1400" spc="-140" dirty="0">
                <a:solidFill>
                  <a:srgbClr val="00A1E9"/>
                </a:solidFill>
                <a:latin typeface="나눔고딕코딩"/>
                <a:cs typeface="나눔고딕코딩"/>
              </a:rPr>
              <a:t> </a:t>
            </a:r>
            <a:r>
              <a:rPr lang="es-ES" altLang="ko-KR" sz="1400" dirty="0">
                <a:solidFill>
                  <a:srgbClr val="00A1E9"/>
                </a:solidFill>
                <a:latin typeface="나눔고딕코딩"/>
                <a:cs typeface="나눔고딕코딩"/>
              </a:rPr>
              <a:t>y1</a:t>
            </a:r>
          </a:p>
          <a:p>
            <a:pPr marL="86400" marR="4460875"/>
            <a:r>
              <a:rPr lang="es-ES" altLang="ko-KR" sz="1400" dirty="0">
                <a:solidFill>
                  <a:srgbClr val="00A1E9"/>
                </a:solidFill>
                <a:latin typeface="나눔고딕코딩"/>
                <a:cs typeface="나눔고딕코딩"/>
              </a:rPr>
              <a:t>     x1</a:t>
            </a:r>
            <a:r>
              <a:rPr lang="es-ES" altLang="ko-KR" sz="1400" spc="-140" dirty="0">
                <a:solidFill>
                  <a:srgbClr val="00A1E9"/>
                </a:solidFill>
                <a:latin typeface="나눔고딕코딩"/>
                <a:cs typeface="나눔고딕코딩"/>
              </a:rPr>
              <a:t> </a:t>
            </a:r>
            <a:r>
              <a:rPr lang="es-ES" altLang="ko-KR" sz="1400" dirty="0">
                <a:solidFill>
                  <a:srgbClr val="00A1E9"/>
                </a:solidFill>
                <a:latin typeface="나눔고딕코딩"/>
                <a:cs typeface="나눔고딕코딩"/>
              </a:rPr>
              <a:t>y2</a:t>
            </a:r>
          </a:p>
          <a:p>
            <a:pPr marL="86400" marR="4460875"/>
            <a:r>
              <a:rPr lang="es-ES" altLang="ko-KR" sz="1400" dirty="0">
                <a:solidFill>
                  <a:srgbClr val="00A1E9"/>
                </a:solidFill>
                <a:latin typeface="나눔고딕코딩"/>
                <a:cs typeface="나눔고딕코딩"/>
              </a:rPr>
              <a:t>     x2</a:t>
            </a:r>
            <a:r>
              <a:rPr lang="es-ES" altLang="ko-KR" sz="1400" spc="-140" dirty="0">
                <a:solidFill>
                  <a:srgbClr val="00A1E9"/>
                </a:solidFill>
                <a:latin typeface="나눔고딕코딩"/>
                <a:cs typeface="나눔고딕코딩"/>
              </a:rPr>
              <a:t> </a:t>
            </a:r>
            <a:r>
              <a:rPr lang="es-ES" altLang="ko-KR" sz="1400" dirty="0">
                <a:solidFill>
                  <a:srgbClr val="00A1E9"/>
                </a:solidFill>
                <a:latin typeface="나눔고딕코딩"/>
                <a:cs typeface="나눔고딕코딩"/>
              </a:rPr>
              <a:t>y1</a:t>
            </a:r>
          </a:p>
          <a:p>
            <a:pPr marL="86400" marR="4460875"/>
            <a:r>
              <a:rPr lang="es-ES" altLang="ko-KR" sz="1400" dirty="0">
                <a:solidFill>
                  <a:srgbClr val="00A1E9"/>
                </a:solidFill>
                <a:latin typeface="나눔고딕코딩"/>
                <a:cs typeface="나눔고딕코딩"/>
              </a:rPr>
              <a:t>     x2</a:t>
            </a:r>
            <a:r>
              <a:rPr lang="es-ES" altLang="ko-KR" sz="1400" spc="-140" dirty="0">
                <a:solidFill>
                  <a:srgbClr val="00A1E9"/>
                </a:solidFill>
                <a:latin typeface="나눔고딕코딩"/>
                <a:cs typeface="나눔고딕코딩"/>
              </a:rPr>
              <a:t> </a:t>
            </a:r>
            <a:r>
              <a:rPr lang="es-ES" altLang="ko-KR" sz="1400" dirty="0">
                <a:solidFill>
                  <a:srgbClr val="00A1E9"/>
                </a:solidFill>
                <a:latin typeface="나눔고딕코딩"/>
                <a:cs typeface="나눔고딕코딩"/>
              </a:rPr>
              <a:t>y2</a:t>
            </a:r>
            <a:endParaRPr lang="es-ES" altLang="ko-KR" sz="1400" dirty="0">
              <a:latin typeface="나눔고딕코딩"/>
              <a:cs typeface="나눔고딕코딩"/>
            </a:endParaRPr>
          </a:p>
        </p:txBody>
      </p:sp>
    </p:spTree>
    <p:extLst>
      <p:ext uri="{BB962C8B-B14F-4D97-AF65-F5344CB8AC3E}">
        <p14:creationId xmlns:p14="http://schemas.microsoft.com/office/powerpoint/2010/main" val="901049327"/>
      </p:ext>
    </p:extLst>
  </p:cSld>
  <p:clrMapOvr>
    <a:masterClrMapping/>
  </p:clrMapOvr>
  <mc:AlternateContent xmlns:mc="http://schemas.openxmlformats.org/markup-compatibility/2006" xmlns:p14="http://schemas.microsoft.com/office/powerpoint/2010/main">
    <mc:Choice Requires="p14">
      <p:transition spd="slow" p14:dur="2000" advTm="56745"/>
    </mc:Choice>
    <mc:Fallback xmlns="">
      <p:transition spd="slow" advTm="56745"/>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a:t>
            </a:r>
            <a:r>
              <a:rPr lang="ko-KR" altLang="en-US" dirty="0"/>
              <a:t>년 날짜</a:t>
            </a:r>
            <a:r>
              <a:rPr lang="en-US" altLang="ko-KR" dirty="0"/>
              <a:t>, </a:t>
            </a:r>
            <a:r>
              <a:rPr lang="ko-KR" altLang="en-US" dirty="0"/>
              <a:t>요일 출력</a:t>
            </a:r>
          </a:p>
        </p:txBody>
      </p:sp>
      <p:sp>
        <p:nvSpPr>
          <p:cNvPr id="3" name="내용 개체 틀 2"/>
          <p:cNvSpPr>
            <a:spLocks noGrp="1"/>
          </p:cNvSpPr>
          <p:nvPr>
            <p:ph idx="1"/>
          </p:nvPr>
        </p:nvSpPr>
        <p:spPr/>
        <p:txBody>
          <a:bodyPr/>
          <a:lstStyle/>
          <a:p>
            <a:r>
              <a:rPr lang="en-US" altLang="ko-KR" b="1" dirty="0"/>
              <a:t>1</a:t>
            </a:r>
            <a:r>
              <a:rPr lang="ko-KR" altLang="en-US" b="1" dirty="0"/>
              <a:t>월 </a:t>
            </a:r>
            <a:r>
              <a:rPr lang="en-US" altLang="ko-KR" b="1" dirty="0"/>
              <a:t>1</a:t>
            </a:r>
            <a:r>
              <a:rPr lang="ko-KR" altLang="en-US" b="1" dirty="0"/>
              <a:t>일 화요일 부터 </a:t>
            </a:r>
            <a:r>
              <a:rPr lang="en-US" altLang="ko-KR" b="1" dirty="0"/>
              <a:t>12</a:t>
            </a:r>
            <a:r>
              <a:rPr lang="ko-KR" altLang="en-US" b="1" dirty="0"/>
              <a:t>월 </a:t>
            </a:r>
            <a:r>
              <a:rPr lang="en-US" altLang="ko-KR" b="1" dirty="0"/>
              <a:t>31</a:t>
            </a:r>
            <a:r>
              <a:rPr lang="ko-KR" altLang="en-US" b="1" dirty="0"/>
              <a:t>일 화요일 까지 출력하는 코드를 작성하시오</a:t>
            </a:r>
            <a:r>
              <a:rPr lang="en-US" altLang="ko-KR" b="1" dirty="0"/>
              <a:t>. (</a:t>
            </a:r>
            <a:r>
              <a:rPr lang="ko-KR" altLang="en-US" b="1" dirty="0"/>
              <a:t>단</a:t>
            </a:r>
            <a:r>
              <a:rPr lang="en-US" altLang="ko-KR" b="1" dirty="0"/>
              <a:t>, 1</a:t>
            </a:r>
            <a:r>
              <a:rPr lang="ko-KR" altLang="en-US" b="1" dirty="0"/>
              <a:t>개월은 </a:t>
            </a:r>
            <a:r>
              <a:rPr lang="en-US" altLang="ko-KR" b="1" dirty="0"/>
              <a:t>31</a:t>
            </a:r>
            <a:r>
              <a:rPr lang="ko-KR" altLang="en-US" b="1" dirty="0"/>
              <a:t>일로 함</a:t>
            </a:r>
            <a:r>
              <a:rPr lang="en-US" altLang="ko-KR" b="1" dirty="0"/>
              <a:t>)</a:t>
            </a:r>
            <a:r>
              <a:rPr lang="ko-KR" altLang="en-US" b="1" dirty="0"/>
              <a:t> </a:t>
            </a:r>
            <a:endParaRPr lang="ko-KR" altLang="en-US" dirty="0"/>
          </a:p>
        </p:txBody>
      </p:sp>
      <p:pic>
        <p:nvPicPr>
          <p:cNvPr id="7" name="그림 6"/>
          <p:cNvPicPr>
            <a:picLocks noChangeAspect="1"/>
          </p:cNvPicPr>
          <p:nvPr/>
        </p:nvPicPr>
        <p:blipFill rotWithShape="1">
          <a:blip r:embed="rId2"/>
          <a:srcRect b="30804"/>
          <a:stretch/>
        </p:blipFill>
        <p:spPr>
          <a:xfrm>
            <a:off x="9468544" y="2132856"/>
            <a:ext cx="9353550" cy="4824536"/>
          </a:xfrm>
          <a:prstGeom prst="rect">
            <a:avLst/>
          </a:prstGeom>
        </p:spPr>
      </p:pic>
    </p:spTree>
    <p:extLst>
      <p:ext uri="{BB962C8B-B14F-4D97-AF65-F5344CB8AC3E}">
        <p14:creationId xmlns:p14="http://schemas.microsoft.com/office/powerpoint/2010/main" val="1528098020"/>
      </p:ext>
    </p:extLst>
  </p:cSld>
  <p:clrMapOvr>
    <a:masterClrMapping/>
  </p:clrMapOvr>
  <mc:AlternateContent xmlns:mc="http://schemas.openxmlformats.org/markup-compatibility/2006" xmlns:p14="http://schemas.microsoft.com/office/powerpoint/2010/main">
    <mc:Choice Requires="p14">
      <p:transition spd="slow" p14:dur="2000" advTm="34564"/>
    </mc:Choice>
    <mc:Fallback xmlns="">
      <p:transition spd="slow" advTm="34564"/>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while </a:t>
            </a:r>
            <a:r>
              <a:rPr lang="ko-KR" altLang="en-US" dirty="0"/>
              <a:t>문 </a:t>
            </a:r>
          </a:p>
        </p:txBody>
      </p:sp>
      <p:sp>
        <p:nvSpPr>
          <p:cNvPr id="3" name="내용 개체 틀 2"/>
          <p:cNvSpPr>
            <a:spLocks noGrp="1"/>
          </p:cNvSpPr>
          <p:nvPr>
            <p:ph idx="1"/>
          </p:nvPr>
        </p:nvSpPr>
        <p:spPr/>
        <p:txBody>
          <a:bodyPr/>
          <a:lstStyle/>
          <a:p>
            <a:r>
              <a:rPr lang="en-US" altLang="ko-KR" b="1" dirty="0"/>
              <a:t>while </a:t>
            </a:r>
            <a:r>
              <a:rPr lang="ko-KR" altLang="en-US" b="1" dirty="0"/>
              <a:t>문 </a:t>
            </a:r>
            <a:endParaRPr lang="en-US" altLang="ko-KR" b="1" dirty="0"/>
          </a:p>
          <a:p>
            <a:pPr lvl="1"/>
            <a:r>
              <a:rPr lang="ko-KR" altLang="en-US" dirty="0"/>
              <a:t>조건을 정해놓고 반복</a:t>
            </a:r>
            <a:endParaRPr lang="en-US" altLang="ko-KR" dirty="0"/>
          </a:p>
          <a:p>
            <a:pPr lvl="1"/>
            <a:endParaRPr lang="en-US" altLang="ko-KR" dirty="0"/>
          </a:p>
          <a:p>
            <a:endParaRPr lang="ko-KR" altLang="en-US" dirty="0"/>
          </a:p>
        </p:txBody>
      </p:sp>
      <p:pic>
        <p:nvPicPr>
          <p:cNvPr id="5" name="그림 4"/>
          <p:cNvPicPr>
            <a:picLocks noChangeAspect="1"/>
          </p:cNvPicPr>
          <p:nvPr/>
        </p:nvPicPr>
        <p:blipFill>
          <a:blip r:embed="rId2"/>
          <a:stretch>
            <a:fillRect/>
          </a:stretch>
        </p:blipFill>
        <p:spPr>
          <a:xfrm>
            <a:off x="1691680" y="4941168"/>
            <a:ext cx="5544616" cy="1788171"/>
          </a:xfrm>
          <a:prstGeom prst="rect">
            <a:avLst/>
          </a:prstGeom>
        </p:spPr>
      </p:pic>
      <p:pic>
        <p:nvPicPr>
          <p:cNvPr id="6" name="그림 5"/>
          <p:cNvPicPr>
            <a:picLocks noChangeAspect="1"/>
          </p:cNvPicPr>
          <p:nvPr/>
        </p:nvPicPr>
        <p:blipFill>
          <a:blip r:embed="rId3"/>
          <a:stretch>
            <a:fillRect/>
          </a:stretch>
        </p:blipFill>
        <p:spPr>
          <a:xfrm>
            <a:off x="971600" y="2132856"/>
            <a:ext cx="3634359" cy="2542458"/>
          </a:xfrm>
          <a:prstGeom prst="rect">
            <a:avLst/>
          </a:prstGeom>
        </p:spPr>
      </p:pic>
      <p:pic>
        <p:nvPicPr>
          <p:cNvPr id="7" name="그림 6"/>
          <p:cNvPicPr>
            <a:picLocks noChangeAspect="1"/>
          </p:cNvPicPr>
          <p:nvPr/>
        </p:nvPicPr>
        <p:blipFill>
          <a:blip r:embed="rId4"/>
          <a:stretch>
            <a:fillRect/>
          </a:stretch>
        </p:blipFill>
        <p:spPr>
          <a:xfrm>
            <a:off x="4716016" y="1844824"/>
            <a:ext cx="3829717" cy="2892486"/>
          </a:xfrm>
          <a:prstGeom prst="rect">
            <a:avLst/>
          </a:prstGeom>
        </p:spPr>
      </p:pic>
    </p:spTree>
    <p:extLst>
      <p:ext uri="{BB962C8B-B14F-4D97-AF65-F5344CB8AC3E}">
        <p14:creationId xmlns:p14="http://schemas.microsoft.com/office/powerpoint/2010/main" val="751634854"/>
      </p:ext>
    </p:extLst>
  </p:cSld>
  <p:clrMapOvr>
    <a:masterClrMapping/>
  </p:clrMapOvr>
  <mc:AlternateContent xmlns:mc="http://schemas.openxmlformats.org/markup-compatibility/2006" xmlns:p14="http://schemas.microsoft.com/office/powerpoint/2010/main">
    <mc:Choice Requires="p14">
      <p:transition spd="slow" p14:dur="2000" advTm="126079"/>
    </mc:Choice>
    <mc:Fallback xmlns="">
      <p:transition spd="slow" advTm="126079"/>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while </a:t>
            </a:r>
            <a:r>
              <a:rPr lang="ko-KR" altLang="en-US" dirty="0"/>
              <a:t>문</a:t>
            </a:r>
          </a:p>
        </p:txBody>
      </p:sp>
      <p:sp>
        <p:nvSpPr>
          <p:cNvPr id="3" name="내용 개체 틀 2"/>
          <p:cNvSpPr>
            <a:spLocks noGrp="1"/>
          </p:cNvSpPr>
          <p:nvPr>
            <p:ph idx="1"/>
          </p:nvPr>
        </p:nvSpPr>
        <p:spPr/>
        <p:txBody>
          <a:bodyPr/>
          <a:lstStyle/>
          <a:p>
            <a:endParaRPr lang="en-US" altLang="ko-KR" dirty="0"/>
          </a:p>
          <a:p>
            <a:endParaRPr lang="ko-KR" altLang="en-US" dirty="0"/>
          </a:p>
        </p:txBody>
      </p:sp>
      <p:sp>
        <p:nvSpPr>
          <p:cNvPr id="4" name="TextBox 3"/>
          <p:cNvSpPr txBox="1"/>
          <p:nvPr/>
        </p:nvSpPr>
        <p:spPr>
          <a:xfrm>
            <a:off x="1966510" y="1666069"/>
            <a:ext cx="5210979" cy="1477328"/>
          </a:xfrm>
          <a:prstGeom prst="rect">
            <a:avLst/>
          </a:prstGeom>
          <a:solidFill>
            <a:srgbClr val="CCFFFF"/>
          </a:solidFill>
          <a:ln>
            <a:solidFill>
              <a:schemeClr val="tx1"/>
            </a:solidFill>
          </a:ln>
        </p:spPr>
        <p:txBody>
          <a:bodyPr wrap="square" rtlCol="0">
            <a:spAutoFit/>
          </a:bodyPr>
          <a:lstStyle/>
          <a:p>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0;</a:t>
            </a: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while</a:t>
            </a:r>
            <a:r>
              <a:rPr lang="en-US" altLang="ko-KR" b="1" dirty="0">
                <a:latin typeface="Consolas" panose="020B0609020204030204" pitchFamily="49" charset="0"/>
                <a:ea typeface="굴림" panose="020B0600000101010101" pitchFamily="50" charset="-127"/>
                <a:cs typeface="Arial" panose="020B0604020202020204" pitchFamily="34" charset="0"/>
              </a:rPr>
              <a:t> </a:t>
            </a:r>
            <a:r>
              <a:rPr lang="en-US" altLang="ko-KR" b="1" dirty="0" err="1">
                <a:solidFill>
                  <a:srgbClr val="7030A0"/>
                </a:solidFill>
                <a:latin typeface="Consolas" panose="020B0609020204030204" pitchFamily="49" charset="0"/>
                <a:ea typeface="굴림" panose="020B0600000101010101" pitchFamily="50" charset="-127"/>
                <a:cs typeface="Arial" panose="020B0604020202020204" pitchFamily="34" charset="0"/>
              </a:rPr>
              <a:t>i</a:t>
            </a:r>
            <a:r>
              <a:rPr lang="en-US"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 &lt; 5 </a:t>
            </a:r>
            <a:r>
              <a:rPr lang="en-US" altLang="ko-KR" b="1" dirty="0">
                <a:latin typeface="Consolas" panose="020B0609020204030204" pitchFamily="49" charset="0"/>
                <a:ea typeface="굴림" panose="020B0600000101010101" pitchFamily="50" charset="-127"/>
                <a:cs typeface="Arial" panose="020B0604020202020204" pitchFamily="34" charset="0"/>
              </a:rPr>
              <a:t>: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환영합니다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en-US" altLang="ko-KR" b="1" dirty="0">
                <a:latin typeface="Consolas" panose="020B0609020204030204" pitchFamily="49" charset="0"/>
                <a:ea typeface="굴림" panose="020B0600000101010101" pitchFamily="50" charset="-127"/>
                <a:cs typeface="Arial" panose="020B0604020202020204" pitchFamily="34" charset="0"/>
              </a:rPr>
              <a:t>      </a:t>
            </a:r>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a:t>
            </a:r>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+ 1</a:t>
            </a:r>
          </a:p>
          <a:p>
            <a:r>
              <a:rPr lang="en-US" altLang="ko-KR" b="1" dirty="0">
                <a:latin typeface="Consolas" panose="020B0609020204030204" pitchFamily="49" charset="0"/>
                <a:ea typeface="굴림" panose="020B0600000101010101" pitchFamily="50" charset="-127"/>
                <a:cs typeface="Arial" panose="020B0604020202020204" pitchFamily="34" charset="0"/>
              </a:rPr>
              <a:t>print("</a:t>
            </a:r>
            <a:r>
              <a:rPr lang="ko-KR" altLang="en-US" b="1" dirty="0">
                <a:latin typeface="Consolas" panose="020B0609020204030204" pitchFamily="49" charset="0"/>
                <a:ea typeface="굴림" panose="020B0600000101010101" pitchFamily="50" charset="-127"/>
                <a:cs typeface="Arial" panose="020B0604020202020204" pitchFamily="34" charset="0"/>
              </a:rPr>
              <a:t>반복이 종료되었습니다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p:txBody>
      </p:sp>
      <p:sp>
        <p:nvSpPr>
          <p:cNvPr id="5" name="TextBox 4"/>
          <p:cNvSpPr txBox="1"/>
          <p:nvPr/>
        </p:nvSpPr>
        <p:spPr>
          <a:xfrm>
            <a:off x="2017035" y="3851717"/>
            <a:ext cx="5210979" cy="1754326"/>
          </a:xfrm>
          <a:prstGeom prst="rect">
            <a:avLst/>
          </a:prstGeom>
          <a:solidFill>
            <a:srgbClr val="CCCCFF"/>
          </a:solidFill>
          <a:ln>
            <a:solidFill>
              <a:schemeClr val="tx1"/>
            </a:solidFill>
          </a:ln>
        </p:spPr>
        <p:txBody>
          <a:bodyPr wrap="square" rtlCol="0">
            <a:spAutoFit/>
          </a:bodyPr>
          <a:lstStyle/>
          <a:p>
            <a:r>
              <a:rPr lang="ko-KR" altLang="en-US" b="1" dirty="0">
                <a:latin typeface="Consolas" panose="020B0609020204030204" pitchFamily="49" charset="0"/>
                <a:ea typeface="굴림" panose="020B0600000101010101" pitchFamily="50" charset="-127"/>
                <a:cs typeface="Arial" panose="020B0604020202020204" pitchFamily="34" charset="0"/>
              </a:rPr>
              <a:t>환영합니다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ko-KR" altLang="en-US" b="1" dirty="0">
                <a:latin typeface="Consolas" panose="020B0609020204030204" pitchFamily="49" charset="0"/>
                <a:ea typeface="굴림" panose="020B0600000101010101" pitchFamily="50" charset="-127"/>
                <a:cs typeface="Arial" panose="020B0604020202020204" pitchFamily="34" charset="0"/>
              </a:rPr>
              <a:t>환영합니다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ko-KR" altLang="en-US" b="1" dirty="0">
                <a:latin typeface="Consolas" panose="020B0609020204030204" pitchFamily="49" charset="0"/>
                <a:ea typeface="굴림" panose="020B0600000101010101" pitchFamily="50" charset="-127"/>
                <a:cs typeface="Arial" panose="020B0604020202020204" pitchFamily="34" charset="0"/>
              </a:rPr>
              <a:t>환영합니다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ko-KR" altLang="en-US" b="1" dirty="0">
                <a:latin typeface="Consolas" panose="020B0609020204030204" pitchFamily="49" charset="0"/>
                <a:ea typeface="굴림" panose="020B0600000101010101" pitchFamily="50" charset="-127"/>
                <a:cs typeface="Arial" panose="020B0604020202020204" pitchFamily="34" charset="0"/>
              </a:rPr>
              <a:t>환영합니다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ko-KR" altLang="en-US" b="1" dirty="0">
                <a:latin typeface="Consolas" panose="020B0609020204030204" pitchFamily="49" charset="0"/>
                <a:ea typeface="굴림" panose="020B0600000101010101" pitchFamily="50" charset="-127"/>
                <a:cs typeface="Arial" panose="020B0604020202020204" pitchFamily="34" charset="0"/>
              </a:rPr>
              <a:t>환영합니다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ko-KR" altLang="en-US" b="1" dirty="0">
                <a:latin typeface="Consolas" panose="020B0609020204030204" pitchFamily="49" charset="0"/>
                <a:ea typeface="굴림" panose="020B0600000101010101" pitchFamily="50" charset="-127"/>
                <a:cs typeface="Arial" panose="020B0604020202020204" pitchFamily="34" charset="0"/>
              </a:rPr>
              <a:t>반복이 종료되었습니다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p:txBody>
      </p:sp>
    </p:spTree>
    <p:extLst>
      <p:ext uri="{BB962C8B-B14F-4D97-AF65-F5344CB8AC3E}">
        <p14:creationId xmlns:p14="http://schemas.microsoft.com/office/powerpoint/2010/main" val="1811212295"/>
      </p:ext>
    </p:extLst>
  </p:cSld>
  <p:clrMapOvr>
    <a:masterClrMapping/>
  </p:clrMapOvr>
  <mc:AlternateContent xmlns:mc="http://schemas.openxmlformats.org/markup-compatibility/2006" xmlns:p14="http://schemas.microsoft.com/office/powerpoint/2010/main">
    <mc:Choice Requires="p14">
      <p:transition spd="slow" p14:dur="2000" advTm="44839"/>
    </mc:Choice>
    <mc:Fallback xmlns="">
      <p:transition spd="slow" advTm="4483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457200" y="1268760"/>
            <a:ext cx="8686800" cy="5589240"/>
          </a:xfrm>
        </p:spPr>
        <p:txBody>
          <a:bodyPr>
            <a:normAutofit/>
          </a:bodyPr>
          <a:lstStyle/>
          <a:p>
            <a:r>
              <a:rPr lang="ko-KR" altLang="en-US" b="1" dirty="0">
                <a:latin typeface="+mn-ea"/>
              </a:rPr>
              <a:t>프로그래밍 언어의 형태 </a:t>
            </a:r>
            <a:endParaRPr lang="en-US" altLang="ko-KR" b="1" dirty="0">
              <a:latin typeface="+mn-ea"/>
            </a:endParaRPr>
          </a:p>
          <a:p>
            <a:pPr lvl="1"/>
            <a:r>
              <a:rPr lang="ko-KR" altLang="en-US" b="1" dirty="0">
                <a:latin typeface="+mn-ea"/>
              </a:rPr>
              <a:t>기계어 </a:t>
            </a:r>
            <a:r>
              <a:rPr lang="en-US" altLang="ko-KR" b="1" dirty="0">
                <a:latin typeface="+mn-ea"/>
              </a:rPr>
              <a:t>(machine language)</a:t>
            </a:r>
          </a:p>
          <a:p>
            <a:pPr lvl="2"/>
            <a:r>
              <a:rPr lang="en-US" altLang="ko-KR" b="1" dirty="0">
                <a:latin typeface="+mn-ea"/>
              </a:rPr>
              <a:t>CPU</a:t>
            </a:r>
            <a:r>
              <a:rPr lang="ko-KR" altLang="en-US" b="1" dirty="0">
                <a:latin typeface="+mn-ea"/>
              </a:rPr>
              <a:t>가 직접 이해할 수 있는 </a:t>
            </a:r>
            <a:r>
              <a:rPr lang="en-US" altLang="ko-KR" b="1" dirty="0">
                <a:latin typeface="+mn-ea"/>
              </a:rPr>
              <a:t>0</a:t>
            </a:r>
            <a:r>
              <a:rPr lang="ko-KR" altLang="en-US" b="1" dirty="0">
                <a:latin typeface="+mn-ea"/>
              </a:rPr>
              <a:t>과</a:t>
            </a:r>
            <a:r>
              <a:rPr lang="en-US" altLang="ko-KR" b="1" dirty="0">
                <a:latin typeface="+mn-ea"/>
              </a:rPr>
              <a:t> 1</a:t>
            </a:r>
            <a:r>
              <a:rPr lang="ko-KR" altLang="en-US" b="1" dirty="0">
                <a:latin typeface="+mn-ea"/>
              </a:rPr>
              <a:t>로</a:t>
            </a:r>
            <a:r>
              <a:rPr lang="en-US" altLang="ko-KR" b="1" dirty="0">
                <a:latin typeface="+mn-ea"/>
              </a:rPr>
              <a:t> </a:t>
            </a:r>
            <a:r>
              <a:rPr lang="ko-KR" altLang="en-US" b="1" dirty="0">
                <a:latin typeface="+mn-ea"/>
              </a:rPr>
              <a:t>표현하는 것</a:t>
            </a:r>
            <a:endParaRPr lang="en-US" altLang="ko-KR" b="1" dirty="0">
              <a:latin typeface="+mn-ea"/>
            </a:endParaRPr>
          </a:p>
          <a:p>
            <a:pPr lvl="2"/>
            <a:endParaRPr lang="en-US" altLang="ko-KR" dirty="0"/>
          </a:p>
          <a:p>
            <a:pPr lvl="2"/>
            <a:endParaRPr lang="en-US" altLang="ko-KR" dirty="0"/>
          </a:p>
          <a:p>
            <a:pPr lvl="2"/>
            <a:endParaRPr lang="en-US" altLang="ko-KR" dirty="0">
              <a:solidFill>
                <a:srgbClr val="C00000"/>
              </a:solidFill>
            </a:endParaRPr>
          </a:p>
          <a:p>
            <a:pPr lvl="2"/>
            <a:r>
              <a:rPr lang="en-US" altLang="ko-KR" b="1" dirty="0">
                <a:solidFill>
                  <a:srgbClr val="C00000"/>
                </a:solidFill>
              </a:rPr>
              <a:t>CPU </a:t>
            </a:r>
            <a:r>
              <a:rPr lang="ko-KR" altLang="en-US" b="1" dirty="0">
                <a:solidFill>
                  <a:srgbClr val="C00000"/>
                </a:solidFill>
              </a:rPr>
              <a:t>마다 이해하는 기계어가 다를 수 있다</a:t>
            </a:r>
            <a:endParaRPr lang="en-US" altLang="ko-KR" b="1" dirty="0">
              <a:solidFill>
                <a:srgbClr val="C00000"/>
              </a:solidFill>
            </a:endParaRPr>
          </a:p>
          <a:p>
            <a:pPr lvl="1">
              <a:buNone/>
            </a:pPr>
            <a:endParaRPr lang="en-US" altLang="ko-KR" sz="1000" dirty="0"/>
          </a:p>
          <a:p>
            <a:pPr lvl="1"/>
            <a:r>
              <a:rPr lang="ko-KR" altLang="en-US" b="1" dirty="0"/>
              <a:t>어셈블리어</a:t>
            </a:r>
            <a:r>
              <a:rPr lang="en-US" altLang="ko-KR" b="1" dirty="0"/>
              <a:t>(assembly language)</a:t>
            </a:r>
          </a:p>
          <a:p>
            <a:pPr lvl="2"/>
            <a:r>
              <a:rPr lang="ko-KR" altLang="en-US" b="1" dirty="0"/>
              <a:t>기계어의 명령문</a:t>
            </a:r>
            <a:r>
              <a:rPr lang="en-US" altLang="ko-KR" b="1" dirty="0"/>
              <a:t>(instruction)</a:t>
            </a:r>
            <a:r>
              <a:rPr lang="ko-KR" altLang="en-US" b="1" dirty="0"/>
              <a:t>을 이해할 수 있는 기호로 대체한 것</a:t>
            </a:r>
            <a:endParaRPr lang="en-US" altLang="ko-KR" b="1" dirty="0"/>
          </a:p>
          <a:p>
            <a:pPr lvl="1"/>
            <a:endParaRPr lang="en-US" altLang="ko-KR" sz="1600" dirty="0"/>
          </a:p>
          <a:p>
            <a:pPr lvl="1"/>
            <a:endParaRPr lang="en-US" altLang="ko-KR" sz="1600" dirty="0"/>
          </a:p>
          <a:p>
            <a:pPr lvl="1">
              <a:buNone/>
            </a:pPr>
            <a:r>
              <a:rPr lang="en-US" altLang="ko-KR" dirty="0"/>
              <a:t>	</a:t>
            </a:r>
          </a:p>
          <a:p>
            <a:pPr lvl="1"/>
            <a:r>
              <a:rPr lang="ko-KR" altLang="en-US" b="1" dirty="0"/>
              <a:t>고급 언어</a:t>
            </a:r>
            <a:r>
              <a:rPr lang="en-US" altLang="ko-KR" b="1" dirty="0"/>
              <a:t>(high-level language)</a:t>
            </a:r>
          </a:p>
          <a:p>
            <a:pPr lvl="2"/>
            <a:r>
              <a:rPr lang="ko-KR" altLang="en-US" b="1" dirty="0"/>
              <a:t>사람이 이해할 수 있는 형태의 프로그래밍 언어</a:t>
            </a:r>
            <a:endParaRPr lang="en-US" altLang="ko-KR" b="1" dirty="0"/>
          </a:p>
          <a:p>
            <a:pPr lvl="2">
              <a:buNone/>
            </a:pPr>
            <a:r>
              <a:rPr lang="en-US" altLang="ko-KR" dirty="0"/>
              <a:t>        </a:t>
            </a:r>
            <a:endParaRPr lang="ko-KR" altLang="en-US" dirty="0"/>
          </a:p>
        </p:txBody>
      </p:sp>
      <p:sp>
        <p:nvSpPr>
          <p:cNvPr id="3" name="제목 2"/>
          <p:cNvSpPr>
            <a:spLocks noGrp="1"/>
          </p:cNvSpPr>
          <p:nvPr>
            <p:ph type="title"/>
          </p:nvPr>
        </p:nvSpPr>
        <p:spPr/>
        <p:txBody>
          <a:bodyPr/>
          <a:lstStyle/>
          <a:p>
            <a:r>
              <a:rPr lang="ko-KR" altLang="en-US" dirty="0"/>
              <a:t>소프트웨어</a:t>
            </a:r>
          </a:p>
        </p:txBody>
      </p:sp>
      <p:sp>
        <p:nvSpPr>
          <p:cNvPr id="6" name="TextBox 5"/>
          <p:cNvSpPr txBox="1"/>
          <p:nvPr/>
        </p:nvSpPr>
        <p:spPr>
          <a:xfrm>
            <a:off x="2051720" y="2348880"/>
            <a:ext cx="3744416" cy="954107"/>
          </a:xfrm>
          <a:prstGeom prst="rect">
            <a:avLst/>
          </a:prstGeom>
          <a:noFill/>
        </p:spPr>
        <p:txBody>
          <a:bodyPr wrap="square" rtlCol="0">
            <a:spAutoFit/>
          </a:bodyPr>
          <a:lstStyle/>
          <a:p>
            <a:r>
              <a:rPr lang="en-US" altLang="ko-KR" sz="1400" b="1" dirty="0">
                <a:solidFill>
                  <a:srgbClr val="0000FF"/>
                </a:solidFill>
                <a:latin typeface="Courier New" pitchFamily="49" charset="0"/>
                <a:cs typeface="Courier New" pitchFamily="49" charset="0"/>
              </a:rPr>
              <a:t>111000000000001100001001010101010</a:t>
            </a:r>
          </a:p>
          <a:p>
            <a:r>
              <a:rPr lang="en-US" altLang="ko-KR" sz="1400" b="1" dirty="0">
                <a:solidFill>
                  <a:srgbClr val="0000FF"/>
                </a:solidFill>
                <a:latin typeface="Courier New" pitchFamily="49" charset="0"/>
                <a:cs typeface="Courier New" pitchFamily="49" charset="0"/>
              </a:rPr>
              <a:t>001011100101010101010110001010101</a:t>
            </a:r>
          </a:p>
          <a:p>
            <a:r>
              <a:rPr lang="en-US" altLang="ko-KR" sz="1400" b="1" dirty="0">
                <a:solidFill>
                  <a:srgbClr val="0000FF"/>
                </a:solidFill>
                <a:latin typeface="Courier New" pitchFamily="49" charset="0"/>
                <a:cs typeface="Courier New" pitchFamily="49" charset="0"/>
              </a:rPr>
              <a:t>100011100101111000011101011110111</a:t>
            </a:r>
          </a:p>
          <a:p>
            <a:r>
              <a:rPr lang="en-US" altLang="ko-KR" sz="1400" b="1" dirty="0">
                <a:solidFill>
                  <a:srgbClr val="0000FF"/>
                </a:solidFill>
                <a:latin typeface="Courier New" pitchFamily="49" charset="0"/>
                <a:cs typeface="Courier New" pitchFamily="49" charset="0"/>
              </a:rPr>
              <a:t>111000011101001010101011111000000</a:t>
            </a:r>
            <a:endParaRPr lang="ko-KR" altLang="en-US" sz="1400" b="1" dirty="0">
              <a:solidFill>
                <a:srgbClr val="0000FF"/>
              </a:solidFill>
              <a:latin typeface="Courier New" pitchFamily="49" charset="0"/>
              <a:cs typeface="Courier New" pitchFamily="49" charset="0"/>
            </a:endParaRPr>
          </a:p>
        </p:txBody>
      </p:sp>
      <p:sp>
        <p:nvSpPr>
          <p:cNvPr id="7" name="TextBox 6"/>
          <p:cNvSpPr txBox="1"/>
          <p:nvPr/>
        </p:nvSpPr>
        <p:spPr>
          <a:xfrm>
            <a:off x="2115352" y="4437112"/>
            <a:ext cx="1800200" cy="954107"/>
          </a:xfrm>
          <a:prstGeom prst="rect">
            <a:avLst/>
          </a:prstGeom>
          <a:noFill/>
        </p:spPr>
        <p:txBody>
          <a:bodyPr wrap="square" rtlCol="0">
            <a:spAutoFit/>
          </a:bodyPr>
          <a:lstStyle/>
          <a:p>
            <a:r>
              <a:rPr lang="en-US" altLang="ko-KR" sz="1400" b="1" dirty="0">
                <a:solidFill>
                  <a:srgbClr val="0000FF"/>
                </a:solidFill>
                <a:latin typeface="Courier New" pitchFamily="49" charset="0"/>
                <a:cs typeface="Courier New" pitchFamily="49" charset="0"/>
              </a:rPr>
              <a:t>LOAD</a:t>
            </a:r>
            <a:r>
              <a:rPr lang="ko-KR" altLang="en-US" sz="1400" b="1" dirty="0">
                <a:solidFill>
                  <a:srgbClr val="0000FF"/>
                </a:solidFill>
                <a:latin typeface="Courier New" pitchFamily="49" charset="0"/>
                <a:cs typeface="Courier New" pitchFamily="49" charset="0"/>
              </a:rPr>
              <a:t>  </a:t>
            </a:r>
            <a:r>
              <a:rPr lang="en-US" altLang="ko-KR" sz="1400" b="1" dirty="0">
                <a:solidFill>
                  <a:srgbClr val="0000FF"/>
                </a:solidFill>
                <a:latin typeface="Courier New" pitchFamily="49" charset="0"/>
                <a:cs typeface="Courier New" pitchFamily="49" charset="0"/>
              </a:rPr>
              <a:t>first </a:t>
            </a:r>
          </a:p>
          <a:p>
            <a:r>
              <a:rPr lang="en-US" altLang="ko-KR" sz="1400" b="1" dirty="0">
                <a:solidFill>
                  <a:srgbClr val="0000FF"/>
                </a:solidFill>
                <a:latin typeface="Courier New" pitchFamily="49" charset="0"/>
                <a:cs typeface="Courier New" pitchFamily="49" charset="0"/>
              </a:rPr>
              <a:t>ADD   second </a:t>
            </a:r>
          </a:p>
          <a:p>
            <a:r>
              <a:rPr lang="en-US" altLang="ko-KR" sz="1400" b="1" dirty="0">
                <a:solidFill>
                  <a:srgbClr val="0000FF"/>
                </a:solidFill>
                <a:latin typeface="Courier New" pitchFamily="49" charset="0"/>
                <a:cs typeface="Courier New" pitchFamily="49" charset="0"/>
              </a:rPr>
              <a:t>MUL   factor </a:t>
            </a:r>
          </a:p>
          <a:p>
            <a:r>
              <a:rPr lang="en-US" altLang="ko-KR" sz="1400" b="1" dirty="0">
                <a:solidFill>
                  <a:srgbClr val="0000FF"/>
                </a:solidFill>
                <a:latin typeface="Courier New" pitchFamily="49" charset="0"/>
                <a:cs typeface="Courier New" pitchFamily="49" charset="0"/>
              </a:rPr>
              <a:t>STORE answer</a:t>
            </a:r>
            <a:endParaRPr lang="ko-KR" altLang="en-US" sz="1400" b="1" dirty="0">
              <a:solidFill>
                <a:srgbClr val="0000FF"/>
              </a:solidFill>
              <a:latin typeface="Courier New" pitchFamily="49" charset="0"/>
              <a:cs typeface="Courier New" pitchFamily="49" charset="0"/>
            </a:endParaRPr>
          </a:p>
        </p:txBody>
      </p:sp>
      <p:sp>
        <p:nvSpPr>
          <p:cNvPr id="8" name="TextBox 7"/>
          <p:cNvSpPr txBox="1"/>
          <p:nvPr/>
        </p:nvSpPr>
        <p:spPr>
          <a:xfrm>
            <a:off x="1107240" y="6021288"/>
            <a:ext cx="5472608" cy="523220"/>
          </a:xfrm>
          <a:prstGeom prst="rect">
            <a:avLst/>
          </a:prstGeom>
          <a:noFill/>
        </p:spPr>
        <p:txBody>
          <a:bodyPr wrap="square" rtlCol="0">
            <a:spAutoFit/>
          </a:bodyPr>
          <a:lstStyle/>
          <a:p>
            <a:pPr lvl="2">
              <a:buNone/>
            </a:pPr>
            <a:r>
              <a:rPr lang="en-US" altLang="ko-KR" sz="1400" b="1" dirty="0">
                <a:solidFill>
                  <a:srgbClr val="0000FF"/>
                </a:solidFill>
                <a:latin typeface="Courier New" pitchFamily="49" charset="0"/>
              </a:rPr>
              <a:t>answer = first + second;</a:t>
            </a:r>
          </a:p>
          <a:p>
            <a:pPr lvl="2">
              <a:buNone/>
            </a:pPr>
            <a:r>
              <a:rPr lang="en-US" altLang="ko-KR" sz="1400" b="1" dirty="0">
                <a:solidFill>
                  <a:srgbClr val="0000FF"/>
                </a:solidFill>
                <a:latin typeface="Courier New" pitchFamily="49" charset="0"/>
              </a:rPr>
              <a:t>answer = answer * factor;</a:t>
            </a:r>
            <a:endParaRPr lang="en-US" altLang="ko-KR" sz="1600" b="1" dirty="0">
              <a:solidFill>
                <a:srgbClr val="0000FF"/>
              </a:solidFill>
            </a:endParaRPr>
          </a:p>
        </p:txBody>
      </p:sp>
    </p:spTree>
    <p:extLst>
      <p:ext uri="{BB962C8B-B14F-4D97-AF65-F5344CB8AC3E}">
        <p14:creationId xmlns:p14="http://schemas.microsoft.com/office/powerpoint/2010/main" val="234423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함수 그래프 그리기</a:t>
            </a:r>
          </a:p>
        </p:txBody>
      </p:sp>
      <p:sp>
        <p:nvSpPr>
          <p:cNvPr id="3" name="내용 개체 틀 2"/>
          <p:cNvSpPr>
            <a:spLocks noGrp="1"/>
          </p:cNvSpPr>
          <p:nvPr>
            <p:ph idx="1"/>
          </p:nvPr>
        </p:nvSpPr>
        <p:spPr/>
        <p:txBody>
          <a:bodyPr/>
          <a:lstStyle/>
          <a:p>
            <a:r>
              <a:rPr lang="en-US" altLang="ko-KR" b="1" dirty="0"/>
              <a:t>0, 1, 2, …, 9</a:t>
            </a:r>
            <a:r>
              <a:rPr lang="ko-KR" altLang="en-US" b="1" dirty="0"/>
              <a:t>까지를 차례대로 화면에 출력하는 프로그램을 작성하여 보자</a:t>
            </a:r>
            <a:endParaRPr lang="en-US" altLang="ko-KR" b="1" dirty="0"/>
          </a:p>
          <a:p>
            <a:endParaRPr lang="ko-KR" altLang="en-US" dirty="0"/>
          </a:p>
        </p:txBody>
      </p:sp>
      <p:sp>
        <p:nvSpPr>
          <p:cNvPr id="4" name="TextBox 3"/>
          <p:cNvSpPr txBox="1"/>
          <p:nvPr/>
        </p:nvSpPr>
        <p:spPr>
          <a:xfrm>
            <a:off x="1979712" y="2204864"/>
            <a:ext cx="4737254" cy="369332"/>
          </a:xfrm>
          <a:prstGeom prst="rect">
            <a:avLst/>
          </a:prstGeom>
          <a:solidFill>
            <a:srgbClr val="CCCCFF"/>
          </a:solidFill>
          <a:ln>
            <a:solidFill>
              <a:schemeClr val="tx1"/>
            </a:solidFill>
          </a:ln>
        </p:spPr>
        <p:txBody>
          <a:bodyPr wrap="square" rtlCol="0">
            <a:spAutoFit/>
          </a:bodyPr>
          <a:lstStyle/>
          <a:p>
            <a:pPr latinLnBrk="1"/>
            <a:r>
              <a:rPr lang="en-US" altLang="ko-KR" b="1" dirty="0">
                <a:latin typeface="Consolas" panose="020B0609020204030204" pitchFamily="49" charset="0"/>
              </a:rPr>
              <a:t>0 1 2 3 4 5 6 7 8 9 </a:t>
            </a:r>
          </a:p>
        </p:txBody>
      </p:sp>
      <p:sp>
        <p:nvSpPr>
          <p:cNvPr id="5" name="TextBox 4"/>
          <p:cNvSpPr txBox="1"/>
          <p:nvPr/>
        </p:nvSpPr>
        <p:spPr>
          <a:xfrm>
            <a:off x="1979712" y="3140968"/>
            <a:ext cx="4737254" cy="1200329"/>
          </a:xfrm>
          <a:prstGeom prst="rect">
            <a:avLst/>
          </a:prstGeom>
          <a:solidFill>
            <a:srgbClr val="CCFFFF"/>
          </a:solidFill>
          <a:ln>
            <a:solidFill>
              <a:schemeClr val="tx1"/>
            </a:solidFill>
          </a:ln>
        </p:spPr>
        <p:txBody>
          <a:bodyPr wrap="square" rtlCol="0">
            <a:spAutoFit/>
          </a:bodyPr>
          <a:lstStyle/>
          <a:p>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0</a:t>
            </a: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while</a:t>
            </a:r>
            <a:r>
              <a:rPr lang="en-US" altLang="ko-KR" b="1" dirty="0">
                <a:latin typeface="Consolas" panose="020B0609020204030204" pitchFamily="49" charset="0"/>
                <a:ea typeface="굴림" panose="020B0600000101010101" pitchFamily="50" charset="-127"/>
                <a:cs typeface="Arial" panose="020B0604020202020204" pitchFamily="34" charset="0"/>
              </a:rPr>
              <a:t> </a:t>
            </a:r>
            <a:r>
              <a:rPr lang="en-US" altLang="ko-KR" b="1" dirty="0" err="1">
                <a:solidFill>
                  <a:srgbClr val="7030A0"/>
                </a:solidFill>
                <a:latin typeface="Consolas" panose="020B0609020204030204" pitchFamily="49" charset="0"/>
                <a:ea typeface="굴림" panose="020B0600000101010101" pitchFamily="50" charset="-127"/>
                <a:cs typeface="Arial" panose="020B0604020202020204" pitchFamily="34" charset="0"/>
              </a:rPr>
              <a:t>i</a:t>
            </a:r>
            <a:r>
              <a:rPr lang="en-US"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 &lt; 10</a:t>
            </a:r>
            <a:r>
              <a:rPr lang="en-US" altLang="ko-KR" b="1" dirty="0">
                <a:latin typeface="Consolas" panose="020B0609020204030204" pitchFamily="49" charset="0"/>
                <a:ea typeface="굴림" panose="020B0600000101010101" pitchFamily="50" charset="-127"/>
                <a:cs typeface="Arial" panose="020B0604020202020204" pitchFamily="34" charset="0"/>
              </a:rPr>
              <a:t>: </a:t>
            </a:r>
          </a:p>
          <a:p>
            <a:r>
              <a:rPr lang="en-US" altLang="ko-KR" b="1" dirty="0">
                <a:latin typeface="Consolas" panose="020B0609020204030204" pitchFamily="49" charset="0"/>
                <a:ea typeface="굴림" panose="020B0600000101010101" pitchFamily="50" charset="-127"/>
                <a:cs typeface="Arial" panose="020B0604020202020204" pitchFamily="34" charset="0"/>
              </a:rPr>
              <a:t>    print (</a:t>
            </a:r>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end=" ");</a:t>
            </a:r>
          </a:p>
          <a:p>
            <a:r>
              <a:rPr lang="en-US" altLang="ko-KR" b="1" dirty="0">
                <a:latin typeface="Consolas" panose="020B0609020204030204" pitchFamily="49" charset="0"/>
                <a:ea typeface="굴림" panose="020B0600000101010101" pitchFamily="50" charset="-127"/>
                <a:cs typeface="Arial" panose="020B0604020202020204" pitchFamily="34" charset="0"/>
              </a:rPr>
              <a:t>    </a:t>
            </a:r>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a:t>
            </a:r>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+ 1</a:t>
            </a:r>
          </a:p>
        </p:txBody>
      </p:sp>
    </p:spTree>
    <p:extLst>
      <p:ext uri="{BB962C8B-B14F-4D97-AF65-F5344CB8AC3E}">
        <p14:creationId xmlns:p14="http://schemas.microsoft.com/office/powerpoint/2010/main" val="38929910"/>
      </p:ext>
    </p:extLst>
  </p:cSld>
  <p:clrMapOvr>
    <a:masterClrMapping/>
  </p:clrMapOvr>
  <mc:AlternateContent xmlns:mc="http://schemas.openxmlformats.org/markup-compatibility/2006" xmlns:p14="http://schemas.microsoft.com/office/powerpoint/2010/main">
    <mc:Choice Requires="p14">
      <p:transition spd="slow" p14:dur="2000" advTm="53243"/>
    </mc:Choice>
    <mc:Fallback xmlns="">
      <p:transition spd="slow" advTm="53243"/>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(1+2+3+...+9+10) </a:t>
            </a:r>
            <a:r>
              <a:rPr lang="ko-KR" altLang="en-US" dirty="0"/>
              <a:t>계산하기</a:t>
            </a:r>
          </a:p>
        </p:txBody>
      </p:sp>
      <p:sp>
        <p:nvSpPr>
          <p:cNvPr id="3" name="내용 개체 틀 2"/>
          <p:cNvSpPr>
            <a:spLocks noGrp="1"/>
          </p:cNvSpPr>
          <p:nvPr>
            <p:ph idx="1"/>
          </p:nvPr>
        </p:nvSpPr>
        <p:spPr/>
        <p:txBody>
          <a:bodyPr/>
          <a:lstStyle/>
          <a:p>
            <a:r>
              <a:rPr lang="en-US" altLang="ko-KR" b="1" dirty="0"/>
              <a:t>(1+2+3+...+9+10)</a:t>
            </a:r>
            <a:r>
              <a:rPr lang="ko-KR" altLang="en-US" b="1" dirty="0"/>
              <a:t>의 값을 계산하는 프로그램을 작성하여 보자</a:t>
            </a:r>
            <a:r>
              <a:rPr lang="en-US" altLang="ko-KR" dirty="0"/>
              <a:t>.</a:t>
            </a:r>
          </a:p>
          <a:p>
            <a:endParaRPr lang="en-US" altLang="ko-KR" dirty="0"/>
          </a:p>
          <a:p>
            <a:endParaRPr lang="ko-KR" altLang="en-US" dirty="0"/>
          </a:p>
        </p:txBody>
      </p:sp>
      <p:sp>
        <p:nvSpPr>
          <p:cNvPr id="4" name="TextBox 3"/>
          <p:cNvSpPr txBox="1"/>
          <p:nvPr/>
        </p:nvSpPr>
        <p:spPr>
          <a:xfrm>
            <a:off x="2202236" y="2348880"/>
            <a:ext cx="5210981" cy="369332"/>
          </a:xfrm>
          <a:prstGeom prst="rect">
            <a:avLst/>
          </a:prstGeom>
          <a:solidFill>
            <a:srgbClr val="CCCCFF"/>
          </a:solidFill>
          <a:ln>
            <a:solidFill>
              <a:schemeClr val="tx1"/>
            </a:solidFill>
          </a:ln>
        </p:spPr>
        <p:txBody>
          <a:bodyPr wrap="square" rtlCol="0">
            <a:spAutoFit/>
          </a:bodyPr>
          <a:lstStyle/>
          <a:p>
            <a:pPr latinLnBrk="1"/>
            <a:r>
              <a:rPr lang="ko-KR" altLang="en-US" dirty="0">
                <a:latin typeface="Consolas" panose="020B0609020204030204" pitchFamily="49" charset="0"/>
              </a:rPr>
              <a:t>합계</a:t>
            </a:r>
            <a:r>
              <a:rPr lang="en-US" altLang="ko-KR" dirty="0">
                <a:latin typeface="Consolas" panose="020B0609020204030204" pitchFamily="49" charset="0"/>
              </a:rPr>
              <a:t>= 55</a:t>
            </a:r>
            <a:endParaRPr lang="ko-KR" altLang="en-US" dirty="0">
              <a:latin typeface="Consolas" panose="020B0609020204030204" pitchFamily="49" charset="0"/>
            </a:endParaRPr>
          </a:p>
        </p:txBody>
      </p:sp>
      <p:sp>
        <p:nvSpPr>
          <p:cNvPr id="5" name="TextBox 4"/>
          <p:cNvSpPr txBox="1"/>
          <p:nvPr/>
        </p:nvSpPr>
        <p:spPr>
          <a:xfrm>
            <a:off x="2195736" y="3068960"/>
            <a:ext cx="5210979" cy="2031325"/>
          </a:xfrm>
          <a:prstGeom prst="rect">
            <a:avLst/>
          </a:prstGeom>
          <a:solidFill>
            <a:srgbClr val="CCFFFF"/>
          </a:solidFill>
          <a:ln>
            <a:solidFill>
              <a:schemeClr val="tx1"/>
            </a:solidFill>
          </a:ln>
        </p:spPr>
        <p:txBody>
          <a:bodyPr wrap="square" rtlCol="0">
            <a:spAutoFit/>
          </a:bodyPr>
          <a:lstStyle/>
          <a:p>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1</a:t>
            </a:r>
          </a:p>
          <a:p>
            <a:r>
              <a:rPr lang="en-US" altLang="ko-KR" b="1" dirty="0">
                <a:latin typeface="Consolas" panose="020B0609020204030204" pitchFamily="49" charset="0"/>
                <a:ea typeface="굴림" panose="020B0600000101010101" pitchFamily="50" charset="-127"/>
                <a:cs typeface="Arial" panose="020B0604020202020204" pitchFamily="34" charset="0"/>
              </a:rPr>
              <a:t>sum = 0;</a:t>
            </a:r>
          </a:p>
          <a:p>
            <a:endParaRPr lang="en-US" altLang="ko-KR" b="1" dirty="0">
              <a:latin typeface="Consolas" panose="020B0609020204030204" pitchFamily="49" charset="0"/>
              <a:ea typeface="굴림" panose="020B0600000101010101" pitchFamily="50" charset="-127"/>
              <a:cs typeface="Arial" panose="020B0604020202020204" pitchFamily="34" charset="0"/>
            </a:endParaRP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while</a:t>
            </a:r>
            <a:r>
              <a:rPr lang="en-US" altLang="ko-KR" b="1" dirty="0">
                <a:latin typeface="Consolas" panose="020B0609020204030204" pitchFamily="49" charset="0"/>
                <a:ea typeface="굴림" panose="020B0600000101010101" pitchFamily="50" charset="-127"/>
                <a:cs typeface="Arial" panose="020B0604020202020204" pitchFamily="34" charset="0"/>
              </a:rPr>
              <a:t> </a:t>
            </a:r>
            <a:r>
              <a:rPr lang="en-US" altLang="ko-KR" b="1" dirty="0" err="1">
                <a:solidFill>
                  <a:srgbClr val="7030A0"/>
                </a:solidFill>
                <a:latin typeface="Consolas" panose="020B0609020204030204" pitchFamily="49" charset="0"/>
                <a:ea typeface="굴림" panose="020B0600000101010101" pitchFamily="50" charset="-127"/>
                <a:cs typeface="Arial" panose="020B0604020202020204" pitchFamily="34" charset="0"/>
              </a:rPr>
              <a:t>i</a:t>
            </a:r>
            <a:r>
              <a:rPr lang="en-US"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 &lt;= 10</a:t>
            </a:r>
            <a:r>
              <a:rPr lang="en-US" altLang="ko-KR" b="1" dirty="0">
                <a:latin typeface="Consolas" panose="020B0609020204030204" pitchFamily="49" charset="0"/>
                <a:ea typeface="굴림" panose="020B0600000101010101" pitchFamily="50" charset="-127"/>
                <a:cs typeface="Arial" panose="020B0604020202020204" pitchFamily="34" charset="0"/>
              </a:rPr>
              <a:t>: </a:t>
            </a:r>
          </a:p>
          <a:p>
            <a:r>
              <a:rPr lang="en-US" altLang="ko-KR" b="1" dirty="0">
                <a:latin typeface="Consolas" panose="020B0609020204030204" pitchFamily="49" charset="0"/>
                <a:ea typeface="굴림" panose="020B0600000101010101" pitchFamily="50" charset="-127"/>
                <a:cs typeface="Arial" panose="020B0604020202020204" pitchFamily="34" charset="0"/>
              </a:rPr>
              <a:t>    sum = sum + </a:t>
            </a:r>
            <a:r>
              <a:rPr lang="en-US" altLang="ko-KR" b="1" dirty="0" err="1">
                <a:latin typeface="Consolas" panose="020B0609020204030204" pitchFamily="49" charset="0"/>
                <a:ea typeface="굴림" panose="020B0600000101010101" pitchFamily="50" charset="-127"/>
                <a:cs typeface="Arial" panose="020B0604020202020204" pitchFamily="34" charset="0"/>
              </a:rPr>
              <a:t>i</a:t>
            </a:r>
            <a:endParaRPr lang="en-US" altLang="ko-KR" b="1" dirty="0">
              <a:latin typeface="Consolas" panose="020B0609020204030204" pitchFamily="49" charset="0"/>
              <a:ea typeface="굴림" panose="020B0600000101010101" pitchFamily="50" charset="-127"/>
              <a:cs typeface="Arial" panose="020B0604020202020204" pitchFamily="34" charset="0"/>
            </a:endParaRPr>
          </a:p>
          <a:p>
            <a:r>
              <a:rPr lang="en-US" altLang="ko-KR" b="1" dirty="0">
                <a:latin typeface="Consolas" panose="020B0609020204030204" pitchFamily="49" charset="0"/>
                <a:ea typeface="굴림" panose="020B0600000101010101" pitchFamily="50" charset="-127"/>
                <a:cs typeface="Arial" panose="020B0604020202020204" pitchFamily="34" charset="0"/>
              </a:rPr>
              <a:t>    </a:t>
            </a:r>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a:t>
            </a:r>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+ 1</a:t>
            </a:r>
          </a:p>
          <a:p>
            <a:r>
              <a:rPr lang="en-US" altLang="ko-KR" b="1" dirty="0">
                <a:latin typeface="Consolas" panose="020B0609020204030204" pitchFamily="49" charset="0"/>
                <a:ea typeface="굴림" panose="020B0600000101010101" pitchFamily="50" charset="-127"/>
                <a:cs typeface="Arial" panose="020B0604020202020204" pitchFamily="34" charset="0"/>
              </a:rPr>
              <a:t>print("</a:t>
            </a:r>
            <a:r>
              <a:rPr lang="ko-KR" altLang="en-US" b="1" dirty="0">
                <a:latin typeface="Consolas" panose="020B0609020204030204" pitchFamily="49" charset="0"/>
                <a:ea typeface="굴림" panose="020B0600000101010101" pitchFamily="50" charset="-127"/>
                <a:cs typeface="Arial" panose="020B0604020202020204" pitchFamily="34" charset="0"/>
              </a:rPr>
              <a:t>합계</a:t>
            </a:r>
            <a:r>
              <a:rPr lang="en-US" altLang="ko-KR" b="1" dirty="0">
                <a:latin typeface="Consolas" panose="020B0609020204030204" pitchFamily="49" charset="0"/>
                <a:ea typeface="굴림" panose="020B0600000101010101" pitchFamily="50" charset="-127"/>
                <a:cs typeface="Arial" panose="020B0604020202020204" pitchFamily="34" charset="0"/>
              </a:rPr>
              <a:t>=", sum)</a:t>
            </a:r>
          </a:p>
        </p:txBody>
      </p:sp>
    </p:spTree>
    <p:extLst>
      <p:ext uri="{BB962C8B-B14F-4D97-AF65-F5344CB8AC3E}">
        <p14:creationId xmlns:p14="http://schemas.microsoft.com/office/powerpoint/2010/main" val="3230172115"/>
      </p:ext>
    </p:extLst>
  </p:cSld>
  <p:clrMapOvr>
    <a:masterClrMapping/>
  </p:clrMapOvr>
  <mc:AlternateContent xmlns:mc="http://schemas.openxmlformats.org/markup-compatibility/2006" xmlns:p14="http://schemas.microsoft.com/office/powerpoint/2010/main">
    <mc:Choice Requires="p14">
      <p:transition spd="slow" p14:dur="2000" advTm="7114"/>
    </mc:Choice>
    <mc:Fallback xmlns="">
      <p:transition spd="slow" advTm="7114"/>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err="1"/>
              <a:t>팩토리얼</a:t>
            </a:r>
            <a:r>
              <a:rPr lang="ko-KR" altLang="en-US" dirty="0"/>
              <a:t> 계산</a:t>
            </a:r>
          </a:p>
        </p:txBody>
      </p:sp>
      <p:sp>
        <p:nvSpPr>
          <p:cNvPr id="3" name="내용 개체 틀 2"/>
          <p:cNvSpPr>
            <a:spLocks noGrp="1"/>
          </p:cNvSpPr>
          <p:nvPr>
            <p:ph idx="1"/>
          </p:nvPr>
        </p:nvSpPr>
        <p:spPr/>
        <p:txBody>
          <a:bodyPr/>
          <a:lstStyle/>
          <a:p>
            <a:r>
              <a:rPr lang="en-US" altLang="ko-KR" b="1" dirty="0"/>
              <a:t>n! = 1×2×3×……×(n-1)×n</a:t>
            </a:r>
          </a:p>
          <a:p>
            <a:endParaRPr lang="ko-KR" altLang="en-US" dirty="0"/>
          </a:p>
        </p:txBody>
      </p:sp>
      <p:sp>
        <p:nvSpPr>
          <p:cNvPr id="4" name="TextBox 3"/>
          <p:cNvSpPr txBox="1"/>
          <p:nvPr/>
        </p:nvSpPr>
        <p:spPr>
          <a:xfrm>
            <a:off x="2130229" y="2132856"/>
            <a:ext cx="5210979" cy="369332"/>
          </a:xfrm>
          <a:prstGeom prst="rect">
            <a:avLst/>
          </a:prstGeom>
          <a:solidFill>
            <a:srgbClr val="CCCCFF"/>
          </a:solidFill>
          <a:ln>
            <a:solidFill>
              <a:schemeClr val="tx1"/>
            </a:solidFill>
          </a:ln>
        </p:spPr>
        <p:txBody>
          <a:bodyPr wrap="square" rtlCol="0">
            <a:spAutoFit/>
          </a:bodyPr>
          <a:lstStyle/>
          <a:p>
            <a:pPr latinLnBrk="1"/>
            <a:r>
              <a:rPr lang="en-US" altLang="ko-KR" b="1" dirty="0">
                <a:latin typeface="Consolas" panose="020B0609020204030204" pitchFamily="49" charset="0"/>
              </a:rPr>
              <a:t>10!</a:t>
            </a:r>
            <a:r>
              <a:rPr lang="ko-KR" altLang="en-US" b="1" dirty="0">
                <a:latin typeface="Consolas" panose="020B0609020204030204" pitchFamily="49" charset="0"/>
              </a:rPr>
              <a:t>은 </a:t>
            </a:r>
            <a:r>
              <a:rPr lang="en-US" altLang="ko-KR" b="1" dirty="0">
                <a:latin typeface="Consolas" panose="020B0609020204030204" pitchFamily="49" charset="0"/>
              </a:rPr>
              <a:t>3628800</a:t>
            </a:r>
            <a:r>
              <a:rPr lang="ko-KR" altLang="en-US" b="1" dirty="0">
                <a:latin typeface="Consolas" panose="020B0609020204030204" pitchFamily="49" charset="0"/>
              </a:rPr>
              <a:t>입니다</a:t>
            </a:r>
            <a:r>
              <a:rPr lang="en-US" altLang="ko-KR" b="1" dirty="0">
                <a:latin typeface="Consolas" panose="020B0609020204030204" pitchFamily="49" charset="0"/>
              </a:rPr>
              <a:t>.</a:t>
            </a:r>
            <a:endParaRPr lang="ko-KR" altLang="en-US" b="1" dirty="0">
              <a:latin typeface="Consolas" panose="020B0609020204030204" pitchFamily="49" charset="0"/>
            </a:endParaRPr>
          </a:p>
        </p:txBody>
      </p:sp>
      <p:sp>
        <p:nvSpPr>
          <p:cNvPr id="5" name="TextBox 4"/>
          <p:cNvSpPr txBox="1"/>
          <p:nvPr/>
        </p:nvSpPr>
        <p:spPr>
          <a:xfrm>
            <a:off x="2123728" y="2924944"/>
            <a:ext cx="5210979" cy="2308324"/>
          </a:xfrm>
          <a:prstGeom prst="rect">
            <a:avLst/>
          </a:prstGeom>
          <a:solidFill>
            <a:srgbClr val="CCFFFF"/>
          </a:solidFill>
          <a:ln>
            <a:solidFill>
              <a:schemeClr val="tx1"/>
            </a:solidFill>
          </a:ln>
        </p:spPr>
        <p:txBody>
          <a:bodyPr wrap="square" rtlCol="0">
            <a:spAutoFit/>
          </a:bodyPr>
          <a:lstStyle/>
          <a:p>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1</a:t>
            </a:r>
          </a:p>
          <a:p>
            <a:r>
              <a:rPr lang="en-US" altLang="ko-KR" b="1" dirty="0">
                <a:latin typeface="Consolas" panose="020B0609020204030204" pitchFamily="49" charset="0"/>
                <a:ea typeface="굴림" panose="020B0600000101010101" pitchFamily="50" charset="-127"/>
                <a:cs typeface="Arial" panose="020B0604020202020204" pitchFamily="34" charset="0"/>
              </a:rPr>
              <a:t>factorial = 1</a:t>
            </a:r>
          </a:p>
          <a:p>
            <a:endParaRPr lang="en-US" altLang="ko-KR" b="1" dirty="0">
              <a:latin typeface="Consolas" panose="020B0609020204030204" pitchFamily="49" charset="0"/>
              <a:ea typeface="굴림" panose="020B0600000101010101" pitchFamily="50" charset="-127"/>
              <a:cs typeface="Arial" panose="020B0604020202020204" pitchFamily="34" charset="0"/>
            </a:endParaRP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while</a:t>
            </a:r>
            <a:r>
              <a:rPr lang="en-US" altLang="ko-KR" b="1" dirty="0">
                <a:latin typeface="Consolas" panose="020B0609020204030204" pitchFamily="49" charset="0"/>
                <a:ea typeface="굴림" panose="020B0600000101010101" pitchFamily="50" charset="-127"/>
                <a:cs typeface="Arial" panose="020B0604020202020204" pitchFamily="34" charset="0"/>
              </a:rPr>
              <a:t> (</a:t>
            </a:r>
            <a:r>
              <a:rPr lang="en-US" altLang="ko-KR" b="1" dirty="0" err="1">
                <a:solidFill>
                  <a:srgbClr val="7030A0"/>
                </a:solidFill>
                <a:latin typeface="Consolas" panose="020B0609020204030204" pitchFamily="49" charset="0"/>
                <a:ea typeface="굴림" panose="020B0600000101010101" pitchFamily="50" charset="-127"/>
                <a:cs typeface="Arial" panose="020B0604020202020204" pitchFamily="34" charset="0"/>
              </a:rPr>
              <a:t>i</a:t>
            </a:r>
            <a:r>
              <a:rPr lang="en-US"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 &lt;= 10</a:t>
            </a:r>
            <a:r>
              <a:rPr lang="en-US" altLang="ko-KR" b="1" dirty="0">
                <a:latin typeface="Consolas" panose="020B0609020204030204" pitchFamily="49" charset="0"/>
                <a:ea typeface="굴림" panose="020B0600000101010101" pitchFamily="50" charset="-127"/>
                <a:cs typeface="Arial" panose="020B0604020202020204" pitchFamily="34" charset="0"/>
              </a:rPr>
              <a:t>): </a:t>
            </a:r>
          </a:p>
          <a:p>
            <a:r>
              <a:rPr lang="en-US" altLang="ko-KR" b="1" dirty="0">
                <a:latin typeface="Consolas" panose="020B0609020204030204" pitchFamily="49" charset="0"/>
                <a:ea typeface="굴림" panose="020B0600000101010101" pitchFamily="50" charset="-127"/>
                <a:cs typeface="Arial" panose="020B0604020202020204" pitchFamily="34" charset="0"/>
              </a:rPr>
              <a:t>    factorial = factorial * </a:t>
            </a:r>
            <a:r>
              <a:rPr lang="en-US" altLang="ko-KR" b="1" dirty="0" err="1">
                <a:latin typeface="Consolas" panose="020B0609020204030204" pitchFamily="49" charset="0"/>
                <a:ea typeface="굴림" panose="020B0600000101010101" pitchFamily="50" charset="-127"/>
                <a:cs typeface="Arial" panose="020B0604020202020204" pitchFamily="34" charset="0"/>
              </a:rPr>
              <a:t>i</a:t>
            </a:r>
            <a:endParaRPr lang="en-US" altLang="ko-KR" b="1" dirty="0">
              <a:latin typeface="Consolas" panose="020B0609020204030204" pitchFamily="49" charset="0"/>
              <a:ea typeface="굴림" panose="020B0600000101010101" pitchFamily="50" charset="-127"/>
              <a:cs typeface="Arial" panose="020B0604020202020204" pitchFamily="34" charset="0"/>
            </a:endParaRPr>
          </a:p>
          <a:p>
            <a:r>
              <a:rPr lang="en-US" altLang="ko-KR" b="1" dirty="0">
                <a:latin typeface="Consolas" panose="020B0609020204030204" pitchFamily="49" charset="0"/>
                <a:ea typeface="굴림" panose="020B0600000101010101" pitchFamily="50" charset="-127"/>
                <a:cs typeface="Arial" panose="020B0604020202020204" pitchFamily="34" charset="0"/>
              </a:rPr>
              <a:t>    </a:t>
            </a:r>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a:t>
            </a:r>
            <a:r>
              <a:rPr lang="en-US" altLang="ko-KR" b="1" dirty="0" err="1">
                <a:latin typeface="Consolas" panose="020B0609020204030204" pitchFamily="49" charset="0"/>
                <a:ea typeface="굴림" panose="020B0600000101010101" pitchFamily="50" charset="-127"/>
                <a:cs typeface="Arial" panose="020B0604020202020204" pitchFamily="34" charset="0"/>
              </a:rPr>
              <a:t>i</a:t>
            </a:r>
            <a:r>
              <a:rPr lang="en-US" altLang="ko-KR" b="1" dirty="0">
                <a:latin typeface="Consolas" panose="020B0609020204030204" pitchFamily="49" charset="0"/>
                <a:ea typeface="굴림" panose="020B0600000101010101" pitchFamily="50" charset="-127"/>
                <a:cs typeface="Arial" panose="020B0604020202020204" pitchFamily="34" charset="0"/>
              </a:rPr>
              <a:t> + 1</a:t>
            </a:r>
          </a:p>
          <a:p>
            <a:endParaRPr lang="en-US" altLang="ko-KR" b="1" dirty="0">
              <a:latin typeface="Consolas" panose="020B0609020204030204" pitchFamily="49" charset="0"/>
              <a:ea typeface="굴림" panose="020B0600000101010101" pitchFamily="50" charset="-127"/>
              <a:cs typeface="Arial" panose="020B0604020202020204" pitchFamily="34" charset="0"/>
            </a:endParaRPr>
          </a:p>
          <a:p>
            <a:r>
              <a:rPr lang="en-US" altLang="ko-KR" b="1" dirty="0">
                <a:latin typeface="Consolas" panose="020B0609020204030204" pitchFamily="49" charset="0"/>
                <a:ea typeface="굴림" panose="020B0600000101010101" pitchFamily="50" charset="-127"/>
                <a:cs typeface="Arial" panose="020B0604020202020204" pitchFamily="34" charset="0"/>
              </a:rPr>
              <a:t>print ("10!</a:t>
            </a:r>
            <a:r>
              <a:rPr lang="ko-KR" altLang="en-US" b="1" dirty="0">
                <a:latin typeface="Consolas" panose="020B0609020204030204" pitchFamily="49" charset="0"/>
                <a:ea typeface="굴림" panose="020B0600000101010101" pitchFamily="50" charset="-127"/>
                <a:cs typeface="Arial" panose="020B0604020202020204" pitchFamily="34" charset="0"/>
              </a:rPr>
              <a:t>은 </a:t>
            </a:r>
            <a:r>
              <a:rPr lang="en-US" altLang="ko-KR" b="1" dirty="0">
                <a:latin typeface="Consolas" panose="020B0609020204030204" pitchFamily="49" charset="0"/>
                <a:ea typeface="굴림" panose="020B0600000101010101" pitchFamily="50" charset="-127"/>
                <a:cs typeface="Arial" panose="020B0604020202020204" pitchFamily="34" charset="0"/>
              </a:rPr>
              <a:t>%d</a:t>
            </a:r>
            <a:r>
              <a:rPr lang="ko-KR" altLang="en-US" b="1" dirty="0">
                <a:latin typeface="Consolas" panose="020B0609020204030204" pitchFamily="49" charset="0"/>
                <a:ea typeface="굴림" panose="020B0600000101010101" pitchFamily="50" charset="-127"/>
                <a:cs typeface="Arial" panose="020B0604020202020204" pitchFamily="34" charset="0"/>
              </a:rPr>
              <a:t>입니다</a:t>
            </a:r>
            <a:r>
              <a:rPr lang="en-US" altLang="ko-KR" b="1" dirty="0">
                <a:latin typeface="Consolas" panose="020B0609020204030204" pitchFamily="49" charset="0"/>
                <a:ea typeface="굴림" panose="020B0600000101010101" pitchFamily="50" charset="-127"/>
                <a:cs typeface="Arial" panose="020B0604020202020204" pitchFamily="34" charset="0"/>
              </a:rPr>
              <a:t>." % factorial)</a:t>
            </a:r>
          </a:p>
        </p:txBody>
      </p:sp>
    </p:spTree>
    <p:extLst>
      <p:ext uri="{BB962C8B-B14F-4D97-AF65-F5344CB8AC3E}">
        <p14:creationId xmlns:p14="http://schemas.microsoft.com/office/powerpoint/2010/main" val="577831425"/>
      </p:ext>
    </p:extLst>
  </p:cSld>
  <p:clrMapOvr>
    <a:masterClrMapping/>
  </p:clrMapOvr>
  <mc:AlternateContent xmlns:mc="http://schemas.openxmlformats.org/markup-compatibility/2006" xmlns:p14="http://schemas.microsoft.com/office/powerpoint/2010/main">
    <mc:Choice Requires="p14">
      <p:transition spd="slow" p14:dur="2000" advTm="5284"/>
    </mc:Choice>
    <mc:Fallback xmlns="">
      <p:transition spd="slow" advTm="5284"/>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구구단 </a:t>
            </a:r>
            <a:r>
              <a:rPr lang="en-US" altLang="ko-KR" dirty="0"/>
              <a:t>3</a:t>
            </a:r>
            <a:r>
              <a:rPr lang="ko-KR" altLang="en-US" dirty="0"/>
              <a:t>단 출력</a:t>
            </a:r>
            <a:r>
              <a:rPr lang="en-US" altLang="ko-KR" dirty="0"/>
              <a:t> </a:t>
            </a:r>
            <a:endParaRPr lang="ko-KR" altLang="en-US" dirty="0"/>
          </a:p>
        </p:txBody>
      </p:sp>
      <p:sp>
        <p:nvSpPr>
          <p:cNvPr id="3" name="내용 개체 틀 2"/>
          <p:cNvSpPr>
            <a:spLocks noGrp="1"/>
          </p:cNvSpPr>
          <p:nvPr>
            <p:ph idx="1"/>
          </p:nvPr>
        </p:nvSpPr>
        <p:spPr/>
        <p:txBody>
          <a:bodyPr/>
          <a:lstStyle/>
          <a:p>
            <a:r>
              <a:rPr lang="ko-KR" altLang="en-US" b="1" dirty="0"/>
              <a:t>구구단 중에서 </a:t>
            </a:r>
            <a:r>
              <a:rPr lang="en-US" altLang="ko-KR" b="1" dirty="0"/>
              <a:t>3</a:t>
            </a:r>
            <a:r>
              <a:rPr lang="ko-KR" altLang="en-US" b="1" dirty="0"/>
              <a:t>단을 </a:t>
            </a:r>
            <a:r>
              <a:rPr lang="ko-KR" altLang="en-US" b="1" dirty="0" err="1"/>
              <a:t>반복문을</a:t>
            </a:r>
            <a:r>
              <a:rPr lang="ko-KR" altLang="en-US" b="1" dirty="0"/>
              <a:t> 이용하여 출력하여 보자</a:t>
            </a:r>
            <a:endParaRPr lang="en-US" altLang="ko-KR" b="1" dirty="0"/>
          </a:p>
          <a:p>
            <a:endParaRPr lang="ko-KR" altLang="en-US" dirty="0"/>
          </a:p>
        </p:txBody>
      </p:sp>
      <p:sp>
        <p:nvSpPr>
          <p:cNvPr id="4" name="TextBox 3"/>
          <p:cNvSpPr txBox="1"/>
          <p:nvPr/>
        </p:nvSpPr>
        <p:spPr>
          <a:xfrm>
            <a:off x="1403648" y="2132856"/>
            <a:ext cx="1313808" cy="2585323"/>
          </a:xfrm>
          <a:prstGeom prst="rect">
            <a:avLst/>
          </a:prstGeom>
          <a:solidFill>
            <a:srgbClr val="CCCCFF"/>
          </a:solidFill>
          <a:ln>
            <a:solidFill>
              <a:schemeClr val="tx1"/>
            </a:solidFill>
          </a:ln>
        </p:spPr>
        <p:txBody>
          <a:bodyPr wrap="square" rtlCol="0">
            <a:spAutoFit/>
          </a:bodyPr>
          <a:lstStyle/>
          <a:p>
            <a:pPr latinLnBrk="1"/>
            <a:r>
              <a:rPr lang="en-US" altLang="ko-KR" b="1" dirty="0">
                <a:latin typeface="Consolas" panose="020B0609020204030204" pitchFamily="49" charset="0"/>
              </a:rPr>
              <a:t>3*1 = 3</a:t>
            </a:r>
          </a:p>
          <a:p>
            <a:pPr latinLnBrk="1"/>
            <a:r>
              <a:rPr lang="en-US" altLang="ko-KR" b="1" dirty="0">
                <a:latin typeface="Consolas" panose="020B0609020204030204" pitchFamily="49" charset="0"/>
              </a:rPr>
              <a:t>3*2 = 6</a:t>
            </a:r>
          </a:p>
          <a:p>
            <a:pPr latinLnBrk="1"/>
            <a:r>
              <a:rPr lang="en-US" altLang="ko-KR" b="1" dirty="0">
                <a:latin typeface="Consolas" panose="020B0609020204030204" pitchFamily="49" charset="0"/>
              </a:rPr>
              <a:t>3*3 = 9</a:t>
            </a:r>
          </a:p>
          <a:p>
            <a:pPr latinLnBrk="1"/>
            <a:r>
              <a:rPr lang="en-US" altLang="ko-KR" b="1" dirty="0">
                <a:latin typeface="Consolas" panose="020B0609020204030204" pitchFamily="49" charset="0"/>
              </a:rPr>
              <a:t>3*4 = 12</a:t>
            </a:r>
          </a:p>
          <a:p>
            <a:pPr latinLnBrk="1"/>
            <a:r>
              <a:rPr lang="en-US" altLang="ko-KR" b="1" dirty="0">
                <a:latin typeface="Consolas" panose="020B0609020204030204" pitchFamily="49" charset="0"/>
              </a:rPr>
              <a:t>3*5 = 15</a:t>
            </a:r>
          </a:p>
          <a:p>
            <a:pPr latinLnBrk="1"/>
            <a:r>
              <a:rPr lang="en-US" altLang="ko-KR" b="1" dirty="0">
                <a:latin typeface="Consolas" panose="020B0609020204030204" pitchFamily="49" charset="0"/>
              </a:rPr>
              <a:t>3*6 = 18</a:t>
            </a:r>
          </a:p>
          <a:p>
            <a:pPr latinLnBrk="1"/>
            <a:r>
              <a:rPr lang="en-US" altLang="ko-KR" b="1" dirty="0">
                <a:latin typeface="Consolas" panose="020B0609020204030204" pitchFamily="49" charset="0"/>
              </a:rPr>
              <a:t>3*7 = 21</a:t>
            </a:r>
          </a:p>
          <a:p>
            <a:pPr latinLnBrk="1"/>
            <a:r>
              <a:rPr lang="en-US" altLang="ko-KR" b="1" dirty="0">
                <a:latin typeface="Consolas" panose="020B0609020204030204" pitchFamily="49" charset="0"/>
              </a:rPr>
              <a:t>3*8 = 24</a:t>
            </a:r>
          </a:p>
          <a:p>
            <a:pPr latinLnBrk="1"/>
            <a:r>
              <a:rPr lang="en-US" altLang="ko-KR" b="1" dirty="0">
                <a:latin typeface="Consolas" panose="020B0609020204030204" pitchFamily="49" charset="0"/>
              </a:rPr>
              <a:t>3*9 = 27</a:t>
            </a:r>
            <a:endParaRPr lang="ko-KR" altLang="en-US" b="1" dirty="0">
              <a:latin typeface="Consolas" panose="020B0609020204030204" pitchFamily="49" charset="0"/>
            </a:endParaRPr>
          </a:p>
        </p:txBody>
      </p:sp>
      <p:sp>
        <p:nvSpPr>
          <p:cNvPr id="5" name="TextBox 4"/>
          <p:cNvSpPr txBox="1"/>
          <p:nvPr/>
        </p:nvSpPr>
        <p:spPr>
          <a:xfrm>
            <a:off x="2843808" y="2708920"/>
            <a:ext cx="5976664" cy="1200329"/>
          </a:xfrm>
          <a:prstGeom prst="rect">
            <a:avLst/>
          </a:prstGeom>
          <a:solidFill>
            <a:srgbClr val="CCFFFF"/>
          </a:solidFill>
          <a:ln>
            <a:solidFill>
              <a:schemeClr val="tx1"/>
            </a:solidFill>
          </a:ln>
        </p:spPr>
        <p:txBody>
          <a:bodyPr wrap="square" rtlCol="0">
            <a:spAutoFit/>
          </a:bodyPr>
          <a:lstStyle/>
          <a:p>
            <a:r>
              <a:rPr lang="nn-NO" altLang="ko-KR" b="1" dirty="0">
                <a:latin typeface="Consolas" panose="020B0609020204030204" pitchFamily="49" charset="0"/>
                <a:ea typeface="굴림" panose="020B0600000101010101" pitchFamily="50" charset="-127"/>
                <a:cs typeface="Arial" panose="020B0604020202020204" pitchFamily="34" charset="0"/>
              </a:rPr>
              <a:t>i = 1</a:t>
            </a:r>
          </a:p>
          <a:p>
            <a:r>
              <a:rPr lang="nn-NO"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while</a:t>
            </a:r>
            <a:r>
              <a:rPr lang="nn-NO" altLang="ko-KR" b="1" dirty="0">
                <a:latin typeface="Consolas" panose="020B0609020204030204" pitchFamily="49" charset="0"/>
                <a:ea typeface="굴림" panose="020B0600000101010101" pitchFamily="50" charset="-127"/>
                <a:cs typeface="Arial" panose="020B0604020202020204" pitchFamily="34" charset="0"/>
              </a:rPr>
              <a:t> </a:t>
            </a:r>
            <a:r>
              <a:rPr lang="nn-NO"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i &lt;= 9</a:t>
            </a:r>
            <a:r>
              <a:rPr lang="nn-NO" altLang="ko-KR" b="1" dirty="0">
                <a:latin typeface="Consolas" panose="020B0609020204030204" pitchFamily="49" charset="0"/>
                <a:ea typeface="굴림" panose="020B0600000101010101" pitchFamily="50" charset="-127"/>
                <a:cs typeface="Arial" panose="020B0604020202020204" pitchFamily="34" charset="0"/>
              </a:rPr>
              <a:t>:</a:t>
            </a:r>
          </a:p>
          <a:p>
            <a:r>
              <a:rPr lang="nn-NO" altLang="ko-KR" b="1" dirty="0">
                <a:latin typeface="Consolas" panose="020B0609020204030204" pitchFamily="49" charset="0"/>
                <a:ea typeface="굴림" panose="020B0600000101010101" pitchFamily="50" charset="-127"/>
                <a:cs typeface="Arial" panose="020B0604020202020204" pitchFamily="34" charset="0"/>
              </a:rPr>
              <a:t>    print("3*" + str(i) + "=" + str(3*i))</a:t>
            </a:r>
          </a:p>
          <a:p>
            <a:r>
              <a:rPr lang="nn-NO" altLang="ko-KR" b="1" dirty="0">
                <a:latin typeface="Consolas" panose="020B0609020204030204" pitchFamily="49" charset="0"/>
                <a:ea typeface="굴림" panose="020B0600000101010101" pitchFamily="50" charset="-127"/>
                <a:cs typeface="Arial" panose="020B0604020202020204" pitchFamily="34" charset="0"/>
              </a:rPr>
              <a:t>    i = i + 1</a:t>
            </a:r>
            <a:endParaRPr lang="en-US" altLang="ko-KR" b="1" dirty="0">
              <a:latin typeface="Consolas" panose="020B0609020204030204" pitchFamily="49"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4290712746"/>
      </p:ext>
    </p:extLst>
  </p:cSld>
  <p:clrMapOvr>
    <a:masterClrMapping/>
  </p:clrMapOvr>
  <mc:AlternateContent xmlns:mc="http://schemas.openxmlformats.org/markup-compatibility/2006" xmlns:p14="http://schemas.microsoft.com/office/powerpoint/2010/main">
    <mc:Choice Requires="p14">
      <p:transition spd="slow" p14:dur="2000" advTm="10304"/>
    </mc:Choice>
    <mc:Fallback xmlns="">
      <p:transition spd="slow" advTm="10304"/>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배수의 합 계산 프로그램</a:t>
            </a:r>
            <a:r>
              <a:rPr lang="en-US" altLang="ko-KR" dirty="0"/>
              <a:t> </a:t>
            </a:r>
            <a:endParaRPr lang="ko-KR" altLang="en-US" dirty="0"/>
          </a:p>
        </p:txBody>
      </p:sp>
      <p:sp>
        <p:nvSpPr>
          <p:cNvPr id="3" name="내용 개체 틀 2"/>
          <p:cNvSpPr>
            <a:spLocks noGrp="1"/>
          </p:cNvSpPr>
          <p:nvPr>
            <p:ph idx="1"/>
          </p:nvPr>
        </p:nvSpPr>
        <p:spPr>
          <a:xfrm>
            <a:off x="457200" y="1196752"/>
            <a:ext cx="8363272" cy="5328592"/>
          </a:xfrm>
        </p:spPr>
        <p:txBody>
          <a:bodyPr/>
          <a:lstStyle/>
          <a:p>
            <a:r>
              <a:rPr lang="en-US" altLang="ko-KR" b="1" dirty="0"/>
              <a:t>1</a:t>
            </a:r>
            <a:r>
              <a:rPr lang="ko-KR" altLang="en-US" b="1" dirty="0"/>
              <a:t>부터 </a:t>
            </a:r>
            <a:r>
              <a:rPr lang="en-US" altLang="ko-KR" b="1" dirty="0"/>
              <a:t>100</a:t>
            </a:r>
            <a:r>
              <a:rPr lang="ko-KR" altLang="en-US" b="1" dirty="0"/>
              <a:t>사이의 모든 </a:t>
            </a:r>
            <a:r>
              <a:rPr lang="en-US" altLang="ko-KR" b="1" dirty="0"/>
              <a:t>3</a:t>
            </a:r>
            <a:r>
              <a:rPr lang="ko-KR" altLang="en-US" b="1" dirty="0"/>
              <a:t>의 배수의 합을 계산하여 출력하는 프로그램</a:t>
            </a:r>
            <a:endParaRPr lang="en-US" altLang="ko-KR" b="1" dirty="0"/>
          </a:p>
          <a:p>
            <a:endParaRPr lang="ko-KR" altLang="en-US" dirty="0"/>
          </a:p>
        </p:txBody>
      </p:sp>
      <p:sp>
        <p:nvSpPr>
          <p:cNvPr id="5" name="TextBox 4"/>
          <p:cNvSpPr txBox="1"/>
          <p:nvPr/>
        </p:nvSpPr>
        <p:spPr>
          <a:xfrm>
            <a:off x="1835696" y="2276872"/>
            <a:ext cx="5732077" cy="369332"/>
          </a:xfrm>
          <a:prstGeom prst="rect">
            <a:avLst/>
          </a:prstGeom>
          <a:solidFill>
            <a:srgbClr val="CCCCFF"/>
          </a:solidFill>
          <a:ln>
            <a:solidFill>
              <a:schemeClr val="tx1"/>
            </a:solidFill>
          </a:ln>
        </p:spPr>
        <p:txBody>
          <a:bodyPr wrap="square" rtlCol="0">
            <a:spAutoFit/>
          </a:bodyPr>
          <a:lstStyle/>
          <a:p>
            <a:pPr latinLnBrk="1"/>
            <a:r>
              <a:rPr lang="en-US" altLang="ko-KR" b="1" dirty="0"/>
              <a:t>1</a:t>
            </a:r>
            <a:r>
              <a:rPr lang="ko-KR" altLang="en-US" b="1" dirty="0"/>
              <a:t>부터 </a:t>
            </a:r>
            <a:r>
              <a:rPr lang="en-US" altLang="ko-KR" b="1" dirty="0"/>
              <a:t>100 </a:t>
            </a:r>
            <a:r>
              <a:rPr lang="ko-KR" altLang="en-US" b="1" dirty="0"/>
              <a:t>사이의 모든 </a:t>
            </a:r>
            <a:r>
              <a:rPr lang="en-US" altLang="ko-KR" b="1" dirty="0"/>
              <a:t>3</a:t>
            </a:r>
            <a:r>
              <a:rPr lang="ko-KR" altLang="en-US" b="1" dirty="0"/>
              <a:t>의 배수의 합은 </a:t>
            </a:r>
            <a:r>
              <a:rPr lang="en-US" altLang="ko-KR" b="1" dirty="0"/>
              <a:t>1683</a:t>
            </a:r>
            <a:r>
              <a:rPr lang="ko-KR" altLang="en-US" b="1" dirty="0"/>
              <a:t>입니다</a:t>
            </a:r>
            <a:r>
              <a:rPr lang="en-US" altLang="ko-KR" b="1" dirty="0"/>
              <a:t>.</a:t>
            </a:r>
            <a:endParaRPr lang="ko-KR" altLang="en-US" b="1" dirty="0"/>
          </a:p>
        </p:txBody>
      </p:sp>
      <p:sp>
        <p:nvSpPr>
          <p:cNvPr id="6" name="TextBox 5"/>
          <p:cNvSpPr txBox="1"/>
          <p:nvPr/>
        </p:nvSpPr>
        <p:spPr>
          <a:xfrm>
            <a:off x="1331640" y="3212976"/>
            <a:ext cx="7560840" cy="2585323"/>
          </a:xfrm>
          <a:prstGeom prst="rect">
            <a:avLst/>
          </a:prstGeom>
          <a:solidFill>
            <a:srgbClr val="CCFFFF"/>
          </a:solidFill>
          <a:ln>
            <a:solidFill>
              <a:schemeClr val="tx1"/>
            </a:solidFill>
          </a:ln>
        </p:spPr>
        <p:txBody>
          <a:bodyPr wrap="square" rtlCol="0">
            <a:spAutoFit/>
          </a:bodyPr>
          <a:lstStyle/>
          <a:p>
            <a:r>
              <a:rPr lang="nn-NO" altLang="ko-KR" b="1" dirty="0">
                <a:latin typeface="Consolas" panose="020B0609020204030204" pitchFamily="49" charset="0"/>
                <a:ea typeface="굴림" panose="020B0600000101010101" pitchFamily="50" charset="-127"/>
                <a:cs typeface="Arial" panose="020B0604020202020204" pitchFamily="34" charset="0"/>
              </a:rPr>
              <a:t>sum = 0</a:t>
            </a:r>
          </a:p>
          <a:p>
            <a:r>
              <a:rPr lang="nn-NO" altLang="ko-KR" b="1" dirty="0">
                <a:latin typeface="Consolas" panose="020B0609020204030204" pitchFamily="49" charset="0"/>
                <a:ea typeface="굴림" panose="020B0600000101010101" pitchFamily="50" charset="-127"/>
                <a:cs typeface="Arial" panose="020B0604020202020204" pitchFamily="34" charset="0"/>
              </a:rPr>
              <a:t>number = 1</a:t>
            </a:r>
          </a:p>
          <a:p>
            <a:endParaRPr lang="nn-NO" altLang="ko-KR" b="1" dirty="0">
              <a:latin typeface="Consolas" panose="020B0609020204030204" pitchFamily="49" charset="0"/>
              <a:ea typeface="굴림" panose="020B0600000101010101" pitchFamily="50" charset="-127"/>
              <a:cs typeface="Arial" panose="020B0604020202020204" pitchFamily="34" charset="0"/>
            </a:endParaRPr>
          </a:p>
          <a:p>
            <a:r>
              <a:rPr lang="nn-NO"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while</a:t>
            </a:r>
            <a:r>
              <a:rPr lang="nn-NO" altLang="ko-KR" b="1" dirty="0">
                <a:latin typeface="Consolas" panose="020B0609020204030204" pitchFamily="49" charset="0"/>
                <a:ea typeface="굴림" panose="020B0600000101010101" pitchFamily="50" charset="-127"/>
                <a:cs typeface="Arial" panose="020B0604020202020204" pitchFamily="34" charset="0"/>
              </a:rPr>
              <a:t> </a:t>
            </a:r>
            <a:r>
              <a:rPr lang="nn-NO"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number &lt;= 100  </a:t>
            </a:r>
            <a:r>
              <a:rPr lang="nn-NO" altLang="ko-KR" b="1" dirty="0">
                <a:latin typeface="Consolas" panose="020B0609020204030204" pitchFamily="49" charset="0"/>
                <a:ea typeface="굴림" panose="020B0600000101010101" pitchFamily="50" charset="-127"/>
                <a:cs typeface="Arial" panose="020B0604020202020204" pitchFamily="34" charset="0"/>
              </a:rPr>
              <a:t>:</a:t>
            </a:r>
          </a:p>
          <a:p>
            <a:r>
              <a:rPr lang="nn-NO" altLang="ko-KR" b="1" dirty="0">
                <a:latin typeface="Consolas" panose="020B0609020204030204" pitchFamily="49" charset="0"/>
                <a:ea typeface="굴림" panose="020B0600000101010101" pitchFamily="50" charset="-127"/>
                <a:cs typeface="Arial" panose="020B0604020202020204" pitchFamily="34" charset="0"/>
              </a:rPr>
              <a:t>    </a:t>
            </a:r>
            <a:r>
              <a:rPr lang="nn-NO"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nn-NO" altLang="ko-KR" b="1" dirty="0">
                <a:latin typeface="Consolas" panose="020B0609020204030204" pitchFamily="49" charset="0"/>
                <a:ea typeface="굴림" panose="020B0600000101010101" pitchFamily="50" charset="-127"/>
                <a:cs typeface="Arial" panose="020B0604020202020204" pitchFamily="34" charset="0"/>
              </a:rPr>
              <a:t> </a:t>
            </a:r>
            <a:r>
              <a:rPr lang="nn-NO"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number %3 == 0</a:t>
            </a:r>
            <a:r>
              <a:rPr lang="nn-NO" altLang="ko-KR" b="1" dirty="0">
                <a:latin typeface="Consolas" panose="020B0609020204030204" pitchFamily="49" charset="0"/>
                <a:ea typeface="굴림" panose="020B0600000101010101" pitchFamily="50" charset="-127"/>
                <a:cs typeface="Arial" panose="020B0604020202020204" pitchFamily="34" charset="0"/>
              </a:rPr>
              <a:t> :</a:t>
            </a:r>
          </a:p>
          <a:p>
            <a:r>
              <a:rPr lang="nn-NO" altLang="ko-KR" b="1" dirty="0">
                <a:latin typeface="Consolas" panose="020B0609020204030204" pitchFamily="49" charset="0"/>
                <a:ea typeface="굴림" panose="020B0600000101010101" pitchFamily="50" charset="-127"/>
                <a:cs typeface="Arial" panose="020B0604020202020204" pitchFamily="34" charset="0"/>
              </a:rPr>
              <a:t>        sum = sum + number</a:t>
            </a:r>
          </a:p>
          <a:p>
            <a:r>
              <a:rPr lang="nn-NO" altLang="ko-KR" b="1" dirty="0">
                <a:latin typeface="Consolas" panose="020B0609020204030204" pitchFamily="49" charset="0"/>
                <a:ea typeface="굴림" panose="020B0600000101010101" pitchFamily="50" charset="-127"/>
                <a:cs typeface="Arial" panose="020B0604020202020204" pitchFamily="34" charset="0"/>
              </a:rPr>
              <a:t>    number = number + 1</a:t>
            </a:r>
          </a:p>
          <a:p>
            <a:endParaRPr lang="nn-NO" altLang="ko-KR" b="1" dirty="0">
              <a:latin typeface="Consolas" panose="020B0609020204030204" pitchFamily="49" charset="0"/>
              <a:ea typeface="굴림" panose="020B0600000101010101" pitchFamily="50" charset="-127"/>
              <a:cs typeface="Arial" panose="020B0604020202020204" pitchFamily="34" charset="0"/>
            </a:endParaRPr>
          </a:p>
          <a:p>
            <a:r>
              <a:rPr lang="nn-NO" altLang="ko-KR" b="1" dirty="0">
                <a:latin typeface="Consolas" panose="020B0609020204030204" pitchFamily="49" charset="0"/>
                <a:ea typeface="굴림" panose="020B0600000101010101" pitchFamily="50" charset="-127"/>
                <a:cs typeface="Arial" panose="020B0604020202020204" pitchFamily="34" charset="0"/>
              </a:rPr>
              <a:t>print("1</a:t>
            </a:r>
            <a:r>
              <a:rPr lang="ko-KR" altLang="en-US" b="1" dirty="0">
                <a:latin typeface="Consolas" panose="020B0609020204030204" pitchFamily="49" charset="0"/>
                <a:ea typeface="굴림" panose="020B0600000101010101" pitchFamily="50" charset="-127"/>
                <a:cs typeface="Arial" panose="020B0604020202020204" pitchFamily="34" charset="0"/>
              </a:rPr>
              <a:t>부터 </a:t>
            </a:r>
            <a:r>
              <a:rPr lang="en-US" altLang="ko-KR" b="1" dirty="0">
                <a:latin typeface="Consolas" panose="020B0609020204030204" pitchFamily="49" charset="0"/>
                <a:ea typeface="굴림" panose="020B0600000101010101" pitchFamily="50" charset="-127"/>
                <a:cs typeface="Arial" panose="020B0604020202020204" pitchFamily="34" charset="0"/>
              </a:rPr>
              <a:t>100 </a:t>
            </a:r>
            <a:r>
              <a:rPr lang="ko-KR" altLang="en-US" b="1" dirty="0">
                <a:latin typeface="Consolas" panose="020B0609020204030204" pitchFamily="49" charset="0"/>
                <a:ea typeface="굴림" panose="020B0600000101010101" pitchFamily="50" charset="-127"/>
                <a:cs typeface="Arial" panose="020B0604020202020204" pitchFamily="34" charset="0"/>
              </a:rPr>
              <a:t>사이의 모든 </a:t>
            </a:r>
            <a:r>
              <a:rPr lang="en-US" altLang="ko-KR" b="1" dirty="0">
                <a:latin typeface="Consolas" panose="020B0609020204030204" pitchFamily="49" charset="0"/>
                <a:ea typeface="굴림" panose="020B0600000101010101" pitchFamily="50" charset="-127"/>
                <a:cs typeface="Arial" panose="020B0604020202020204" pitchFamily="34" charset="0"/>
              </a:rPr>
              <a:t>3</a:t>
            </a:r>
            <a:r>
              <a:rPr lang="ko-KR" altLang="en-US" b="1" dirty="0">
                <a:latin typeface="Consolas" panose="020B0609020204030204" pitchFamily="49" charset="0"/>
                <a:ea typeface="굴림" panose="020B0600000101010101" pitchFamily="50" charset="-127"/>
                <a:cs typeface="Arial" panose="020B0604020202020204" pitchFamily="34" charset="0"/>
              </a:rPr>
              <a:t>의 배수의 합은 </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nn-NO" altLang="ko-KR" b="1" dirty="0">
                <a:latin typeface="Consolas" panose="020B0609020204030204" pitchFamily="49" charset="0"/>
                <a:ea typeface="굴림" panose="020B0600000101010101" pitchFamily="50" charset="-127"/>
                <a:cs typeface="Arial" panose="020B0604020202020204" pitchFamily="34" charset="0"/>
              </a:rPr>
              <a:t>d</a:t>
            </a:r>
            <a:r>
              <a:rPr lang="ko-KR" altLang="en-US" b="1" dirty="0">
                <a:latin typeface="Consolas" panose="020B0609020204030204" pitchFamily="49" charset="0"/>
                <a:ea typeface="굴림" panose="020B0600000101010101" pitchFamily="50" charset="-127"/>
                <a:cs typeface="Arial" panose="020B0604020202020204" pitchFamily="34" charset="0"/>
              </a:rPr>
              <a:t>입니다</a:t>
            </a:r>
            <a:r>
              <a:rPr lang="en-US" altLang="ko-KR" b="1" dirty="0">
                <a:latin typeface="Consolas" panose="020B0609020204030204" pitchFamily="49" charset="0"/>
                <a:ea typeface="굴림" panose="020B0600000101010101" pitchFamily="50" charset="-127"/>
                <a:cs typeface="Arial" panose="020B0604020202020204" pitchFamily="34" charset="0"/>
              </a:rPr>
              <a:t>." % </a:t>
            </a:r>
            <a:r>
              <a:rPr lang="nn-NO" altLang="ko-KR" b="1" dirty="0">
                <a:latin typeface="Consolas" panose="020B0609020204030204" pitchFamily="49" charset="0"/>
                <a:ea typeface="굴림" panose="020B0600000101010101" pitchFamily="50" charset="-127"/>
                <a:cs typeface="Arial" panose="020B0604020202020204" pitchFamily="34" charset="0"/>
              </a:rPr>
              <a:t>sum)</a:t>
            </a:r>
            <a:endParaRPr lang="en-US" altLang="ko-KR" b="1" dirty="0">
              <a:latin typeface="Consolas" panose="020B0609020204030204" pitchFamily="49"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2670995363"/>
      </p:ext>
    </p:extLst>
  </p:cSld>
  <p:clrMapOvr>
    <a:masterClrMapping/>
  </p:clrMapOvr>
  <mc:AlternateContent xmlns:mc="http://schemas.openxmlformats.org/markup-compatibility/2006" xmlns:p14="http://schemas.microsoft.com/office/powerpoint/2010/main">
    <mc:Choice Requires="p14">
      <p:transition spd="slow" p14:dur="2000" advTm="32475"/>
    </mc:Choice>
    <mc:Fallback xmlns="">
      <p:transition spd="slow" advTm="32475"/>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break</a:t>
            </a:r>
            <a:r>
              <a:rPr lang="ko-KR" altLang="en-US" dirty="0"/>
              <a:t>와 </a:t>
            </a:r>
            <a:r>
              <a:rPr lang="en-US" altLang="ko-KR" dirty="0"/>
              <a:t>continue</a:t>
            </a:r>
            <a:endParaRPr lang="ko-KR" altLang="en-US" dirty="0"/>
          </a:p>
        </p:txBody>
      </p:sp>
      <p:sp>
        <p:nvSpPr>
          <p:cNvPr id="3" name="내용 개체 틀 2"/>
          <p:cNvSpPr>
            <a:spLocks noGrp="1"/>
          </p:cNvSpPr>
          <p:nvPr>
            <p:ph idx="1"/>
          </p:nvPr>
        </p:nvSpPr>
        <p:spPr/>
        <p:txBody>
          <a:bodyPr/>
          <a:lstStyle/>
          <a:p>
            <a:r>
              <a:rPr lang="ko-KR" altLang="en-US" dirty="0" err="1"/>
              <a:t>반복문을</a:t>
            </a:r>
            <a:r>
              <a:rPr lang="ko-KR" altLang="en-US" dirty="0"/>
              <a:t>  </a:t>
            </a:r>
            <a:r>
              <a:rPr lang="ko-KR" altLang="en-US" dirty="0" err="1"/>
              <a:t>빠져나오는</a:t>
            </a:r>
            <a:r>
              <a:rPr lang="ko-KR" altLang="en-US" dirty="0"/>
              <a:t> </a:t>
            </a:r>
            <a:r>
              <a:rPr lang="en-US" altLang="ko-KR" dirty="0"/>
              <a:t>break</a:t>
            </a:r>
          </a:p>
          <a:p>
            <a:pPr lvl="1"/>
            <a:r>
              <a:rPr lang="ko-KR" altLang="en-US" dirty="0" err="1"/>
              <a:t>반복문에서</a:t>
            </a:r>
            <a:r>
              <a:rPr lang="ko-KR" altLang="en-US" dirty="0"/>
              <a:t> </a:t>
            </a:r>
            <a:r>
              <a:rPr lang="en-US" altLang="ko-KR" dirty="0"/>
              <a:t>break </a:t>
            </a:r>
            <a:r>
              <a:rPr lang="ko-KR" altLang="en-US" dirty="0"/>
              <a:t>사용 시 흐름</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4" name="object 15"/>
          <p:cNvSpPr/>
          <p:nvPr/>
        </p:nvSpPr>
        <p:spPr>
          <a:xfrm>
            <a:off x="838200" y="2004657"/>
            <a:ext cx="2695575" cy="3710343"/>
          </a:xfrm>
          <a:prstGeom prst="rect">
            <a:avLst/>
          </a:prstGeom>
          <a:blipFill>
            <a:blip r:embed="rId2" cstate="print"/>
            <a:stretch>
              <a:fillRect/>
            </a:stretch>
          </a:blipFill>
        </p:spPr>
        <p:txBody>
          <a:bodyPr wrap="square" lIns="0" tIns="0" rIns="0" bIns="0" rtlCol="0"/>
          <a:lstStyle/>
          <a:p>
            <a:endParaRPr/>
          </a:p>
        </p:txBody>
      </p:sp>
      <p:sp>
        <p:nvSpPr>
          <p:cNvPr id="5" name="직사각형 4"/>
          <p:cNvSpPr/>
          <p:nvPr/>
        </p:nvSpPr>
        <p:spPr>
          <a:xfrm>
            <a:off x="4114800" y="2233257"/>
            <a:ext cx="4572000" cy="3672800"/>
          </a:xfrm>
          <a:prstGeom prst="rect">
            <a:avLst/>
          </a:prstGeom>
          <a:solidFill>
            <a:schemeClr val="bg1">
              <a:lumMod val="95000"/>
            </a:schemeClr>
          </a:solidFill>
        </p:spPr>
        <p:txBody>
          <a:bodyPr wrap="square">
            <a:spAutoFit/>
          </a:bodyPr>
          <a:lstStyle/>
          <a:p>
            <a:pPr marL="84455">
              <a:lnSpc>
                <a:spcPct val="100000"/>
              </a:lnSpc>
            </a:pPr>
            <a:r>
              <a:rPr lang="en-US" altLang="ko-KR" dirty="0">
                <a:solidFill>
                  <a:srgbClr val="231916"/>
                </a:solidFill>
                <a:latin typeface="나눔고딕코딩"/>
                <a:cs typeface="나눔고딕코딩"/>
              </a:rPr>
              <a:t>   </a:t>
            </a:r>
            <a:r>
              <a:rPr lang="en-US" altLang="ko-KR" spc="-15" dirty="0">
                <a:solidFill>
                  <a:srgbClr val="231916"/>
                </a:solidFill>
                <a:latin typeface="나눔고딕코딩"/>
                <a:cs typeface="나눔고딕코딩"/>
              </a:rPr>
              <a:t>k=0</a:t>
            </a:r>
            <a:endParaRPr lang="en-US" altLang="ko-KR" dirty="0">
              <a:latin typeface="나눔고딕코딩"/>
              <a:cs typeface="나눔고딕코딩"/>
            </a:endParaRPr>
          </a:p>
          <a:p>
            <a:pPr marL="275590">
              <a:lnSpc>
                <a:spcPct val="100000"/>
              </a:lnSpc>
              <a:spcBef>
                <a:spcPts val="439"/>
              </a:spcBef>
            </a:pPr>
            <a:r>
              <a:rPr lang="en-US" altLang="ko-KR" dirty="0">
                <a:solidFill>
                  <a:srgbClr val="231916"/>
                </a:solidFill>
                <a:latin typeface="나눔고딕코딩"/>
                <a:cs typeface="나눔고딕코딩"/>
              </a:rPr>
              <a:t> while</a:t>
            </a:r>
            <a:r>
              <a:rPr lang="en-US" altLang="ko-KR" spc="-140" dirty="0">
                <a:solidFill>
                  <a:srgbClr val="231916"/>
                </a:solidFill>
                <a:latin typeface="나눔고딕코딩"/>
                <a:cs typeface="나눔고딕코딩"/>
              </a:rPr>
              <a:t> </a:t>
            </a:r>
            <a:r>
              <a:rPr lang="en-US" altLang="ko-KR" dirty="0">
                <a:solidFill>
                  <a:srgbClr val="231916"/>
                </a:solidFill>
                <a:latin typeface="나눔고딕코딩"/>
                <a:cs typeface="나눔고딕코딩"/>
              </a:rPr>
              <a:t>True:</a:t>
            </a:r>
            <a:endParaRPr lang="en-US" altLang="ko-KR" dirty="0">
              <a:latin typeface="나눔고딕코딩"/>
              <a:cs typeface="나눔고딕코딩"/>
            </a:endParaRPr>
          </a:p>
          <a:p>
            <a:pPr marL="458470">
              <a:lnSpc>
                <a:spcPct val="100000"/>
              </a:lnSpc>
              <a:spcBef>
                <a:spcPts val="439"/>
              </a:spcBef>
            </a:pPr>
            <a:r>
              <a:rPr lang="en-US" altLang="ko-KR" dirty="0">
                <a:solidFill>
                  <a:srgbClr val="231916"/>
                </a:solidFill>
                <a:latin typeface="나눔고딕코딩"/>
                <a:cs typeface="나눔고딕코딩"/>
              </a:rPr>
              <a:t>   k = k + 1 # k</a:t>
            </a:r>
            <a:r>
              <a:rPr lang="ko-KR" altLang="en-US" dirty="0">
                <a:solidFill>
                  <a:srgbClr val="231916"/>
                </a:solidFill>
                <a:latin typeface="나눔고딕코딩"/>
                <a:cs typeface="나눔고딕코딩"/>
              </a:rPr>
              <a:t>는 </a:t>
            </a:r>
            <a:r>
              <a:rPr lang="en-US" altLang="ko-KR" dirty="0">
                <a:solidFill>
                  <a:srgbClr val="231916"/>
                </a:solidFill>
                <a:latin typeface="나눔고딕코딩"/>
                <a:cs typeface="나눔고딕코딩"/>
              </a:rPr>
              <a:t>1</a:t>
            </a:r>
            <a:r>
              <a:rPr lang="ko-KR" altLang="en-US" dirty="0">
                <a:solidFill>
                  <a:srgbClr val="231916"/>
                </a:solidFill>
                <a:latin typeface="나눔고딕코딩"/>
                <a:cs typeface="나눔고딕코딩"/>
              </a:rPr>
              <a:t>씩</a:t>
            </a:r>
            <a:r>
              <a:rPr lang="ko-KR" altLang="en-US" spc="-260" dirty="0">
                <a:solidFill>
                  <a:srgbClr val="231916"/>
                </a:solidFill>
                <a:latin typeface="나눔고딕코딩"/>
                <a:cs typeface="나눔고딕코딩"/>
              </a:rPr>
              <a:t> </a:t>
            </a:r>
            <a:r>
              <a:rPr lang="ko-KR" altLang="en-US" spc="-40" dirty="0">
                <a:solidFill>
                  <a:srgbClr val="231916"/>
                </a:solidFill>
                <a:latin typeface="나눔고딕코딩"/>
                <a:cs typeface="나눔고딕코딩"/>
              </a:rPr>
              <a:t>증가</a:t>
            </a:r>
            <a:endParaRPr lang="ko-KR" altLang="en-US" dirty="0">
              <a:latin typeface="나눔고딕코딩"/>
              <a:cs typeface="나눔고딕코딩"/>
            </a:endParaRPr>
          </a:p>
          <a:p>
            <a:pPr>
              <a:lnSpc>
                <a:spcPct val="100000"/>
              </a:lnSpc>
            </a:pPr>
            <a:endParaRPr lang="ko-KR" altLang="en-US" dirty="0">
              <a:latin typeface="Times New Roman"/>
              <a:cs typeface="Times New Roman"/>
            </a:endParaRPr>
          </a:p>
          <a:p>
            <a:pPr marL="458470">
              <a:lnSpc>
                <a:spcPct val="100000"/>
              </a:lnSpc>
            </a:pPr>
            <a:r>
              <a:rPr lang="en-US" altLang="ko-KR" spc="-10" dirty="0">
                <a:solidFill>
                  <a:srgbClr val="231916"/>
                </a:solidFill>
                <a:latin typeface="나눔고딕코딩"/>
                <a:cs typeface="나눔고딕코딩"/>
              </a:rPr>
              <a:t>   if(k</a:t>
            </a:r>
            <a:r>
              <a:rPr lang="en-US" altLang="ko-KR" spc="-60" dirty="0">
                <a:solidFill>
                  <a:srgbClr val="231916"/>
                </a:solidFill>
                <a:latin typeface="나눔고딕코딩"/>
                <a:cs typeface="나눔고딕코딩"/>
              </a:rPr>
              <a:t> </a:t>
            </a:r>
            <a:r>
              <a:rPr lang="en-US" altLang="ko-KR" dirty="0">
                <a:solidFill>
                  <a:srgbClr val="231916"/>
                </a:solidFill>
                <a:latin typeface="나눔고딕코딩"/>
                <a:cs typeface="나눔고딕코딩"/>
              </a:rPr>
              <a:t>&gt;</a:t>
            </a:r>
            <a:r>
              <a:rPr lang="en-US" altLang="ko-KR" spc="-95" dirty="0">
                <a:solidFill>
                  <a:srgbClr val="231916"/>
                </a:solidFill>
                <a:latin typeface="나눔고딕코딩"/>
                <a:cs typeface="나눔고딕코딩"/>
              </a:rPr>
              <a:t> </a:t>
            </a:r>
            <a:r>
              <a:rPr lang="en-US" altLang="ko-KR" spc="-15" dirty="0">
                <a:solidFill>
                  <a:srgbClr val="231916"/>
                </a:solidFill>
                <a:latin typeface="나눔고딕코딩"/>
                <a:cs typeface="나눔고딕코딩"/>
              </a:rPr>
              <a:t>3): </a:t>
            </a:r>
            <a:r>
              <a:rPr lang="en-US" altLang="ko-KR" dirty="0">
                <a:solidFill>
                  <a:srgbClr val="231916"/>
                </a:solidFill>
                <a:latin typeface="나눔고딕코딩"/>
                <a:cs typeface="나눔고딕코딩"/>
              </a:rPr>
              <a:t>#</a:t>
            </a:r>
            <a:r>
              <a:rPr lang="en-US" altLang="ko-KR" spc="-95" dirty="0">
                <a:solidFill>
                  <a:srgbClr val="231916"/>
                </a:solidFill>
                <a:latin typeface="나눔고딕코딩"/>
                <a:cs typeface="나눔고딕코딩"/>
              </a:rPr>
              <a:t> </a:t>
            </a:r>
            <a:r>
              <a:rPr lang="en-US" altLang="ko-KR" dirty="0">
                <a:solidFill>
                  <a:srgbClr val="231916"/>
                </a:solidFill>
                <a:latin typeface="나눔고딕코딩"/>
                <a:cs typeface="나눔고딕코딩"/>
              </a:rPr>
              <a:t>k</a:t>
            </a:r>
            <a:r>
              <a:rPr lang="ko-KR" altLang="en-US" dirty="0">
                <a:solidFill>
                  <a:srgbClr val="231916"/>
                </a:solidFill>
                <a:latin typeface="나눔고딕코딩"/>
                <a:cs typeface="나눔고딕코딩"/>
              </a:rPr>
              <a:t>가</a:t>
            </a:r>
            <a:r>
              <a:rPr lang="ko-KR" altLang="en-US" spc="-95" dirty="0">
                <a:solidFill>
                  <a:srgbClr val="231916"/>
                </a:solidFill>
                <a:latin typeface="나눔고딕코딩"/>
                <a:cs typeface="나눔고딕코딩"/>
              </a:rPr>
              <a:t> </a:t>
            </a:r>
            <a:r>
              <a:rPr lang="en-US" altLang="ko-KR" spc="-15" dirty="0">
                <a:solidFill>
                  <a:srgbClr val="231916"/>
                </a:solidFill>
                <a:latin typeface="나눔고딕코딩"/>
                <a:cs typeface="나눔고딕코딩"/>
              </a:rPr>
              <a:t>3</a:t>
            </a:r>
            <a:r>
              <a:rPr lang="ko-KR" altLang="en-US" spc="-15" dirty="0">
                <a:solidFill>
                  <a:srgbClr val="231916"/>
                </a:solidFill>
                <a:latin typeface="나눔고딕코딩"/>
                <a:cs typeface="나눔고딕코딩"/>
              </a:rPr>
              <a:t>보다</a:t>
            </a:r>
            <a:r>
              <a:rPr lang="ko-KR" altLang="en-US" spc="-95" dirty="0">
                <a:solidFill>
                  <a:srgbClr val="231916"/>
                </a:solidFill>
                <a:latin typeface="나눔고딕코딩"/>
                <a:cs typeface="나눔고딕코딩"/>
              </a:rPr>
              <a:t> </a:t>
            </a:r>
            <a:r>
              <a:rPr lang="ko-KR" altLang="en-US" spc="-40" dirty="0">
                <a:solidFill>
                  <a:srgbClr val="231916"/>
                </a:solidFill>
                <a:latin typeface="나눔고딕코딩"/>
                <a:cs typeface="나눔고딕코딩"/>
              </a:rPr>
              <a:t>크면</a:t>
            </a:r>
            <a:endParaRPr lang="ko-KR" altLang="en-US" dirty="0">
              <a:latin typeface="나눔고딕코딩"/>
              <a:cs typeface="나눔고딕코딩"/>
            </a:endParaRPr>
          </a:p>
          <a:p>
            <a:pPr marL="641350">
              <a:lnSpc>
                <a:spcPct val="100000"/>
              </a:lnSpc>
              <a:spcBef>
                <a:spcPts val="439"/>
              </a:spcBef>
            </a:pPr>
            <a:r>
              <a:rPr lang="en-US" altLang="ko-KR" dirty="0">
                <a:solidFill>
                  <a:srgbClr val="231916"/>
                </a:solidFill>
                <a:latin typeface="나눔고딕코딩"/>
                <a:cs typeface="나눔고딕코딩"/>
              </a:rPr>
              <a:t>    break  # while </a:t>
            </a:r>
            <a:r>
              <a:rPr lang="ko-KR" altLang="en-US" spc="-20" dirty="0">
                <a:solidFill>
                  <a:srgbClr val="231916"/>
                </a:solidFill>
                <a:latin typeface="나눔고딕코딩"/>
                <a:cs typeface="나눔고딕코딩"/>
              </a:rPr>
              <a:t>문을</a:t>
            </a:r>
            <a:r>
              <a:rPr lang="ko-KR" altLang="en-US" spc="-60" dirty="0">
                <a:solidFill>
                  <a:srgbClr val="231916"/>
                </a:solidFill>
                <a:latin typeface="나눔고딕코딩"/>
                <a:cs typeface="나눔고딕코딩"/>
              </a:rPr>
              <a:t> </a:t>
            </a:r>
            <a:r>
              <a:rPr lang="ko-KR" altLang="en-US" spc="-40" dirty="0" err="1">
                <a:solidFill>
                  <a:srgbClr val="231916"/>
                </a:solidFill>
                <a:latin typeface="나눔고딕코딩"/>
                <a:cs typeface="나눔고딕코딩"/>
              </a:rPr>
              <a:t>빠져나옴</a:t>
            </a:r>
            <a:endParaRPr lang="ko-KR" altLang="en-US" dirty="0">
              <a:latin typeface="나눔고딕코딩"/>
              <a:cs typeface="나눔고딕코딩"/>
            </a:endParaRPr>
          </a:p>
          <a:p>
            <a:pPr>
              <a:lnSpc>
                <a:spcPct val="100000"/>
              </a:lnSpc>
            </a:pPr>
            <a:endParaRPr lang="ko-KR" altLang="en-US" dirty="0">
              <a:latin typeface="Times New Roman"/>
              <a:cs typeface="Times New Roman"/>
            </a:endParaRPr>
          </a:p>
          <a:p>
            <a:pPr marL="458470">
              <a:lnSpc>
                <a:spcPct val="100000"/>
              </a:lnSpc>
              <a:tabLst>
                <a:tab pos="991235" algn="l"/>
              </a:tabLst>
            </a:pPr>
            <a:r>
              <a:rPr lang="en-US" altLang="ko-KR" spc="-5" dirty="0">
                <a:solidFill>
                  <a:srgbClr val="231916"/>
                </a:solidFill>
                <a:latin typeface="나눔고딕코딩"/>
                <a:cs typeface="나눔고딕코딩"/>
              </a:rPr>
              <a:t>print(k)     </a:t>
            </a:r>
            <a:r>
              <a:rPr lang="en-US" altLang="ko-KR" dirty="0">
                <a:solidFill>
                  <a:srgbClr val="231916"/>
                </a:solidFill>
                <a:latin typeface="나눔고딕코딩"/>
                <a:cs typeface="나눔고딕코딩"/>
              </a:rPr>
              <a:t># k</a:t>
            </a:r>
            <a:r>
              <a:rPr lang="en-US" altLang="ko-KR" spc="-220" dirty="0">
                <a:solidFill>
                  <a:srgbClr val="231916"/>
                </a:solidFill>
                <a:latin typeface="나눔고딕코딩"/>
                <a:cs typeface="나눔고딕코딩"/>
              </a:rPr>
              <a:t> </a:t>
            </a:r>
            <a:r>
              <a:rPr lang="ko-KR" altLang="en-US" spc="-40" dirty="0">
                <a:solidFill>
                  <a:srgbClr val="231916"/>
                </a:solidFill>
                <a:latin typeface="나눔고딕코딩"/>
                <a:cs typeface="나눔고딕코딩"/>
              </a:rPr>
              <a:t>출력</a:t>
            </a:r>
            <a:endParaRPr lang="ko-KR" altLang="en-US" dirty="0">
              <a:latin typeface="나눔고딕코딩"/>
              <a:cs typeface="나눔고딕코딩"/>
            </a:endParaRPr>
          </a:p>
          <a:p>
            <a:pPr>
              <a:lnSpc>
                <a:spcPct val="100000"/>
              </a:lnSpc>
              <a:spcBef>
                <a:spcPts val="25"/>
              </a:spcBef>
            </a:pPr>
            <a:endParaRPr lang="ko-KR" altLang="en-US" dirty="0">
              <a:latin typeface="Times New Roman"/>
              <a:cs typeface="Times New Roman"/>
            </a:endParaRPr>
          </a:p>
          <a:p>
            <a:pPr marL="84455">
              <a:lnSpc>
                <a:spcPct val="100000"/>
              </a:lnSpc>
            </a:pPr>
            <a:r>
              <a:rPr lang="en-US" altLang="ko-KR" dirty="0">
                <a:solidFill>
                  <a:srgbClr val="00A1E9"/>
                </a:solidFill>
                <a:latin typeface="나눔고딕코딩"/>
                <a:cs typeface="나눔고딕코딩"/>
              </a:rPr>
              <a:t>Out:</a:t>
            </a:r>
            <a:r>
              <a:rPr lang="en-US" altLang="ko-KR" spc="-180" dirty="0">
                <a:solidFill>
                  <a:srgbClr val="00A1E9"/>
                </a:solidFill>
                <a:latin typeface="나눔고딕코딩"/>
                <a:cs typeface="나눔고딕코딩"/>
              </a:rPr>
              <a:t> </a:t>
            </a:r>
            <a:r>
              <a:rPr lang="en-US" altLang="ko-KR" dirty="0">
                <a:solidFill>
                  <a:srgbClr val="00A1E9"/>
                </a:solidFill>
                <a:latin typeface="나눔고딕코딩"/>
                <a:cs typeface="나눔고딕코딩"/>
              </a:rPr>
              <a:t>1</a:t>
            </a:r>
            <a:endParaRPr lang="en-US" altLang="ko-KR" dirty="0">
              <a:latin typeface="나눔고딕코딩"/>
              <a:cs typeface="나눔고딕코딩"/>
            </a:endParaRPr>
          </a:p>
          <a:p>
            <a:pPr marL="321310">
              <a:lnSpc>
                <a:spcPct val="100000"/>
              </a:lnSpc>
              <a:spcBef>
                <a:spcPts val="439"/>
              </a:spcBef>
            </a:pPr>
            <a:r>
              <a:rPr lang="en-US" altLang="ko-KR" dirty="0">
                <a:solidFill>
                  <a:srgbClr val="00A1E9"/>
                </a:solidFill>
                <a:latin typeface="나눔고딕코딩"/>
                <a:cs typeface="나눔고딕코딩"/>
              </a:rPr>
              <a:t>  2</a:t>
            </a:r>
            <a:endParaRPr lang="en-US" altLang="ko-KR" dirty="0">
              <a:latin typeface="나눔고딕코딩"/>
              <a:cs typeface="나눔고딕코딩"/>
            </a:endParaRPr>
          </a:p>
          <a:p>
            <a:pPr marL="321310">
              <a:lnSpc>
                <a:spcPct val="100000"/>
              </a:lnSpc>
              <a:spcBef>
                <a:spcPts val="439"/>
              </a:spcBef>
            </a:pPr>
            <a:r>
              <a:rPr lang="en-US" altLang="ko-KR" dirty="0">
                <a:solidFill>
                  <a:srgbClr val="00A1E9"/>
                </a:solidFill>
                <a:latin typeface="나눔고딕코딩"/>
                <a:cs typeface="나눔고딕코딩"/>
              </a:rPr>
              <a:t>  3</a:t>
            </a:r>
            <a:endParaRPr lang="en-US" altLang="ko-KR" dirty="0">
              <a:latin typeface="나눔고딕코딩"/>
              <a:cs typeface="나눔고딕코딩"/>
            </a:endParaRPr>
          </a:p>
        </p:txBody>
      </p:sp>
      <p:sp>
        <p:nvSpPr>
          <p:cNvPr id="8" name="내용 개체 틀 2"/>
          <p:cNvSpPr txBox="1">
            <a:spLocks/>
          </p:cNvSpPr>
          <p:nvPr/>
        </p:nvSpPr>
        <p:spPr>
          <a:xfrm>
            <a:off x="4191000" y="1471257"/>
            <a:ext cx="3333750" cy="53340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anose="020B0604020202020204" pitchFamily="34" charset="0"/>
              <a:buChar char="•"/>
              <a:defRPr lang="ko-KR" altLang="en-US" sz="2400" kern="1200" spc="-130" dirty="0" smtClean="0">
                <a:solidFill>
                  <a:srgbClr val="231916"/>
                </a:solidFill>
                <a:latin typeface="맑은 고딕" panose="020B0503020000020004" pitchFamily="50" charset="-127"/>
                <a:ea typeface="+mn-ea"/>
                <a:cs typeface="Arial Unicode MS"/>
              </a:defRPr>
            </a:lvl1pPr>
            <a:lvl2pPr marL="720000" indent="-284400" algn="l" defTabSz="914400" rtl="0" eaLnBrk="1" latinLnBrk="1" hangingPunct="1">
              <a:spcBef>
                <a:spcPts val="0"/>
              </a:spcBef>
              <a:buFont typeface="Arial" panose="020B0604020202020204" pitchFamily="34" charset="0"/>
              <a:buChar char="–"/>
              <a:defRPr lang="ko-KR" altLang="en-US" sz="2000" kern="1200" spc="-130" dirty="0" smtClean="0">
                <a:solidFill>
                  <a:srgbClr val="231916"/>
                </a:solidFill>
                <a:latin typeface="맑은 고딕" panose="020B0503020000020004" pitchFamily="50" charset="-127"/>
                <a:ea typeface="+mn-ea"/>
                <a:cs typeface="Arial Unicode MS"/>
              </a:defRPr>
            </a:lvl2pPr>
            <a:lvl3pPr marL="1143000" indent="-228600" algn="l" defTabSz="914400" rtl="0" eaLnBrk="1" latinLnBrk="1" hangingPunct="1">
              <a:spcBef>
                <a:spcPct val="20000"/>
              </a:spcBef>
              <a:buFont typeface="Arial" panose="020B0604020202020204" pitchFamily="34" charset="0"/>
              <a:buChar char="•"/>
              <a:defRPr lang="ko-KR" altLang="en-US" sz="1800" kern="1200" dirty="0" smtClean="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lang="ko-KR" altLang="en-US" sz="1600" kern="1200" dirty="0" smtClean="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lang="ko-KR" altLang="en-US" sz="1600" kern="1200" dirty="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altLang="ko-KR" dirty="0"/>
              <a:t>break </a:t>
            </a:r>
            <a:r>
              <a:rPr lang="ko-KR" altLang="en-US" dirty="0"/>
              <a:t>사용 예</a:t>
            </a:r>
          </a:p>
        </p:txBody>
      </p:sp>
    </p:spTree>
    <p:extLst>
      <p:ext uri="{BB962C8B-B14F-4D97-AF65-F5344CB8AC3E}">
        <p14:creationId xmlns:p14="http://schemas.microsoft.com/office/powerpoint/2010/main" val="2576798230"/>
      </p:ext>
    </p:extLst>
  </p:cSld>
  <p:clrMapOvr>
    <a:masterClrMapping/>
  </p:clrMapOvr>
  <mc:AlternateContent xmlns:mc="http://schemas.openxmlformats.org/markup-compatibility/2006" xmlns:p14="http://schemas.microsoft.com/office/powerpoint/2010/main">
    <mc:Choice Requires="p14">
      <p:transition spd="slow" p14:dur="2000" advTm="45802"/>
    </mc:Choice>
    <mc:Fallback xmlns="">
      <p:transition spd="slow" advTm="45802"/>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break</a:t>
            </a:r>
            <a:r>
              <a:rPr lang="ko-KR" altLang="en-US" dirty="0"/>
              <a:t>와 </a:t>
            </a:r>
            <a:r>
              <a:rPr lang="en-US" altLang="ko-KR" dirty="0"/>
              <a:t>continue</a:t>
            </a:r>
            <a:endParaRPr lang="ko-KR" altLang="en-US" dirty="0"/>
          </a:p>
        </p:txBody>
      </p:sp>
      <p:sp>
        <p:nvSpPr>
          <p:cNvPr id="3" name="내용 개체 틀 2"/>
          <p:cNvSpPr>
            <a:spLocks noGrp="1"/>
          </p:cNvSpPr>
          <p:nvPr>
            <p:ph idx="1"/>
          </p:nvPr>
        </p:nvSpPr>
        <p:spPr/>
        <p:txBody>
          <a:bodyPr/>
          <a:lstStyle/>
          <a:p>
            <a:r>
              <a:rPr lang="ko-KR" altLang="en-US" dirty="0"/>
              <a:t>다음 반복을 실행하는 </a:t>
            </a:r>
            <a:r>
              <a:rPr lang="en-US" altLang="ko-KR" dirty="0"/>
              <a:t>continue</a:t>
            </a:r>
          </a:p>
          <a:p>
            <a:pPr lvl="1"/>
            <a:r>
              <a:rPr lang="ko-KR" altLang="en-US" dirty="0" err="1"/>
              <a:t>반복문에서</a:t>
            </a:r>
            <a:r>
              <a:rPr lang="ko-KR" altLang="en-US" dirty="0"/>
              <a:t> </a:t>
            </a:r>
            <a:r>
              <a:rPr lang="en-US" altLang="ko-KR" dirty="0"/>
              <a:t>continue </a:t>
            </a:r>
            <a:r>
              <a:rPr lang="ko-KR" altLang="en-US" dirty="0"/>
              <a:t>사용 시 흐름</a:t>
            </a:r>
            <a:endParaRPr lang="en-US" altLang="ko-KR" dirty="0"/>
          </a:p>
          <a:p>
            <a:endParaRPr lang="ko-KR" altLang="en-US" dirty="0"/>
          </a:p>
        </p:txBody>
      </p:sp>
      <p:sp>
        <p:nvSpPr>
          <p:cNvPr id="4" name="object 8"/>
          <p:cNvSpPr/>
          <p:nvPr/>
        </p:nvSpPr>
        <p:spPr>
          <a:xfrm>
            <a:off x="1143000" y="2057400"/>
            <a:ext cx="3124200" cy="3924300"/>
          </a:xfrm>
          <a:prstGeom prst="rect">
            <a:avLst/>
          </a:prstGeom>
          <a:blipFill>
            <a:blip r:embed="rId2" cstate="print"/>
            <a:stretch>
              <a:fillRect/>
            </a:stretch>
          </a:blipFill>
        </p:spPr>
        <p:txBody>
          <a:bodyPr wrap="square" lIns="0" tIns="0" rIns="0" bIns="0" rtlCol="0"/>
          <a:lstStyle/>
          <a:p>
            <a:endParaRPr/>
          </a:p>
        </p:txBody>
      </p:sp>
      <p:sp>
        <p:nvSpPr>
          <p:cNvPr id="5" name="내용 개체 틀 2"/>
          <p:cNvSpPr txBox="1">
            <a:spLocks/>
          </p:cNvSpPr>
          <p:nvPr/>
        </p:nvSpPr>
        <p:spPr>
          <a:xfrm>
            <a:off x="4819650" y="1471257"/>
            <a:ext cx="3333750" cy="53340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anose="020B0604020202020204" pitchFamily="34" charset="0"/>
              <a:buChar char="•"/>
              <a:defRPr lang="ko-KR" altLang="en-US" sz="2400" kern="1200" spc="-130" dirty="0" smtClean="0">
                <a:solidFill>
                  <a:srgbClr val="231916"/>
                </a:solidFill>
                <a:latin typeface="맑은 고딕" panose="020B0503020000020004" pitchFamily="50" charset="-127"/>
                <a:ea typeface="+mn-ea"/>
                <a:cs typeface="Arial Unicode MS"/>
              </a:defRPr>
            </a:lvl1pPr>
            <a:lvl2pPr marL="720000" indent="-284400" algn="l" defTabSz="914400" rtl="0" eaLnBrk="1" latinLnBrk="1" hangingPunct="1">
              <a:spcBef>
                <a:spcPts val="0"/>
              </a:spcBef>
              <a:buFont typeface="Arial" panose="020B0604020202020204" pitchFamily="34" charset="0"/>
              <a:buChar char="–"/>
              <a:defRPr lang="ko-KR" altLang="en-US" sz="2000" kern="1200" spc="-130" dirty="0" smtClean="0">
                <a:solidFill>
                  <a:srgbClr val="231916"/>
                </a:solidFill>
                <a:latin typeface="맑은 고딕" panose="020B0503020000020004" pitchFamily="50" charset="-127"/>
                <a:ea typeface="+mn-ea"/>
                <a:cs typeface="Arial Unicode MS"/>
              </a:defRPr>
            </a:lvl2pPr>
            <a:lvl3pPr marL="1143000" indent="-228600" algn="l" defTabSz="914400" rtl="0" eaLnBrk="1" latinLnBrk="1" hangingPunct="1">
              <a:spcBef>
                <a:spcPct val="20000"/>
              </a:spcBef>
              <a:buFont typeface="Arial" panose="020B0604020202020204" pitchFamily="34" charset="0"/>
              <a:buChar char="•"/>
              <a:defRPr lang="ko-KR" altLang="en-US" sz="1800" kern="1200" dirty="0" smtClean="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lang="ko-KR" altLang="en-US" sz="1600" kern="1200" dirty="0" smtClean="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lang="ko-KR" altLang="en-US" sz="1600" kern="1200" dirty="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altLang="ko-KR" dirty="0"/>
              <a:t>continue </a:t>
            </a:r>
            <a:r>
              <a:rPr lang="ko-KR" altLang="en-US" dirty="0"/>
              <a:t>사용 예</a:t>
            </a:r>
          </a:p>
          <a:p>
            <a:pPr lvl="1"/>
            <a:endParaRPr lang="ko-KR" altLang="en-US" dirty="0"/>
          </a:p>
        </p:txBody>
      </p:sp>
      <p:sp>
        <p:nvSpPr>
          <p:cNvPr id="6" name="직사각형 5"/>
          <p:cNvSpPr/>
          <p:nvPr/>
        </p:nvSpPr>
        <p:spPr>
          <a:xfrm>
            <a:off x="5486400" y="1905000"/>
            <a:ext cx="3429000" cy="2503249"/>
          </a:xfrm>
          <a:prstGeom prst="rect">
            <a:avLst/>
          </a:prstGeom>
          <a:solidFill>
            <a:schemeClr val="bg1">
              <a:lumMod val="95000"/>
            </a:schemeClr>
          </a:solidFill>
        </p:spPr>
        <p:txBody>
          <a:bodyPr wrap="square">
            <a:spAutoFit/>
          </a:bodyPr>
          <a:lstStyle/>
          <a:p>
            <a:pPr marL="86400">
              <a:lnSpc>
                <a:spcPct val="100000"/>
              </a:lnSpc>
            </a:pPr>
            <a:r>
              <a:rPr lang="en-US" altLang="ko-KR" sz="1400" dirty="0">
                <a:solidFill>
                  <a:srgbClr val="231916"/>
                </a:solidFill>
                <a:latin typeface="나눔고딕코딩"/>
                <a:cs typeface="나눔고딕코딩"/>
              </a:rPr>
              <a:t>for k in </a:t>
            </a:r>
            <a:r>
              <a:rPr lang="en-US" altLang="ko-KR" sz="1400" spc="-10" dirty="0">
                <a:solidFill>
                  <a:srgbClr val="231916"/>
                </a:solidFill>
                <a:latin typeface="나눔고딕코딩"/>
                <a:cs typeface="나눔고딕코딩"/>
              </a:rPr>
              <a:t>range(5):</a:t>
            </a:r>
            <a:endParaRPr lang="en-US" altLang="ko-KR" sz="1400" dirty="0">
              <a:latin typeface="나눔고딕코딩"/>
              <a:cs typeface="나눔고딕코딩"/>
            </a:endParaRPr>
          </a:p>
          <a:p>
            <a:pPr marL="86400">
              <a:lnSpc>
                <a:spcPct val="100000"/>
              </a:lnSpc>
              <a:spcBef>
                <a:spcPts val="439"/>
              </a:spcBef>
            </a:pPr>
            <a:r>
              <a:rPr lang="en-US" altLang="ko-KR" sz="1400" spc="-10" dirty="0">
                <a:solidFill>
                  <a:srgbClr val="231916"/>
                </a:solidFill>
                <a:latin typeface="나눔고딕코딩"/>
                <a:cs typeface="나눔고딕코딩"/>
              </a:rPr>
              <a:t>     if(k </a:t>
            </a:r>
            <a:r>
              <a:rPr lang="en-US" altLang="ko-KR" sz="1400" spc="-20" dirty="0">
                <a:solidFill>
                  <a:srgbClr val="231916"/>
                </a:solidFill>
                <a:latin typeface="나눔고딕코딩"/>
                <a:cs typeface="나눔고딕코딩"/>
              </a:rPr>
              <a:t>==</a:t>
            </a:r>
            <a:r>
              <a:rPr lang="en-US" altLang="ko-KR" sz="1400" spc="-200" dirty="0">
                <a:solidFill>
                  <a:srgbClr val="231916"/>
                </a:solidFill>
                <a:latin typeface="나눔고딕코딩"/>
                <a:cs typeface="나눔고딕코딩"/>
              </a:rPr>
              <a:t> </a:t>
            </a:r>
            <a:r>
              <a:rPr lang="en-US" altLang="ko-KR" sz="1400" spc="-30" dirty="0">
                <a:solidFill>
                  <a:srgbClr val="231916"/>
                </a:solidFill>
                <a:latin typeface="나눔고딕코딩"/>
                <a:cs typeface="나눔고딕코딩"/>
              </a:rPr>
              <a:t>2):</a:t>
            </a:r>
            <a:endParaRPr lang="en-US" altLang="ko-KR" sz="1400" dirty="0">
              <a:latin typeface="나눔고딕코딩"/>
              <a:cs typeface="나눔고딕코딩"/>
            </a:endParaRPr>
          </a:p>
          <a:p>
            <a:pPr marL="86400">
              <a:lnSpc>
                <a:spcPct val="100000"/>
              </a:lnSpc>
              <a:spcBef>
                <a:spcPts val="440"/>
              </a:spcBef>
            </a:pPr>
            <a:r>
              <a:rPr lang="en-US" altLang="ko-KR" sz="1400" dirty="0">
                <a:solidFill>
                  <a:srgbClr val="231916"/>
                </a:solidFill>
                <a:latin typeface="나눔고딕코딩"/>
                <a:cs typeface="나눔고딕코딩"/>
              </a:rPr>
              <a:t>        continue</a:t>
            </a:r>
            <a:endParaRPr lang="en-US" altLang="ko-KR" sz="1400" dirty="0">
              <a:latin typeface="나눔고딕코딩"/>
              <a:cs typeface="나눔고딕코딩"/>
            </a:endParaRPr>
          </a:p>
          <a:p>
            <a:pPr marL="86400" marR="1101725">
              <a:lnSpc>
                <a:spcPct val="100000"/>
              </a:lnSpc>
            </a:pPr>
            <a:endParaRPr lang="en-US" altLang="ko-KR" sz="1400" spc="-5" dirty="0">
              <a:solidFill>
                <a:srgbClr val="231916"/>
              </a:solidFill>
              <a:latin typeface="나눔고딕코딩"/>
              <a:cs typeface="나눔고딕코딩"/>
            </a:endParaRPr>
          </a:p>
          <a:p>
            <a:pPr marL="86400" marR="1101725">
              <a:lnSpc>
                <a:spcPct val="100000"/>
              </a:lnSpc>
            </a:pPr>
            <a:r>
              <a:rPr lang="en-US" altLang="ko-KR" sz="1400" spc="-5" dirty="0">
                <a:solidFill>
                  <a:srgbClr val="231916"/>
                </a:solidFill>
                <a:latin typeface="나눔고딕코딩"/>
                <a:cs typeface="나눔고딕코딩"/>
              </a:rPr>
              <a:t>     print(k)</a:t>
            </a:r>
            <a:endParaRPr lang="en-US" altLang="ko-KR" sz="1400" dirty="0">
              <a:latin typeface="나눔고딕코딩"/>
              <a:cs typeface="나눔고딕코딩"/>
            </a:endParaRPr>
          </a:p>
          <a:p>
            <a:pPr marL="86400">
              <a:lnSpc>
                <a:spcPct val="100000"/>
              </a:lnSpc>
              <a:spcBef>
                <a:spcPts val="25"/>
              </a:spcBef>
            </a:pPr>
            <a:endParaRPr lang="en-US" altLang="ko-KR" sz="1400" dirty="0">
              <a:latin typeface="Times New Roman"/>
              <a:cs typeface="Times New Roman"/>
            </a:endParaRPr>
          </a:p>
          <a:p>
            <a:pPr marL="86400">
              <a:lnSpc>
                <a:spcPct val="100000"/>
              </a:lnSpc>
            </a:pPr>
            <a:r>
              <a:rPr lang="en-US" altLang="ko-KR" sz="1400" dirty="0">
                <a:solidFill>
                  <a:srgbClr val="00A1E9"/>
                </a:solidFill>
                <a:latin typeface="나눔고딕코딩"/>
                <a:cs typeface="나눔고딕코딩"/>
              </a:rPr>
              <a:t>Out:</a:t>
            </a:r>
            <a:r>
              <a:rPr lang="en-US" altLang="ko-KR" sz="1400" spc="-180" dirty="0">
                <a:solidFill>
                  <a:srgbClr val="00A1E9"/>
                </a:solidFill>
                <a:latin typeface="나눔고딕코딩"/>
                <a:cs typeface="나눔고딕코딩"/>
              </a:rPr>
              <a:t> </a:t>
            </a:r>
            <a:r>
              <a:rPr lang="en-US" altLang="ko-KR" sz="1400" dirty="0">
                <a:solidFill>
                  <a:srgbClr val="00A1E9"/>
                </a:solidFill>
                <a:latin typeface="나눔고딕코딩"/>
                <a:cs typeface="나눔고딕코딩"/>
              </a:rPr>
              <a:t>0</a:t>
            </a:r>
            <a:endParaRPr lang="en-US" altLang="ko-KR" sz="1400" dirty="0">
              <a:latin typeface="나눔고딕코딩"/>
              <a:cs typeface="나눔고딕코딩"/>
            </a:endParaRPr>
          </a:p>
          <a:p>
            <a:pPr marL="86400">
              <a:lnSpc>
                <a:spcPct val="100000"/>
              </a:lnSpc>
              <a:spcBef>
                <a:spcPts val="440"/>
              </a:spcBef>
            </a:pPr>
            <a:r>
              <a:rPr lang="en-US" altLang="ko-KR" sz="1400" dirty="0">
                <a:solidFill>
                  <a:srgbClr val="00A1E9"/>
                </a:solidFill>
                <a:latin typeface="나눔고딕코딩"/>
                <a:cs typeface="나눔고딕코딩"/>
              </a:rPr>
              <a:t>     1</a:t>
            </a:r>
            <a:endParaRPr lang="en-US" altLang="ko-KR" sz="1400" dirty="0">
              <a:latin typeface="나눔고딕코딩"/>
              <a:cs typeface="나눔고딕코딩"/>
            </a:endParaRPr>
          </a:p>
          <a:p>
            <a:pPr marL="86400">
              <a:lnSpc>
                <a:spcPct val="100000"/>
              </a:lnSpc>
              <a:spcBef>
                <a:spcPts val="440"/>
              </a:spcBef>
            </a:pPr>
            <a:r>
              <a:rPr lang="en-US" altLang="ko-KR" sz="1400" dirty="0">
                <a:solidFill>
                  <a:srgbClr val="00A1E9"/>
                </a:solidFill>
                <a:latin typeface="나눔고딕코딩"/>
                <a:cs typeface="나눔고딕코딩"/>
              </a:rPr>
              <a:t>     3</a:t>
            </a:r>
            <a:endParaRPr lang="en-US" altLang="ko-KR" sz="1400" dirty="0">
              <a:latin typeface="나눔고딕코딩"/>
              <a:cs typeface="나눔고딕코딩"/>
            </a:endParaRPr>
          </a:p>
          <a:p>
            <a:pPr marL="86400">
              <a:lnSpc>
                <a:spcPct val="100000"/>
              </a:lnSpc>
              <a:spcBef>
                <a:spcPts val="440"/>
              </a:spcBef>
            </a:pPr>
            <a:r>
              <a:rPr lang="en-US" altLang="ko-KR" sz="1400" dirty="0">
                <a:solidFill>
                  <a:srgbClr val="00A1E9"/>
                </a:solidFill>
                <a:latin typeface="나눔고딕코딩"/>
                <a:cs typeface="나눔고딕코딩"/>
              </a:rPr>
              <a:t>     4</a:t>
            </a:r>
            <a:endParaRPr lang="en-US" altLang="ko-KR" sz="1400" dirty="0">
              <a:latin typeface="나눔고딕코딩"/>
              <a:cs typeface="나눔고딕코딩"/>
            </a:endParaRPr>
          </a:p>
        </p:txBody>
      </p:sp>
    </p:spTree>
    <p:extLst>
      <p:ext uri="{BB962C8B-B14F-4D97-AF65-F5344CB8AC3E}">
        <p14:creationId xmlns:p14="http://schemas.microsoft.com/office/powerpoint/2010/main" val="1315290604"/>
      </p:ext>
    </p:extLst>
  </p:cSld>
  <p:clrMapOvr>
    <a:masterClrMapping/>
  </p:clrMapOvr>
  <mc:AlternateContent xmlns:mc="http://schemas.openxmlformats.org/markup-compatibility/2006" xmlns:p14="http://schemas.microsoft.com/office/powerpoint/2010/main">
    <mc:Choice Requires="p14">
      <p:transition spd="slow" p14:dur="2000" advTm="43687"/>
    </mc:Choice>
    <mc:Fallback xmlns="">
      <p:transition spd="slow" advTm="43687"/>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문제</a:t>
            </a:r>
            <a:r>
              <a:rPr lang="en-US" altLang="ko-KR" dirty="0"/>
              <a:t>) </a:t>
            </a:r>
            <a:r>
              <a:rPr lang="ko-KR" altLang="en-US" dirty="0"/>
              <a:t>함수 그래프 그리기</a:t>
            </a:r>
          </a:p>
        </p:txBody>
      </p:sp>
      <p:sp>
        <p:nvSpPr>
          <p:cNvPr id="3" name="내용 개체 틀 2"/>
          <p:cNvSpPr>
            <a:spLocks noGrp="1"/>
          </p:cNvSpPr>
          <p:nvPr>
            <p:ph idx="1"/>
          </p:nvPr>
        </p:nvSpPr>
        <p:spPr>
          <a:xfrm>
            <a:off x="395536" y="1124744"/>
            <a:ext cx="8496944" cy="5328592"/>
          </a:xfrm>
        </p:spPr>
        <p:txBody>
          <a:bodyPr/>
          <a:lstStyle/>
          <a:p>
            <a:r>
              <a:rPr lang="ko-KR" altLang="en-US" b="1" dirty="0" err="1"/>
              <a:t>아라호는</a:t>
            </a:r>
            <a:r>
              <a:rPr lang="ko-KR" altLang="en-US" b="1" dirty="0"/>
              <a:t> 태풍 </a:t>
            </a:r>
            <a:r>
              <a:rPr lang="ko-KR" altLang="en-US" b="1" dirty="0" err="1"/>
              <a:t>마타로</a:t>
            </a:r>
            <a:r>
              <a:rPr lang="ko-KR" altLang="en-US" b="1" dirty="0"/>
              <a:t> 인해 목포항으로 </a:t>
            </a:r>
            <a:r>
              <a:rPr lang="ko-KR" altLang="en-US" b="1" dirty="0" err="1"/>
              <a:t>피항을</a:t>
            </a:r>
            <a:r>
              <a:rPr lang="ko-KR" altLang="en-US" b="1" dirty="0"/>
              <a:t> 간다</a:t>
            </a:r>
            <a:r>
              <a:rPr lang="en-US" altLang="ko-KR" b="1" dirty="0"/>
              <a:t>. </a:t>
            </a:r>
            <a:r>
              <a:rPr lang="ko-KR" altLang="en-US" b="1" dirty="0"/>
              <a:t>제주에서 목포항 까지 거리는 </a:t>
            </a:r>
            <a:r>
              <a:rPr lang="en-US" altLang="ko-KR" b="1" dirty="0"/>
              <a:t>100</a:t>
            </a:r>
            <a:r>
              <a:rPr lang="ko-KR" altLang="en-US" b="1" dirty="0"/>
              <a:t>마일이다</a:t>
            </a:r>
            <a:r>
              <a:rPr lang="en-US" altLang="ko-KR" b="1" dirty="0"/>
              <a:t>. </a:t>
            </a:r>
            <a:br>
              <a:rPr lang="en-US" altLang="ko-KR" b="1" dirty="0"/>
            </a:br>
            <a:r>
              <a:rPr lang="ko-KR" altLang="en-US" b="1" dirty="0" err="1"/>
              <a:t>아라호가</a:t>
            </a:r>
            <a:r>
              <a:rPr lang="ko-KR" altLang="en-US" b="1" dirty="0"/>
              <a:t> 속력을 </a:t>
            </a:r>
            <a:r>
              <a:rPr lang="en-US" altLang="ko-KR" b="1" dirty="0"/>
              <a:t>5</a:t>
            </a:r>
            <a:r>
              <a:rPr lang="ko-KR" altLang="en-US" b="1" dirty="0"/>
              <a:t>노트에서 </a:t>
            </a:r>
            <a:r>
              <a:rPr lang="en-US" altLang="ko-KR" b="1" dirty="0"/>
              <a:t>20</a:t>
            </a:r>
            <a:r>
              <a:rPr lang="ko-KR" altLang="en-US" b="1" dirty="0"/>
              <a:t>노트까지 갈 경우의 각 속력구간에서 몇 시간 걸리는지 </a:t>
            </a:r>
            <a:r>
              <a:rPr lang="ko-KR" altLang="en-US" b="1" dirty="0" err="1"/>
              <a:t>계산하시오</a:t>
            </a:r>
            <a:r>
              <a:rPr lang="en-US" altLang="ko-KR" b="1" dirty="0"/>
              <a:t>. </a:t>
            </a:r>
          </a:p>
        </p:txBody>
      </p:sp>
      <p:pic>
        <p:nvPicPr>
          <p:cNvPr id="6" name="그림 5"/>
          <p:cNvPicPr>
            <a:picLocks noChangeAspect="1"/>
          </p:cNvPicPr>
          <p:nvPr/>
        </p:nvPicPr>
        <p:blipFill>
          <a:blip r:embed="rId2"/>
          <a:stretch>
            <a:fillRect/>
          </a:stretch>
        </p:blipFill>
        <p:spPr>
          <a:xfrm>
            <a:off x="1907704" y="2708920"/>
            <a:ext cx="5321963" cy="3312368"/>
          </a:xfrm>
          <a:prstGeom prst="rect">
            <a:avLst/>
          </a:prstGeom>
        </p:spPr>
      </p:pic>
    </p:spTree>
    <p:extLst>
      <p:ext uri="{BB962C8B-B14F-4D97-AF65-F5344CB8AC3E}">
        <p14:creationId xmlns:p14="http://schemas.microsoft.com/office/powerpoint/2010/main" val="3597122198"/>
      </p:ext>
    </p:extLst>
  </p:cSld>
  <p:clrMapOvr>
    <a:masterClrMapping/>
  </p:clrMapOvr>
  <mc:AlternateContent xmlns:mc="http://schemas.openxmlformats.org/markup-compatibility/2006" xmlns:p14="http://schemas.microsoft.com/office/powerpoint/2010/main">
    <mc:Choice Requires="p14">
      <p:transition spd="slow" p14:dur="2000" advTm="2836"/>
    </mc:Choice>
    <mc:Fallback xmlns="">
      <p:transition spd="slow" advTm="2836"/>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문제</a:t>
            </a:r>
            <a:r>
              <a:rPr lang="en-US" altLang="ko-KR" dirty="0"/>
              <a:t>) </a:t>
            </a:r>
            <a:r>
              <a:rPr lang="ko-KR" altLang="en-US" dirty="0"/>
              <a:t>짝수</a:t>
            </a:r>
            <a:r>
              <a:rPr lang="en-US" altLang="ko-KR" dirty="0"/>
              <a:t>, </a:t>
            </a:r>
            <a:r>
              <a:rPr lang="ko-KR" altLang="en-US" dirty="0"/>
              <a:t>홀수 더하기</a:t>
            </a:r>
          </a:p>
        </p:txBody>
      </p:sp>
      <p:sp>
        <p:nvSpPr>
          <p:cNvPr id="3" name="내용 개체 틀 2"/>
          <p:cNvSpPr>
            <a:spLocks noGrp="1"/>
          </p:cNvSpPr>
          <p:nvPr>
            <p:ph idx="1"/>
          </p:nvPr>
        </p:nvSpPr>
        <p:spPr>
          <a:xfrm>
            <a:off x="395536" y="1124744"/>
            <a:ext cx="8496944" cy="5328592"/>
          </a:xfrm>
        </p:spPr>
        <p:txBody>
          <a:bodyPr/>
          <a:lstStyle/>
          <a:p>
            <a:r>
              <a:rPr lang="en-US" altLang="ko-KR" b="1" dirty="0"/>
              <a:t>1</a:t>
            </a:r>
            <a:r>
              <a:rPr lang="ko-KR" altLang="en-US" b="1" dirty="0"/>
              <a:t>부터 </a:t>
            </a:r>
            <a:r>
              <a:rPr lang="en-US" altLang="ko-KR" b="1" dirty="0"/>
              <a:t>100</a:t>
            </a:r>
            <a:r>
              <a:rPr lang="ko-KR" altLang="en-US" b="1" dirty="0"/>
              <a:t>까지의 수 중에서 짝수의 합</a:t>
            </a:r>
            <a:r>
              <a:rPr lang="en-US" altLang="ko-KR" b="1" dirty="0"/>
              <a:t>(2+4+6+…+100) </a:t>
            </a:r>
            <a:r>
              <a:rPr lang="ko-KR" altLang="en-US" b="1" dirty="0"/>
              <a:t>과 </a:t>
            </a:r>
            <a:r>
              <a:rPr lang="en-US" altLang="ko-KR" b="1" dirty="0"/>
              <a:t/>
            </a:r>
            <a:br>
              <a:rPr lang="en-US" altLang="ko-KR" b="1" dirty="0"/>
            </a:br>
            <a:r>
              <a:rPr lang="ko-KR" altLang="en-US" b="1" dirty="0"/>
              <a:t>홀수의 합</a:t>
            </a:r>
            <a:r>
              <a:rPr lang="en-US" altLang="ko-KR" b="1" dirty="0"/>
              <a:t>(1+3+5+7+…+99)</a:t>
            </a:r>
            <a:r>
              <a:rPr lang="ko-KR" altLang="en-US" b="1" dirty="0"/>
              <a:t>을 구하시오</a:t>
            </a:r>
            <a:endParaRPr lang="en-US" altLang="ko-KR" b="1" dirty="0"/>
          </a:p>
        </p:txBody>
      </p:sp>
      <p:pic>
        <p:nvPicPr>
          <p:cNvPr id="4" name="그림 3"/>
          <p:cNvPicPr>
            <a:picLocks noChangeAspect="1"/>
          </p:cNvPicPr>
          <p:nvPr/>
        </p:nvPicPr>
        <p:blipFill>
          <a:blip r:embed="rId3"/>
          <a:stretch>
            <a:fillRect/>
          </a:stretch>
        </p:blipFill>
        <p:spPr>
          <a:xfrm>
            <a:off x="971600" y="2348880"/>
            <a:ext cx="6818503" cy="864096"/>
          </a:xfrm>
          <a:prstGeom prst="rect">
            <a:avLst/>
          </a:prstGeom>
        </p:spPr>
      </p:pic>
    </p:spTree>
    <p:extLst>
      <p:ext uri="{BB962C8B-B14F-4D97-AF65-F5344CB8AC3E}">
        <p14:creationId xmlns:p14="http://schemas.microsoft.com/office/powerpoint/2010/main" val="12226454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숙제</a:t>
            </a:r>
            <a:r>
              <a:rPr lang="en-US" altLang="ko-KR" dirty="0"/>
              <a:t>) </a:t>
            </a:r>
            <a:r>
              <a:rPr lang="ko-KR" altLang="en-US" dirty="0"/>
              <a:t>함수 그래프 그리기</a:t>
            </a:r>
          </a:p>
        </p:txBody>
      </p:sp>
      <p:sp>
        <p:nvSpPr>
          <p:cNvPr id="3" name="내용 개체 틀 2"/>
          <p:cNvSpPr>
            <a:spLocks noGrp="1"/>
          </p:cNvSpPr>
          <p:nvPr>
            <p:ph idx="1"/>
          </p:nvPr>
        </p:nvSpPr>
        <p:spPr>
          <a:xfrm>
            <a:off x="395536" y="1124744"/>
            <a:ext cx="8229600" cy="5328592"/>
          </a:xfrm>
        </p:spPr>
        <p:txBody>
          <a:bodyPr/>
          <a:lstStyle/>
          <a:p>
            <a:r>
              <a:rPr lang="en-US" altLang="ko-KR" b="1" dirty="0"/>
              <a:t>sine </a:t>
            </a:r>
            <a:r>
              <a:rPr lang="ko-KR" altLang="en-US" b="1" dirty="0"/>
              <a:t>그래프를 </a:t>
            </a:r>
            <a:r>
              <a:rPr lang="ko-KR" altLang="en-US" b="1" dirty="0" err="1"/>
              <a:t>반복문을</a:t>
            </a:r>
            <a:r>
              <a:rPr lang="ko-KR" altLang="en-US" b="1" dirty="0"/>
              <a:t> 이용하여 그리기</a:t>
            </a:r>
            <a:endParaRPr lang="en-US" altLang="ko-KR" b="1" dirty="0"/>
          </a:p>
          <a:p>
            <a:endParaRPr lang="ko-KR" altLang="en-US" dirty="0"/>
          </a:p>
        </p:txBody>
      </p:sp>
      <p:sp>
        <p:nvSpPr>
          <p:cNvPr id="5" name="TextBox 4"/>
          <p:cNvSpPr txBox="1"/>
          <p:nvPr/>
        </p:nvSpPr>
        <p:spPr>
          <a:xfrm>
            <a:off x="375833" y="3901586"/>
            <a:ext cx="8392333" cy="2677656"/>
          </a:xfrm>
          <a:prstGeom prst="rect">
            <a:avLst/>
          </a:prstGeom>
          <a:solidFill>
            <a:srgbClr val="CCFFFF"/>
          </a:solidFill>
          <a:ln>
            <a:solidFill>
              <a:schemeClr val="tx1"/>
            </a:solidFill>
          </a:ln>
        </p:spPr>
        <p:txBody>
          <a:bodyPr wrap="square" rtlCol="0">
            <a:spAutoFit/>
          </a:bodyPr>
          <a:lstStyle/>
          <a:p>
            <a:r>
              <a:rPr lang="en-US" altLang="ko-KR" sz="1400" dirty="0">
                <a:solidFill>
                  <a:srgbClr val="C00000"/>
                </a:solidFill>
                <a:latin typeface="Consolas" panose="020B0609020204030204" pitchFamily="49" charset="0"/>
                <a:ea typeface="굴림" panose="020B0600000101010101" pitchFamily="50" charset="-127"/>
                <a:cs typeface="Arial" panose="020B0604020202020204" pitchFamily="34" charset="0"/>
              </a:rPr>
              <a:t>import</a:t>
            </a:r>
            <a:r>
              <a:rPr lang="en-US" altLang="ko-KR" sz="1400" dirty="0">
                <a:latin typeface="Consolas" panose="020B0609020204030204" pitchFamily="49" charset="0"/>
                <a:ea typeface="굴림" panose="020B0600000101010101" pitchFamily="50" charset="-127"/>
                <a:cs typeface="Arial" panose="020B0604020202020204" pitchFamily="34" charset="0"/>
              </a:rPr>
              <a:t> math</a:t>
            </a:r>
          </a:p>
          <a:p>
            <a:r>
              <a:rPr lang="en-US" altLang="ko-KR" sz="1400" dirty="0">
                <a:solidFill>
                  <a:srgbClr val="C00000"/>
                </a:solidFill>
                <a:latin typeface="Consolas" panose="020B0609020204030204" pitchFamily="49" charset="0"/>
                <a:ea typeface="굴림" panose="020B0600000101010101" pitchFamily="50" charset="-127"/>
                <a:cs typeface="Arial" panose="020B0604020202020204" pitchFamily="34" charset="0"/>
              </a:rPr>
              <a:t>import</a:t>
            </a:r>
            <a:r>
              <a:rPr lang="en-US" altLang="ko-KR" sz="1400" dirty="0">
                <a:latin typeface="Consolas" panose="020B0609020204030204" pitchFamily="49" charset="0"/>
                <a:ea typeface="굴림" panose="020B0600000101010101" pitchFamily="50" charset="-127"/>
                <a:cs typeface="Arial" panose="020B0604020202020204" pitchFamily="34" charset="0"/>
              </a:rPr>
              <a:t> turtle</a:t>
            </a:r>
          </a:p>
          <a:p>
            <a:endParaRPr lang="en-US" altLang="ko-KR" sz="1400" dirty="0">
              <a:latin typeface="Consolas" panose="020B0609020204030204" pitchFamily="49" charset="0"/>
              <a:ea typeface="굴림" panose="020B0600000101010101" pitchFamily="50" charset="-127"/>
              <a:cs typeface="Arial" panose="020B0604020202020204" pitchFamily="34" charset="0"/>
            </a:endParaRPr>
          </a:p>
          <a:p>
            <a:r>
              <a:rPr lang="en-US" altLang="ko-KR" sz="1400" dirty="0">
                <a:latin typeface="Consolas" panose="020B0609020204030204" pitchFamily="49" charset="0"/>
                <a:ea typeface="굴림" panose="020B0600000101010101" pitchFamily="50" charset="-127"/>
                <a:cs typeface="Arial" panose="020B0604020202020204" pitchFamily="34" charset="0"/>
              </a:rPr>
              <a:t>t = </a:t>
            </a:r>
            <a:r>
              <a:rPr lang="en-US" altLang="ko-KR" sz="1400" dirty="0" err="1">
                <a:latin typeface="Consolas" panose="020B0609020204030204" pitchFamily="49" charset="0"/>
                <a:ea typeface="굴림" panose="020B0600000101010101" pitchFamily="50" charset="-127"/>
                <a:cs typeface="Arial" panose="020B0604020202020204" pitchFamily="34" charset="0"/>
              </a:rPr>
              <a:t>turtle.</a:t>
            </a:r>
            <a:r>
              <a:rPr lang="en-US" altLang="ko-KR" sz="1400" dirty="0" err="1">
                <a:solidFill>
                  <a:srgbClr val="0000FF"/>
                </a:solidFill>
                <a:latin typeface="Consolas" panose="020B0609020204030204" pitchFamily="49" charset="0"/>
                <a:ea typeface="굴림" panose="020B0600000101010101" pitchFamily="50" charset="-127"/>
                <a:cs typeface="Arial" panose="020B0604020202020204" pitchFamily="34" charset="0"/>
              </a:rPr>
              <a:t>Turtle</a:t>
            </a:r>
            <a:r>
              <a:rPr lang="en-US" altLang="ko-KR" sz="1400" dirty="0">
                <a:latin typeface="Consolas" panose="020B0609020204030204" pitchFamily="49" charset="0"/>
                <a:ea typeface="굴림" panose="020B0600000101010101" pitchFamily="50" charset="-127"/>
                <a:cs typeface="Arial" panose="020B0604020202020204" pitchFamily="34" charset="0"/>
              </a:rPr>
              <a:t>()</a:t>
            </a:r>
          </a:p>
          <a:p>
            <a:endParaRPr lang="en-US" altLang="ko-KR" sz="1400" dirty="0">
              <a:latin typeface="Consolas" panose="020B0609020204030204" pitchFamily="49" charset="0"/>
              <a:ea typeface="굴림" panose="020B0600000101010101" pitchFamily="50" charset="-127"/>
              <a:cs typeface="Arial" panose="020B0604020202020204" pitchFamily="34" charset="0"/>
            </a:endParaRPr>
          </a:p>
          <a:p>
            <a:r>
              <a:rPr lang="en-US" altLang="ko-KR" sz="1400" dirty="0" err="1">
                <a:latin typeface="Consolas" panose="020B0609020204030204" pitchFamily="49" charset="0"/>
                <a:ea typeface="굴림" panose="020B0600000101010101" pitchFamily="50" charset="-127"/>
                <a:cs typeface="Arial" panose="020B0604020202020204" pitchFamily="34" charset="0"/>
              </a:rPr>
              <a:t>t.</a:t>
            </a:r>
            <a:r>
              <a:rPr lang="en-US" altLang="ko-KR" sz="1400" dirty="0" err="1">
                <a:solidFill>
                  <a:srgbClr val="0000FF"/>
                </a:solidFill>
                <a:latin typeface="Consolas" panose="020B0609020204030204" pitchFamily="49" charset="0"/>
                <a:ea typeface="굴림" panose="020B0600000101010101" pitchFamily="50" charset="-127"/>
                <a:cs typeface="Arial" panose="020B0604020202020204" pitchFamily="34" charset="0"/>
              </a:rPr>
              <a:t>pendown</a:t>
            </a:r>
            <a:r>
              <a:rPr lang="en-US" altLang="ko-KR" sz="1400" dirty="0">
                <a:latin typeface="Consolas" panose="020B0609020204030204" pitchFamily="49" charset="0"/>
                <a:ea typeface="굴림" panose="020B0600000101010101" pitchFamily="50" charset="-127"/>
                <a:cs typeface="Arial" panose="020B0604020202020204" pitchFamily="34" charset="0"/>
              </a:rPr>
              <a:t>()			# </a:t>
            </a:r>
            <a:r>
              <a:rPr lang="ko-KR" altLang="en-US" sz="1400" dirty="0" err="1">
                <a:latin typeface="Consolas" panose="020B0609020204030204" pitchFamily="49" charset="0"/>
                <a:ea typeface="굴림" panose="020B0600000101010101" pitchFamily="50" charset="-127"/>
                <a:cs typeface="Arial" panose="020B0604020202020204" pitchFamily="34" charset="0"/>
              </a:rPr>
              <a:t>터틀</a:t>
            </a:r>
            <a:r>
              <a:rPr lang="ko-KR" altLang="en-US" sz="1400" dirty="0">
                <a:latin typeface="Consolas" panose="020B0609020204030204" pitchFamily="49" charset="0"/>
                <a:ea typeface="굴림" panose="020B0600000101010101" pitchFamily="50" charset="-127"/>
                <a:cs typeface="Arial" panose="020B0604020202020204" pitchFamily="34" charset="0"/>
              </a:rPr>
              <a:t> 객체의 펜을 내린다</a:t>
            </a:r>
            <a:r>
              <a:rPr lang="en-US" altLang="ko-KR" sz="1400" dirty="0">
                <a:latin typeface="Consolas" panose="020B0609020204030204" pitchFamily="49" charset="0"/>
                <a:ea typeface="굴림" panose="020B0600000101010101" pitchFamily="50" charset="-127"/>
                <a:cs typeface="Arial" panose="020B0604020202020204" pitchFamily="34" charset="0"/>
              </a:rPr>
              <a:t>. </a:t>
            </a:r>
          </a:p>
          <a:p>
            <a:r>
              <a:rPr lang="en-US" altLang="ko-KR" sz="1400" dirty="0">
                <a:solidFill>
                  <a:srgbClr val="C00000"/>
                </a:solidFill>
                <a:latin typeface="Consolas" panose="020B0609020204030204" pitchFamily="49" charset="0"/>
                <a:ea typeface="굴림" panose="020B0600000101010101" pitchFamily="50" charset="-127"/>
                <a:cs typeface="Arial" panose="020B0604020202020204" pitchFamily="34" charset="0"/>
              </a:rPr>
              <a:t>for</a:t>
            </a:r>
            <a:r>
              <a:rPr lang="en-US" altLang="ko-KR" sz="1400" dirty="0">
                <a:latin typeface="Consolas" panose="020B0609020204030204" pitchFamily="49" charset="0"/>
                <a:ea typeface="굴림" panose="020B0600000101010101" pitchFamily="50" charset="-127"/>
                <a:cs typeface="Arial" panose="020B0604020202020204" pitchFamily="34" charset="0"/>
              </a:rPr>
              <a:t> angle </a:t>
            </a:r>
            <a:r>
              <a:rPr lang="en-US" altLang="ko-KR" sz="1400" dirty="0">
                <a:solidFill>
                  <a:srgbClr val="C00000"/>
                </a:solidFill>
                <a:latin typeface="Consolas" panose="020B0609020204030204" pitchFamily="49" charset="0"/>
                <a:ea typeface="굴림" panose="020B0600000101010101" pitchFamily="50" charset="-127"/>
                <a:cs typeface="Arial" panose="020B0604020202020204" pitchFamily="34" charset="0"/>
              </a:rPr>
              <a:t>in</a:t>
            </a:r>
            <a:r>
              <a:rPr lang="en-US" altLang="ko-KR" sz="1400" dirty="0">
                <a:latin typeface="Consolas" panose="020B0609020204030204" pitchFamily="49" charset="0"/>
                <a:ea typeface="굴림" panose="020B0600000101010101" pitchFamily="50" charset="-127"/>
                <a:cs typeface="Arial" panose="020B0604020202020204" pitchFamily="34" charset="0"/>
              </a:rPr>
              <a:t> </a:t>
            </a:r>
            <a:r>
              <a:rPr lang="en-US" altLang="ko-KR" sz="1400" dirty="0">
                <a:solidFill>
                  <a:srgbClr val="0000FF"/>
                </a:solidFill>
                <a:latin typeface="Consolas" panose="020B0609020204030204" pitchFamily="49" charset="0"/>
                <a:ea typeface="굴림" panose="020B0600000101010101" pitchFamily="50" charset="-127"/>
                <a:cs typeface="Arial" panose="020B0604020202020204" pitchFamily="34" charset="0"/>
              </a:rPr>
              <a:t>range</a:t>
            </a:r>
            <a:r>
              <a:rPr lang="en-US" altLang="ko-KR" sz="1400" dirty="0">
                <a:latin typeface="Consolas" panose="020B0609020204030204" pitchFamily="49" charset="0"/>
                <a:ea typeface="굴림" panose="020B0600000101010101" pitchFamily="50" charset="-127"/>
                <a:cs typeface="Arial" panose="020B0604020202020204" pitchFamily="34" charset="0"/>
              </a:rPr>
              <a:t>(360):		# 360</a:t>
            </a:r>
            <a:r>
              <a:rPr lang="ko-KR" altLang="en-US" sz="1400" dirty="0">
                <a:latin typeface="Consolas" panose="020B0609020204030204" pitchFamily="49" charset="0"/>
                <a:ea typeface="굴림" panose="020B0600000101010101" pitchFamily="50" charset="-127"/>
                <a:cs typeface="Arial" panose="020B0604020202020204" pitchFamily="34" charset="0"/>
              </a:rPr>
              <a:t>번 반복한다</a:t>
            </a:r>
            <a:r>
              <a:rPr lang="en-US" altLang="ko-KR" sz="1400" dirty="0">
                <a:latin typeface="Consolas" panose="020B0609020204030204" pitchFamily="49" charset="0"/>
                <a:ea typeface="굴림" panose="020B0600000101010101" pitchFamily="50" charset="-127"/>
                <a:cs typeface="Arial" panose="020B0604020202020204" pitchFamily="34" charset="0"/>
              </a:rPr>
              <a:t>. </a:t>
            </a:r>
          </a:p>
          <a:p>
            <a:r>
              <a:rPr lang="en-US" altLang="ko-KR" sz="1400" dirty="0">
                <a:latin typeface="Consolas" panose="020B0609020204030204" pitchFamily="49" charset="0"/>
                <a:ea typeface="굴림" panose="020B0600000101010101" pitchFamily="50" charset="-127"/>
                <a:cs typeface="Arial" panose="020B0604020202020204" pitchFamily="34" charset="0"/>
              </a:rPr>
              <a:t>    y = </a:t>
            </a:r>
            <a:r>
              <a:rPr lang="en-US" altLang="ko-KR" sz="1400" dirty="0" err="1">
                <a:solidFill>
                  <a:srgbClr val="0000FF"/>
                </a:solidFill>
                <a:latin typeface="Consolas" panose="020B0609020204030204" pitchFamily="49" charset="0"/>
                <a:ea typeface="굴림" panose="020B0600000101010101" pitchFamily="50" charset="-127"/>
                <a:cs typeface="Arial" panose="020B0604020202020204" pitchFamily="34" charset="0"/>
              </a:rPr>
              <a:t>math.sin</a:t>
            </a:r>
            <a:r>
              <a:rPr lang="en-US" altLang="ko-KR" sz="1400" dirty="0">
                <a:latin typeface="Consolas" panose="020B0609020204030204" pitchFamily="49" charset="0"/>
                <a:ea typeface="굴림" panose="020B0600000101010101" pitchFamily="50" charset="-127"/>
                <a:cs typeface="Arial" panose="020B0604020202020204" pitchFamily="34" charset="0"/>
              </a:rPr>
              <a:t>(</a:t>
            </a:r>
            <a:r>
              <a:rPr lang="en-US" altLang="ko-KR" sz="1400" dirty="0" err="1">
                <a:solidFill>
                  <a:srgbClr val="0000FF"/>
                </a:solidFill>
                <a:latin typeface="Consolas" panose="020B0609020204030204" pitchFamily="49" charset="0"/>
                <a:ea typeface="굴림" panose="020B0600000101010101" pitchFamily="50" charset="-127"/>
                <a:cs typeface="Arial" panose="020B0604020202020204" pitchFamily="34" charset="0"/>
              </a:rPr>
              <a:t>math.radians</a:t>
            </a:r>
            <a:r>
              <a:rPr lang="en-US" altLang="ko-KR" sz="1400" dirty="0">
                <a:latin typeface="Consolas" panose="020B0609020204030204" pitchFamily="49" charset="0"/>
                <a:ea typeface="굴림" panose="020B0600000101010101" pitchFamily="50" charset="-127"/>
                <a:cs typeface="Arial" panose="020B0604020202020204" pitchFamily="34" charset="0"/>
              </a:rPr>
              <a:t>(angle)) # angle </a:t>
            </a:r>
            <a:r>
              <a:rPr lang="ko-KR" altLang="en-US" sz="1400" dirty="0">
                <a:latin typeface="Consolas" panose="020B0609020204030204" pitchFamily="49" charset="0"/>
                <a:ea typeface="굴림" panose="020B0600000101010101" pitchFamily="50" charset="-127"/>
                <a:cs typeface="Arial" panose="020B0604020202020204" pitchFamily="34" charset="0"/>
              </a:rPr>
              <a:t>값에 대응되는 </a:t>
            </a:r>
            <a:r>
              <a:rPr lang="ko-KR" altLang="en-US" sz="1400" dirty="0" err="1">
                <a:latin typeface="Consolas" panose="020B0609020204030204" pitchFamily="49" charset="0"/>
                <a:ea typeface="굴림" panose="020B0600000101010101" pitchFamily="50" charset="-127"/>
                <a:cs typeface="Arial" panose="020B0604020202020204" pitchFamily="34" charset="0"/>
              </a:rPr>
              <a:t>싸인값을</a:t>
            </a:r>
            <a:r>
              <a:rPr lang="ko-KR" altLang="en-US" sz="1400" dirty="0">
                <a:latin typeface="Consolas" panose="020B0609020204030204" pitchFamily="49" charset="0"/>
                <a:ea typeface="굴림" panose="020B0600000101010101" pitchFamily="50" charset="-127"/>
                <a:cs typeface="Arial" panose="020B0604020202020204" pitchFamily="34" charset="0"/>
              </a:rPr>
              <a:t> 계산한다</a:t>
            </a:r>
            <a:r>
              <a:rPr lang="en-US" altLang="ko-KR" sz="1400" dirty="0">
                <a:latin typeface="Consolas" panose="020B0609020204030204" pitchFamily="49" charset="0"/>
                <a:ea typeface="굴림" panose="020B0600000101010101" pitchFamily="50" charset="-127"/>
                <a:cs typeface="Arial" panose="020B0604020202020204" pitchFamily="34" charset="0"/>
              </a:rPr>
              <a:t>. </a:t>
            </a:r>
          </a:p>
          <a:p>
            <a:r>
              <a:rPr lang="en-US" altLang="ko-KR" sz="1400" dirty="0">
                <a:latin typeface="Consolas" panose="020B0609020204030204" pitchFamily="49" charset="0"/>
                <a:ea typeface="굴림" panose="020B0600000101010101" pitchFamily="50" charset="-127"/>
                <a:cs typeface="Arial" panose="020B0604020202020204" pitchFamily="34" charset="0"/>
              </a:rPr>
              <a:t>    </a:t>
            </a:r>
            <a:r>
              <a:rPr lang="en-US" altLang="ko-KR" sz="1400" dirty="0" err="1">
                <a:latin typeface="Consolas" panose="020B0609020204030204" pitchFamily="49" charset="0"/>
                <a:ea typeface="굴림" panose="020B0600000101010101" pitchFamily="50" charset="-127"/>
                <a:cs typeface="Arial" panose="020B0604020202020204" pitchFamily="34" charset="0"/>
              </a:rPr>
              <a:t>scaledX</a:t>
            </a:r>
            <a:r>
              <a:rPr lang="en-US" altLang="ko-KR" sz="1400" dirty="0">
                <a:latin typeface="Consolas" panose="020B0609020204030204" pitchFamily="49" charset="0"/>
                <a:ea typeface="굴림" panose="020B0600000101010101" pitchFamily="50" charset="-127"/>
                <a:cs typeface="Arial" panose="020B0604020202020204" pitchFamily="34" charset="0"/>
              </a:rPr>
              <a:t> = angle		# x</a:t>
            </a:r>
            <a:r>
              <a:rPr lang="ko-KR" altLang="en-US" sz="1400" dirty="0">
                <a:latin typeface="Consolas" panose="020B0609020204030204" pitchFamily="49" charset="0"/>
                <a:ea typeface="굴림" panose="020B0600000101010101" pitchFamily="50" charset="-127"/>
                <a:cs typeface="Arial" panose="020B0604020202020204" pitchFamily="34" charset="0"/>
              </a:rPr>
              <a:t>축의 </a:t>
            </a:r>
            <a:r>
              <a:rPr lang="ko-KR" altLang="en-US" sz="1400" dirty="0" err="1">
                <a:latin typeface="Consolas" panose="020B0609020204030204" pitchFamily="49" charset="0"/>
                <a:ea typeface="굴림" panose="020B0600000101010101" pitchFamily="50" charset="-127"/>
                <a:cs typeface="Arial" panose="020B0604020202020204" pitchFamily="34" charset="0"/>
              </a:rPr>
              <a:t>좌표값을</a:t>
            </a:r>
            <a:r>
              <a:rPr lang="ko-KR" altLang="en-US" sz="1400" dirty="0">
                <a:latin typeface="Consolas" panose="020B0609020204030204" pitchFamily="49" charset="0"/>
                <a:ea typeface="굴림" panose="020B0600000101010101" pitchFamily="50" charset="-127"/>
                <a:cs typeface="Arial" panose="020B0604020202020204" pitchFamily="34" charset="0"/>
              </a:rPr>
              <a:t> 각도로 한다</a:t>
            </a:r>
            <a:r>
              <a:rPr lang="en-US" altLang="ko-KR" sz="1400" dirty="0">
                <a:latin typeface="Consolas" panose="020B0609020204030204" pitchFamily="49" charset="0"/>
                <a:ea typeface="굴림" panose="020B0600000101010101" pitchFamily="50" charset="-127"/>
                <a:cs typeface="Arial" panose="020B0604020202020204" pitchFamily="34" charset="0"/>
              </a:rPr>
              <a:t>. </a:t>
            </a:r>
          </a:p>
          <a:p>
            <a:r>
              <a:rPr lang="en-US" altLang="ko-KR" sz="1400" dirty="0">
                <a:latin typeface="Consolas" panose="020B0609020204030204" pitchFamily="49" charset="0"/>
                <a:ea typeface="굴림" panose="020B0600000101010101" pitchFamily="50" charset="-127"/>
                <a:cs typeface="Arial" panose="020B0604020202020204" pitchFamily="34" charset="0"/>
              </a:rPr>
              <a:t>    </a:t>
            </a:r>
            <a:r>
              <a:rPr lang="en-US" altLang="ko-KR" sz="1400" dirty="0" err="1">
                <a:latin typeface="Consolas" panose="020B0609020204030204" pitchFamily="49" charset="0"/>
                <a:ea typeface="굴림" panose="020B0600000101010101" pitchFamily="50" charset="-127"/>
                <a:cs typeface="Arial" panose="020B0604020202020204" pitchFamily="34" charset="0"/>
              </a:rPr>
              <a:t>scaledY</a:t>
            </a:r>
            <a:r>
              <a:rPr lang="en-US" altLang="ko-KR" sz="1400" dirty="0">
                <a:latin typeface="Consolas" panose="020B0609020204030204" pitchFamily="49" charset="0"/>
                <a:ea typeface="굴림" panose="020B0600000101010101" pitchFamily="50" charset="-127"/>
                <a:cs typeface="Arial" panose="020B0604020202020204" pitchFamily="34" charset="0"/>
              </a:rPr>
              <a:t> = y * 100		# y</a:t>
            </a:r>
            <a:r>
              <a:rPr lang="ko-KR" altLang="en-US" sz="1400" dirty="0">
                <a:latin typeface="Consolas" panose="020B0609020204030204" pitchFamily="49" charset="0"/>
                <a:ea typeface="굴림" panose="020B0600000101010101" pitchFamily="50" charset="-127"/>
                <a:cs typeface="Arial" panose="020B0604020202020204" pitchFamily="34" charset="0"/>
              </a:rPr>
              <a:t>축의 </a:t>
            </a:r>
            <a:r>
              <a:rPr lang="ko-KR" altLang="en-US" sz="1400" dirty="0" err="1">
                <a:latin typeface="Consolas" panose="020B0609020204030204" pitchFamily="49" charset="0"/>
                <a:ea typeface="굴림" panose="020B0600000101010101" pitchFamily="50" charset="-127"/>
                <a:cs typeface="Arial" panose="020B0604020202020204" pitchFamily="34" charset="0"/>
              </a:rPr>
              <a:t>좌표값을</a:t>
            </a:r>
            <a:r>
              <a:rPr lang="ko-KR" altLang="en-US" sz="1400" dirty="0">
                <a:latin typeface="Consolas" panose="020B0609020204030204" pitchFamily="49" charset="0"/>
                <a:ea typeface="굴림" panose="020B0600000101010101" pitchFamily="50" charset="-127"/>
                <a:cs typeface="Arial" panose="020B0604020202020204" pitchFamily="34" charset="0"/>
              </a:rPr>
              <a:t> </a:t>
            </a:r>
            <a:r>
              <a:rPr lang="ko-KR" altLang="en-US" sz="1400" dirty="0" err="1">
                <a:latin typeface="Consolas" panose="020B0609020204030204" pitchFamily="49" charset="0"/>
                <a:ea typeface="굴림" panose="020B0600000101010101" pitchFamily="50" charset="-127"/>
                <a:cs typeface="Arial" panose="020B0604020202020204" pitchFamily="34" charset="0"/>
              </a:rPr>
              <a:t>싸인값으로</a:t>
            </a:r>
            <a:r>
              <a:rPr lang="ko-KR" altLang="en-US" sz="1400" dirty="0">
                <a:latin typeface="Consolas" panose="020B0609020204030204" pitchFamily="49" charset="0"/>
                <a:ea typeface="굴림" panose="020B0600000101010101" pitchFamily="50" charset="-127"/>
                <a:cs typeface="Arial" panose="020B0604020202020204" pitchFamily="34" charset="0"/>
              </a:rPr>
              <a:t> 한다</a:t>
            </a:r>
            <a:r>
              <a:rPr lang="en-US" altLang="ko-KR" sz="1400" dirty="0">
                <a:latin typeface="Consolas" panose="020B0609020204030204" pitchFamily="49" charset="0"/>
                <a:ea typeface="굴림" panose="020B0600000101010101" pitchFamily="50" charset="-127"/>
                <a:cs typeface="Arial" panose="020B0604020202020204" pitchFamily="34" charset="0"/>
              </a:rPr>
              <a:t>. </a:t>
            </a:r>
          </a:p>
          <a:p>
            <a:r>
              <a:rPr lang="en-US" altLang="ko-KR" sz="1400" dirty="0">
                <a:latin typeface="Consolas" panose="020B0609020204030204" pitchFamily="49" charset="0"/>
                <a:ea typeface="굴림" panose="020B0600000101010101" pitchFamily="50" charset="-127"/>
                <a:cs typeface="Arial" panose="020B0604020202020204" pitchFamily="34" charset="0"/>
              </a:rPr>
              <a:t>    </a:t>
            </a:r>
            <a:r>
              <a:rPr lang="en-US" altLang="ko-KR" sz="1400" dirty="0" err="1">
                <a:latin typeface="Consolas" panose="020B0609020204030204" pitchFamily="49" charset="0"/>
                <a:ea typeface="굴림" panose="020B0600000101010101" pitchFamily="50" charset="-127"/>
                <a:cs typeface="Arial" panose="020B0604020202020204" pitchFamily="34" charset="0"/>
              </a:rPr>
              <a:t>t.</a:t>
            </a:r>
            <a:r>
              <a:rPr lang="en-US" altLang="ko-KR" sz="1400" dirty="0" err="1">
                <a:solidFill>
                  <a:srgbClr val="0000FF"/>
                </a:solidFill>
                <a:latin typeface="Consolas" panose="020B0609020204030204" pitchFamily="49" charset="0"/>
                <a:ea typeface="굴림" panose="020B0600000101010101" pitchFamily="50" charset="-127"/>
                <a:cs typeface="Arial" panose="020B0604020202020204" pitchFamily="34" charset="0"/>
              </a:rPr>
              <a:t>goto</a:t>
            </a:r>
            <a:r>
              <a:rPr lang="en-US" altLang="ko-KR" sz="1400" dirty="0">
                <a:latin typeface="Consolas" panose="020B0609020204030204" pitchFamily="49" charset="0"/>
                <a:ea typeface="굴림" panose="020B0600000101010101" pitchFamily="50" charset="-127"/>
                <a:cs typeface="Arial" panose="020B0604020202020204" pitchFamily="34" charset="0"/>
              </a:rPr>
              <a:t> (</a:t>
            </a:r>
            <a:r>
              <a:rPr lang="en-US" altLang="ko-KR" sz="1400" dirty="0" err="1">
                <a:latin typeface="Consolas" panose="020B0609020204030204" pitchFamily="49" charset="0"/>
                <a:ea typeface="굴림" panose="020B0600000101010101" pitchFamily="50" charset="-127"/>
                <a:cs typeface="Arial" panose="020B0604020202020204" pitchFamily="34" charset="0"/>
              </a:rPr>
              <a:t>scaledX</a:t>
            </a:r>
            <a:r>
              <a:rPr lang="en-US" altLang="ko-KR" sz="1400" dirty="0">
                <a:latin typeface="Consolas" panose="020B0609020204030204" pitchFamily="49" charset="0"/>
                <a:ea typeface="굴림" panose="020B0600000101010101" pitchFamily="50" charset="-127"/>
                <a:cs typeface="Arial" panose="020B0604020202020204" pitchFamily="34" charset="0"/>
              </a:rPr>
              <a:t>, </a:t>
            </a:r>
            <a:r>
              <a:rPr lang="en-US" altLang="ko-KR" sz="1400" dirty="0" err="1">
                <a:latin typeface="Consolas" panose="020B0609020204030204" pitchFamily="49" charset="0"/>
                <a:ea typeface="굴림" panose="020B0600000101010101" pitchFamily="50" charset="-127"/>
                <a:cs typeface="Arial" panose="020B0604020202020204" pitchFamily="34" charset="0"/>
              </a:rPr>
              <a:t>scaledY</a:t>
            </a:r>
            <a:r>
              <a:rPr lang="en-US" altLang="ko-KR" sz="1400" dirty="0">
                <a:latin typeface="Consolas" panose="020B0609020204030204" pitchFamily="49" charset="0"/>
                <a:ea typeface="굴림" panose="020B0600000101010101" pitchFamily="50" charset="-127"/>
                <a:cs typeface="Arial" panose="020B0604020202020204" pitchFamily="34" charset="0"/>
              </a:rPr>
              <a:t>) 	# </a:t>
            </a:r>
            <a:r>
              <a:rPr lang="ko-KR" altLang="en-US" sz="1400" dirty="0" err="1">
                <a:latin typeface="Consolas" panose="020B0609020204030204" pitchFamily="49" charset="0"/>
                <a:ea typeface="굴림" panose="020B0600000101010101" pitchFamily="50" charset="-127"/>
                <a:cs typeface="Arial" panose="020B0604020202020204" pitchFamily="34" charset="0"/>
              </a:rPr>
              <a:t>터틀</a:t>
            </a:r>
            <a:r>
              <a:rPr lang="ko-KR" altLang="en-US" sz="1400" dirty="0">
                <a:latin typeface="Consolas" panose="020B0609020204030204" pitchFamily="49" charset="0"/>
                <a:ea typeface="굴림" panose="020B0600000101010101" pitchFamily="50" charset="-127"/>
                <a:cs typeface="Arial" panose="020B0604020202020204" pitchFamily="34" charset="0"/>
              </a:rPr>
              <a:t> 객체를 </a:t>
            </a:r>
            <a:r>
              <a:rPr lang="en-US" altLang="ko-KR" sz="1400" dirty="0">
                <a:latin typeface="Consolas" panose="020B0609020204030204" pitchFamily="49" charset="0"/>
                <a:ea typeface="굴림" panose="020B0600000101010101" pitchFamily="50" charset="-127"/>
                <a:cs typeface="Arial" panose="020B0604020202020204" pitchFamily="34" charset="0"/>
              </a:rPr>
              <a:t>(</a:t>
            </a:r>
            <a:r>
              <a:rPr lang="en-US" altLang="ko-KR" sz="1400" dirty="0" err="1">
                <a:latin typeface="Consolas" panose="020B0609020204030204" pitchFamily="49" charset="0"/>
                <a:ea typeface="굴림" panose="020B0600000101010101" pitchFamily="50" charset="-127"/>
                <a:cs typeface="Arial" panose="020B0604020202020204" pitchFamily="34" charset="0"/>
              </a:rPr>
              <a:t>scaledX</a:t>
            </a:r>
            <a:r>
              <a:rPr lang="en-US" altLang="ko-KR" sz="1400" dirty="0">
                <a:latin typeface="Consolas" panose="020B0609020204030204" pitchFamily="49" charset="0"/>
                <a:ea typeface="굴림" panose="020B0600000101010101" pitchFamily="50" charset="-127"/>
                <a:cs typeface="Arial" panose="020B0604020202020204" pitchFamily="34" charset="0"/>
              </a:rPr>
              <a:t>, </a:t>
            </a:r>
            <a:r>
              <a:rPr lang="en-US" altLang="ko-KR" sz="1400" dirty="0" err="1">
                <a:latin typeface="Consolas" panose="020B0609020204030204" pitchFamily="49" charset="0"/>
                <a:ea typeface="굴림" panose="020B0600000101010101" pitchFamily="50" charset="-127"/>
                <a:cs typeface="Arial" panose="020B0604020202020204" pitchFamily="34" charset="0"/>
              </a:rPr>
              <a:t>scaledY</a:t>
            </a:r>
            <a:r>
              <a:rPr lang="en-US" altLang="ko-KR" sz="1400" dirty="0">
                <a:latin typeface="Consolas" panose="020B0609020204030204" pitchFamily="49" charset="0"/>
                <a:ea typeface="굴림" panose="020B0600000101010101" pitchFamily="50" charset="-127"/>
                <a:cs typeface="Arial" panose="020B0604020202020204" pitchFamily="34" charset="0"/>
              </a:rPr>
              <a:t>)</a:t>
            </a:r>
            <a:r>
              <a:rPr lang="ko-KR" altLang="en-US" sz="1400" dirty="0">
                <a:latin typeface="Consolas" panose="020B0609020204030204" pitchFamily="49" charset="0"/>
                <a:ea typeface="굴림" panose="020B0600000101010101" pitchFamily="50" charset="-127"/>
                <a:cs typeface="Arial" panose="020B0604020202020204" pitchFamily="34" charset="0"/>
              </a:rPr>
              <a:t>로 이동시킨다</a:t>
            </a:r>
            <a:r>
              <a:rPr lang="en-US" altLang="ko-KR" sz="1400" dirty="0">
                <a:latin typeface="Consolas" panose="020B0609020204030204" pitchFamily="49" charset="0"/>
                <a:ea typeface="굴림" panose="020B0600000101010101" pitchFamily="50" charset="-127"/>
                <a:cs typeface="Arial" panose="020B0604020202020204" pitchFamily="34" charset="0"/>
              </a:rPr>
              <a:t>. </a:t>
            </a:r>
          </a:p>
          <a:p>
            <a:r>
              <a:rPr lang="en-US" altLang="ko-KR" sz="1400" dirty="0" err="1">
                <a:latin typeface="Consolas" panose="020B0609020204030204" pitchFamily="49" charset="0"/>
                <a:ea typeface="굴림" panose="020B0600000101010101" pitchFamily="50" charset="-127"/>
                <a:cs typeface="Arial" panose="020B0604020202020204" pitchFamily="34" charset="0"/>
              </a:rPr>
              <a:t>t.penup</a:t>
            </a:r>
            <a:r>
              <a:rPr lang="en-US" altLang="ko-KR" sz="1400" dirty="0">
                <a:latin typeface="Consolas" panose="020B0609020204030204" pitchFamily="49" charset="0"/>
                <a:ea typeface="굴림" panose="020B0600000101010101" pitchFamily="50" charset="-127"/>
                <a:cs typeface="Arial" panose="020B0604020202020204" pitchFamily="34" charset="0"/>
              </a:rPr>
              <a:t>()				# </a:t>
            </a:r>
            <a:r>
              <a:rPr lang="ko-KR" altLang="en-US" sz="1400" dirty="0" err="1">
                <a:latin typeface="Consolas" panose="020B0609020204030204" pitchFamily="49" charset="0"/>
                <a:ea typeface="굴림" panose="020B0600000101010101" pitchFamily="50" charset="-127"/>
                <a:cs typeface="Arial" panose="020B0604020202020204" pitchFamily="34" charset="0"/>
              </a:rPr>
              <a:t>터틀</a:t>
            </a:r>
            <a:r>
              <a:rPr lang="ko-KR" altLang="en-US" sz="1400" dirty="0">
                <a:latin typeface="Consolas" panose="020B0609020204030204" pitchFamily="49" charset="0"/>
                <a:ea typeface="굴림" panose="020B0600000101010101" pitchFamily="50" charset="-127"/>
                <a:cs typeface="Arial" panose="020B0604020202020204" pitchFamily="34" charset="0"/>
              </a:rPr>
              <a:t> 객체의 펜을 올린다</a:t>
            </a:r>
            <a:r>
              <a:rPr lang="en-US" altLang="ko-KR" sz="1400" dirty="0">
                <a:latin typeface="Consolas" panose="020B0609020204030204" pitchFamily="49" charset="0"/>
                <a:ea typeface="굴림" panose="020B0600000101010101" pitchFamily="50" charset="-127"/>
                <a:cs typeface="Arial" panose="020B0604020202020204" pitchFamily="34" charset="0"/>
              </a:rPr>
              <a:t>.</a:t>
            </a:r>
          </a:p>
        </p:txBody>
      </p:sp>
      <p:pic>
        <p:nvPicPr>
          <p:cNvPr id="4" name="_x373505040" descr="EMB0000097048e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797" y="1700808"/>
            <a:ext cx="5183077" cy="196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079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ko-KR" altLang="en-US" b="1" dirty="0"/>
              <a:t>컴파일러</a:t>
            </a:r>
            <a:r>
              <a:rPr lang="en-US" altLang="ko-KR" b="1" dirty="0"/>
              <a:t>(compiler)</a:t>
            </a:r>
            <a:r>
              <a:rPr lang="ko-KR" altLang="en-US" b="1" dirty="0"/>
              <a:t> </a:t>
            </a:r>
            <a:r>
              <a:rPr lang="en-US" altLang="ko-KR" b="1" dirty="0" err="1"/>
              <a:t>vs</a:t>
            </a:r>
            <a:r>
              <a:rPr lang="en-US" altLang="ko-KR" b="1" dirty="0"/>
              <a:t> </a:t>
            </a:r>
            <a:r>
              <a:rPr lang="ko-KR" altLang="en-US" b="1" dirty="0"/>
              <a:t>인터프리터</a:t>
            </a:r>
            <a:r>
              <a:rPr lang="en-US" altLang="ko-KR" b="1" dirty="0"/>
              <a:t>(interpreter)</a:t>
            </a:r>
          </a:p>
          <a:p>
            <a:pPr lvl="1"/>
            <a:r>
              <a:rPr lang="ko-KR" altLang="en-US" b="1" dirty="0">
                <a:solidFill>
                  <a:srgbClr val="0000FF"/>
                </a:solidFill>
              </a:rPr>
              <a:t>고급언어</a:t>
            </a:r>
            <a:r>
              <a:rPr lang="ko-KR" altLang="en-US" b="1" dirty="0"/>
              <a:t>로 작성된 프로그램을 </a:t>
            </a:r>
            <a:r>
              <a:rPr lang="ko-KR" altLang="en-US" b="1" dirty="0">
                <a:solidFill>
                  <a:srgbClr val="0000FF"/>
                </a:solidFill>
              </a:rPr>
              <a:t>기계어</a:t>
            </a:r>
            <a:r>
              <a:rPr lang="ko-KR" altLang="en-US" b="1" dirty="0"/>
              <a:t>로 바꾸는 역할</a:t>
            </a:r>
            <a:endParaRPr lang="en-US" altLang="ko-KR" b="1" dirty="0"/>
          </a:p>
          <a:p>
            <a:pPr lvl="1"/>
            <a:r>
              <a:rPr lang="ko-KR" altLang="en-US" b="1" dirty="0"/>
              <a:t>컴파일러 </a:t>
            </a:r>
            <a:endParaRPr lang="en-US" altLang="ko-KR" b="1" dirty="0"/>
          </a:p>
          <a:p>
            <a:pPr lvl="2"/>
            <a:r>
              <a:rPr lang="ko-KR" altLang="en-US" b="1" dirty="0"/>
              <a:t>소스파일</a:t>
            </a:r>
            <a:r>
              <a:rPr lang="en-US" altLang="ko-KR" b="1" dirty="0"/>
              <a:t>(source file) </a:t>
            </a:r>
            <a:r>
              <a:rPr lang="ko-KR" altLang="en-US" b="1" dirty="0">
                <a:solidFill>
                  <a:srgbClr val="0000FF"/>
                </a:solidFill>
              </a:rPr>
              <a:t>전체를</a:t>
            </a:r>
            <a:r>
              <a:rPr lang="ko-KR" altLang="en-US" b="1" dirty="0"/>
              <a:t> 기계어로 작성된 실행파일</a:t>
            </a:r>
            <a:r>
              <a:rPr lang="en-US" altLang="ko-KR" b="1" dirty="0"/>
              <a:t>(executable file)</a:t>
            </a:r>
            <a:r>
              <a:rPr lang="ko-KR" altLang="en-US" b="1" dirty="0"/>
              <a:t>로 </a:t>
            </a:r>
            <a:r>
              <a:rPr lang="ko-KR" altLang="en-US" b="1" dirty="0">
                <a:solidFill>
                  <a:srgbClr val="0000FF"/>
                </a:solidFill>
              </a:rPr>
              <a:t>한번에 변환 </a:t>
            </a:r>
            <a:endParaRPr lang="en-US" altLang="ko-KR" b="1" dirty="0">
              <a:solidFill>
                <a:srgbClr val="0000FF"/>
              </a:solidFill>
            </a:endParaRPr>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r>
              <a:rPr lang="ko-KR" altLang="en-US" b="1" dirty="0"/>
              <a:t>인터프리터  </a:t>
            </a:r>
            <a:endParaRPr lang="en-US" altLang="ko-KR" b="1" dirty="0"/>
          </a:p>
          <a:p>
            <a:pPr lvl="2"/>
            <a:r>
              <a:rPr lang="ko-KR" altLang="en-US" b="1" dirty="0"/>
              <a:t>소스 프로그램을 </a:t>
            </a:r>
            <a:r>
              <a:rPr lang="ko-KR" altLang="en-US" b="1" dirty="0">
                <a:solidFill>
                  <a:srgbClr val="0000FF"/>
                </a:solidFill>
              </a:rPr>
              <a:t>한 줄씩 </a:t>
            </a:r>
            <a:r>
              <a:rPr lang="ko-KR" altLang="en-US" b="1" dirty="0"/>
              <a:t>읽어서 기계어로 </a:t>
            </a:r>
            <a:r>
              <a:rPr lang="ko-KR" altLang="en-US" b="1" dirty="0">
                <a:solidFill>
                  <a:srgbClr val="0000FF"/>
                </a:solidFill>
              </a:rPr>
              <a:t>변환</a:t>
            </a:r>
            <a:r>
              <a:rPr lang="ko-KR" altLang="en-US" b="1" dirty="0"/>
              <a:t>해 실행하는 것 </a:t>
            </a:r>
          </a:p>
        </p:txBody>
      </p:sp>
      <p:sp>
        <p:nvSpPr>
          <p:cNvPr id="3" name="제목 2"/>
          <p:cNvSpPr>
            <a:spLocks noGrp="1"/>
          </p:cNvSpPr>
          <p:nvPr>
            <p:ph type="title"/>
          </p:nvPr>
        </p:nvSpPr>
        <p:spPr/>
        <p:txBody>
          <a:bodyPr/>
          <a:lstStyle/>
          <a:p>
            <a:r>
              <a:rPr lang="ko-KR" altLang="en-US" dirty="0"/>
              <a:t>소프트웨어</a:t>
            </a:r>
          </a:p>
        </p:txBody>
      </p:sp>
      <p:grpSp>
        <p:nvGrpSpPr>
          <p:cNvPr id="4" name="그룹 3"/>
          <p:cNvGrpSpPr/>
          <p:nvPr/>
        </p:nvGrpSpPr>
        <p:grpSpPr>
          <a:xfrm>
            <a:off x="1259632" y="2996952"/>
            <a:ext cx="7884368" cy="1305436"/>
            <a:chOff x="1259632" y="3140968"/>
            <a:chExt cx="7884368" cy="1305436"/>
          </a:xfrm>
        </p:grpSpPr>
        <p:pic>
          <p:nvPicPr>
            <p:cNvPr id="4099" name="Picture 3" descr="C:\Users\K.LEE\AppData\Local\Microsoft\Windows\Temporary Internet Files\Content.IE5\9A11392L\MC900239011[1].wmf"/>
            <p:cNvPicPr>
              <a:picLocks noChangeAspect="1" noChangeArrowheads="1"/>
            </p:cNvPicPr>
            <p:nvPr/>
          </p:nvPicPr>
          <p:blipFill>
            <a:blip r:embed="rId2" cstate="print"/>
            <a:srcRect/>
            <a:stretch>
              <a:fillRect/>
            </a:stretch>
          </p:blipFill>
          <p:spPr bwMode="auto">
            <a:xfrm>
              <a:off x="1619672" y="3212976"/>
              <a:ext cx="1152128" cy="947799"/>
            </a:xfrm>
            <a:prstGeom prst="rect">
              <a:avLst/>
            </a:prstGeom>
            <a:noFill/>
          </p:spPr>
        </p:pic>
        <p:sp>
          <p:nvSpPr>
            <p:cNvPr id="6" name="순서도: 처리 5"/>
            <p:cNvSpPr/>
            <p:nvPr/>
          </p:nvSpPr>
          <p:spPr>
            <a:xfrm>
              <a:off x="3707904" y="3356992"/>
              <a:ext cx="1368152" cy="720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컴파일러</a:t>
              </a:r>
            </a:p>
          </p:txBody>
        </p:sp>
        <p:pic>
          <p:nvPicPr>
            <p:cNvPr id="7" name="Picture 3" descr="C:\Users\K.LEE\AppData\Local\Microsoft\Windows\Temporary Internet Files\Content.IE5\9A11392L\MC900239011[1].wmf"/>
            <p:cNvPicPr>
              <a:picLocks noChangeAspect="1" noChangeArrowheads="1"/>
            </p:cNvPicPr>
            <p:nvPr/>
          </p:nvPicPr>
          <p:blipFill>
            <a:blip r:embed="rId2" cstate="print"/>
            <a:srcRect/>
            <a:stretch>
              <a:fillRect/>
            </a:stretch>
          </p:blipFill>
          <p:spPr bwMode="auto">
            <a:xfrm>
              <a:off x="5796136" y="3140968"/>
              <a:ext cx="1152128" cy="947799"/>
            </a:xfrm>
            <a:prstGeom prst="rect">
              <a:avLst/>
            </a:prstGeom>
            <a:noFill/>
          </p:spPr>
        </p:pic>
        <p:sp>
          <p:nvSpPr>
            <p:cNvPr id="8" name="오른쪽 화살표 7"/>
            <p:cNvSpPr/>
            <p:nvPr/>
          </p:nvSpPr>
          <p:spPr>
            <a:xfrm>
              <a:off x="2987824" y="3645024"/>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
            <p:cNvSpPr/>
            <p:nvPr/>
          </p:nvSpPr>
          <p:spPr>
            <a:xfrm>
              <a:off x="5220072" y="3645024"/>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1259632" y="4077072"/>
              <a:ext cx="1872208" cy="369332"/>
            </a:xfrm>
            <a:prstGeom prst="rect">
              <a:avLst/>
            </a:prstGeom>
            <a:noFill/>
          </p:spPr>
          <p:txBody>
            <a:bodyPr wrap="square" rtlCol="0">
              <a:spAutoFit/>
            </a:bodyPr>
            <a:lstStyle/>
            <a:p>
              <a:r>
                <a:rPr lang="ko-KR" altLang="en-US" dirty="0">
                  <a:solidFill>
                    <a:srgbClr val="0000FF"/>
                  </a:solidFill>
                </a:rPr>
                <a:t>프랑스어 요리법</a:t>
              </a:r>
            </a:p>
          </p:txBody>
        </p:sp>
        <p:sp>
          <p:nvSpPr>
            <p:cNvPr id="11" name="TextBox 10"/>
            <p:cNvSpPr txBox="1"/>
            <p:nvPr/>
          </p:nvSpPr>
          <p:spPr>
            <a:xfrm>
              <a:off x="5508104" y="4077072"/>
              <a:ext cx="1872208" cy="369332"/>
            </a:xfrm>
            <a:prstGeom prst="rect">
              <a:avLst/>
            </a:prstGeom>
            <a:noFill/>
          </p:spPr>
          <p:txBody>
            <a:bodyPr wrap="square" rtlCol="0">
              <a:spAutoFit/>
            </a:bodyPr>
            <a:lstStyle/>
            <a:p>
              <a:r>
                <a:rPr lang="ko-KR" altLang="en-US" dirty="0">
                  <a:solidFill>
                    <a:srgbClr val="0000FF"/>
                  </a:solidFill>
                </a:rPr>
                <a:t>한국어 요리법</a:t>
              </a:r>
            </a:p>
          </p:txBody>
        </p:sp>
        <p:pic>
          <p:nvPicPr>
            <p:cNvPr id="4106" name="Picture 10" descr="C:\Users\K.LEE\AppData\Local\Microsoft\Windows\Temporary Internet Files\Content.IE5\4WU2VKX5\MC900324594[1].wmf"/>
            <p:cNvPicPr>
              <a:picLocks noChangeAspect="1" noChangeArrowheads="1"/>
            </p:cNvPicPr>
            <p:nvPr/>
          </p:nvPicPr>
          <p:blipFill>
            <a:blip r:embed="rId3" cstate="print"/>
            <a:srcRect/>
            <a:stretch>
              <a:fillRect/>
            </a:stretch>
          </p:blipFill>
          <p:spPr bwMode="auto">
            <a:xfrm>
              <a:off x="7847856" y="3212976"/>
              <a:ext cx="1296144" cy="1230431"/>
            </a:xfrm>
            <a:prstGeom prst="rect">
              <a:avLst/>
            </a:prstGeom>
            <a:noFill/>
          </p:spPr>
        </p:pic>
        <p:sp>
          <p:nvSpPr>
            <p:cNvPr id="22" name="오른쪽 화살표 21"/>
            <p:cNvSpPr/>
            <p:nvPr/>
          </p:nvSpPr>
          <p:spPr>
            <a:xfrm>
              <a:off x="7020272" y="3717032"/>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그룹 4"/>
          <p:cNvGrpSpPr/>
          <p:nvPr/>
        </p:nvGrpSpPr>
        <p:grpSpPr>
          <a:xfrm>
            <a:off x="1763688" y="5301208"/>
            <a:ext cx="7128792" cy="1305436"/>
            <a:chOff x="1763688" y="5301208"/>
            <a:chExt cx="7128792" cy="1305436"/>
          </a:xfrm>
        </p:grpSpPr>
        <p:pic>
          <p:nvPicPr>
            <p:cNvPr id="12" name="Picture 3" descr="C:\Users\K.LEE\AppData\Local\Microsoft\Windows\Temporary Internet Files\Content.IE5\9A11392L\MC900239011[1].wmf"/>
            <p:cNvPicPr>
              <a:picLocks noChangeAspect="1" noChangeArrowheads="1"/>
            </p:cNvPicPr>
            <p:nvPr/>
          </p:nvPicPr>
          <p:blipFill>
            <a:blip r:embed="rId2" cstate="print"/>
            <a:srcRect/>
            <a:stretch>
              <a:fillRect/>
            </a:stretch>
          </p:blipFill>
          <p:spPr bwMode="auto">
            <a:xfrm>
              <a:off x="2195736" y="5301208"/>
              <a:ext cx="1152128" cy="947799"/>
            </a:xfrm>
            <a:prstGeom prst="rect">
              <a:avLst/>
            </a:prstGeom>
            <a:noFill/>
          </p:spPr>
        </p:pic>
        <p:sp>
          <p:nvSpPr>
            <p:cNvPr id="13" name="TextBox 12"/>
            <p:cNvSpPr txBox="1"/>
            <p:nvPr/>
          </p:nvSpPr>
          <p:spPr>
            <a:xfrm>
              <a:off x="1763688" y="6237312"/>
              <a:ext cx="1872208" cy="369332"/>
            </a:xfrm>
            <a:prstGeom prst="rect">
              <a:avLst/>
            </a:prstGeom>
            <a:noFill/>
          </p:spPr>
          <p:txBody>
            <a:bodyPr wrap="square" rtlCol="0">
              <a:spAutoFit/>
            </a:bodyPr>
            <a:lstStyle/>
            <a:p>
              <a:r>
                <a:rPr lang="ko-KR" altLang="en-US" dirty="0">
                  <a:solidFill>
                    <a:srgbClr val="0000FF"/>
                  </a:solidFill>
                </a:rPr>
                <a:t>프랑스어 요리법</a:t>
              </a:r>
            </a:p>
          </p:txBody>
        </p:sp>
        <p:pic>
          <p:nvPicPr>
            <p:cNvPr id="4100" name="Picture 4" descr="C:\Users\K.LEE\AppData\Local\Microsoft\Windows\Temporary Internet Files\Content.IE5\S69XV9PZ\MC900425740[1].wmf"/>
            <p:cNvPicPr>
              <a:picLocks noChangeAspect="1" noChangeArrowheads="1"/>
            </p:cNvPicPr>
            <p:nvPr/>
          </p:nvPicPr>
          <p:blipFill>
            <a:blip r:embed="rId4" cstate="print"/>
            <a:srcRect/>
            <a:stretch>
              <a:fillRect/>
            </a:stretch>
          </p:blipFill>
          <p:spPr bwMode="auto">
            <a:xfrm>
              <a:off x="4427984" y="5445224"/>
              <a:ext cx="1183950" cy="828586"/>
            </a:xfrm>
            <a:prstGeom prst="rect">
              <a:avLst/>
            </a:prstGeom>
            <a:noFill/>
          </p:spPr>
        </p:pic>
        <p:sp>
          <p:nvSpPr>
            <p:cNvPr id="15" name="오른쪽 화살표 14"/>
            <p:cNvSpPr/>
            <p:nvPr/>
          </p:nvSpPr>
          <p:spPr>
            <a:xfrm>
              <a:off x="3707904" y="5805264"/>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오른쪽 화살표 22"/>
            <p:cNvSpPr/>
            <p:nvPr/>
          </p:nvSpPr>
          <p:spPr>
            <a:xfrm>
              <a:off x="6300192" y="5805264"/>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10" descr="C:\Users\K.LEE\AppData\Local\Microsoft\Windows\Temporary Internet Files\Content.IE5\4WU2VKX5\MC900324594[1].wmf"/>
            <p:cNvPicPr>
              <a:picLocks noChangeAspect="1" noChangeArrowheads="1"/>
            </p:cNvPicPr>
            <p:nvPr/>
          </p:nvPicPr>
          <p:blipFill>
            <a:blip r:embed="rId3" cstate="print"/>
            <a:srcRect/>
            <a:stretch>
              <a:fillRect/>
            </a:stretch>
          </p:blipFill>
          <p:spPr bwMode="auto">
            <a:xfrm>
              <a:off x="7596336" y="5301208"/>
              <a:ext cx="1296144" cy="1230431"/>
            </a:xfrm>
            <a:prstGeom prst="rect">
              <a:avLst/>
            </a:prstGeom>
            <a:noFill/>
          </p:spPr>
        </p:pic>
        <p:sp>
          <p:nvSpPr>
            <p:cNvPr id="25" name="TextBox 24"/>
            <p:cNvSpPr txBox="1"/>
            <p:nvPr/>
          </p:nvSpPr>
          <p:spPr>
            <a:xfrm>
              <a:off x="4283968" y="6237312"/>
              <a:ext cx="1872208" cy="369332"/>
            </a:xfrm>
            <a:prstGeom prst="rect">
              <a:avLst/>
            </a:prstGeom>
            <a:noFill/>
          </p:spPr>
          <p:txBody>
            <a:bodyPr wrap="square" rtlCol="0">
              <a:spAutoFit/>
            </a:bodyPr>
            <a:lstStyle/>
            <a:p>
              <a:r>
                <a:rPr lang="ko-KR" altLang="en-US" dirty="0">
                  <a:solidFill>
                    <a:srgbClr val="0000FF"/>
                  </a:solidFill>
                </a:rPr>
                <a:t>인터프리터</a:t>
              </a:r>
            </a:p>
          </p:txBody>
        </p:sp>
      </p:grpSp>
    </p:spTree>
    <p:extLst>
      <p:ext uri="{BB962C8B-B14F-4D97-AF65-F5344CB8AC3E}">
        <p14:creationId xmlns:p14="http://schemas.microsoft.com/office/powerpoint/2010/main" val="337340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숙제</a:t>
            </a:r>
            <a:r>
              <a:rPr lang="en-US" altLang="ko-KR" dirty="0"/>
              <a:t>) </a:t>
            </a:r>
            <a:r>
              <a:rPr lang="ko-KR" altLang="en-US" dirty="0"/>
              <a:t>숫자 맞추기 게임</a:t>
            </a:r>
          </a:p>
        </p:txBody>
      </p:sp>
      <p:sp>
        <p:nvSpPr>
          <p:cNvPr id="3" name="내용 개체 틀 2"/>
          <p:cNvSpPr>
            <a:spLocks noGrp="1"/>
          </p:cNvSpPr>
          <p:nvPr>
            <p:ph idx="1"/>
          </p:nvPr>
        </p:nvSpPr>
        <p:spPr/>
        <p:txBody>
          <a:bodyPr/>
          <a:lstStyle/>
          <a:p>
            <a:endParaRPr lang="en-US" altLang="ko-KR" dirty="0"/>
          </a:p>
          <a:p>
            <a:endParaRPr lang="ko-KR" altLang="en-US" dirty="0"/>
          </a:p>
        </p:txBody>
      </p:sp>
      <p:sp>
        <p:nvSpPr>
          <p:cNvPr id="5" name="TextBox 4"/>
          <p:cNvSpPr txBox="1"/>
          <p:nvPr/>
        </p:nvSpPr>
        <p:spPr>
          <a:xfrm>
            <a:off x="228490" y="2132856"/>
            <a:ext cx="3528392" cy="2893100"/>
          </a:xfrm>
          <a:prstGeom prst="rect">
            <a:avLst/>
          </a:prstGeom>
          <a:solidFill>
            <a:srgbClr val="CCCCFF"/>
          </a:solidFill>
          <a:ln>
            <a:solidFill>
              <a:schemeClr val="tx1"/>
            </a:solidFill>
          </a:ln>
        </p:spPr>
        <p:txBody>
          <a:bodyPr wrap="square" rtlCol="0">
            <a:spAutoFit/>
          </a:bodyPr>
          <a:lstStyle/>
          <a:p>
            <a:pPr latinLnBrk="1"/>
            <a:r>
              <a:rPr lang="en-US" altLang="ko-KR" sz="1400" b="1" dirty="0">
                <a:latin typeface="Consolas" panose="020B0609020204030204" pitchFamily="49" charset="0"/>
              </a:rPr>
              <a:t>1</a:t>
            </a:r>
            <a:r>
              <a:rPr lang="ko-KR" altLang="en-US" sz="1400" b="1" dirty="0">
                <a:latin typeface="Consolas" panose="020B0609020204030204" pitchFamily="49" charset="0"/>
              </a:rPr>
              <a:t>부터 </a:t>
            </a:r>
            <a:r>
              <a:rPr lang="en-US" altLang="ko-KR" sz="1400" b="1" dirty="0">
                <a:latin typeface="Consolas" panose="020B0609020204030204" pitchFamily="49" charset="0"/>
              </a:rPr>
              <a:t>100 </a:t>
            </a:r>
            <a:r>
              <a:rPr lang="ko-KR" altLang="en-US" sz="1400" b="1" dirty="0">
                <a:latin typeface="Consolas" panose="020B0609020204030204" pitchFamily="49" charset="0"/>
              </a:rPr>
              <a:t>사이의 숫자를 </a:t>
            </a:r>
            <a:r>
              <a:rPr lang="ko-KR" altLang="en-US" sz="1400" b="1" dirty="0" err="1">
                <a:latin typeface="Consolas" panose="020B0609020204030204" pitchFamily="49" charset="0"/>
              </a:rPr>
              <a:t>맞추시오</a:t>
            </a:r>
            <a:endParaRPr lang="ko-KR" altLang="en-US" sz="1400" b="1" dirty="0">
              <a:latin typeface="Consolas" panose="020B0609020204030204" pitchFamily="49" charset="0"/>
            </a:endParaRPr>
          </a:p>
          <a:p>
            <a:pPr latinLnBrk="1"/>
            <a:r>
              <a:rPr lang="ko-KR" altLang="en-US" sz="1400" b="1" dirty="0">
                <a:latin typeface="Consolas" panose="020B0609020204030204" pitchFamily="49" charset="0"/>
              </a:rPr>
              <a:t>숫자를 </a:t>
            </a:r>
            <a:r>
              <a:rPr lang="ko-KR" altLang="en-US" sz="1400" b="1" dirty="0" err="1">
                <a:latin typeface="Consolas" panose="020B0609020204030204" pitchFamily="49" charset="0"/>
              </a:rPr>
              <a:t>입력하시오</a:t>
            </a:r>
            <a:r>
              <a:rPr lang="en-US" altLang="ko-KR" sz="1400" b="1" dirty="0">
                <a:latin typeface="Consolas" panose="020B0609020204030204" pitchFamily="49" charset="0"/>
              </a:rPr>
              <a:t>: 50</a:t>
            </a:r>
          </a:p>
          <a:p>
            <a:pPr latinLnBrk="1"/>
            <a:r>
              <a:rPr lang="ko-KR" altLang="en-US" sz="1400" b="1" dirty="0">
                <a:latin typeface="Consolas" panose="020B0609020204030204" pitchFamily="49" charset="0"/>
              </a:rPr>
              <a:t>낮음</a:t>
            </a:r>
            <a:r>
              <a:rPr lang="en-US" altLang="ko-KR" sz="1400" b="1" dirty="0">
                <a:latin typeface="Consolas" panose="020B0609020204030204" pitchFamily="49" charset="0"/>
              </a:rPr>
              <a:t>!</a:t>
            </a:r>
          </a:p>
          <a:p>
            <a:pPr latinLnBrk="1"/>
            <a:r>
              <a:rPr lang="ko-KR" altLang="en-US" sz="1400" b="1" dirty="0">
                <a:latin typeface="Consolas" panose="020B0609020204030204" pitchFamily="49" charset="0"/>
              </a:rPr>
              <a:t>숫자를 </a:t>
            </a:r>
            <a:r>
              <a:rPr lang="ko-KR" altLang="en-US" sz="1400" b="1" dirty="0" err="1">
                <a:latin typeface="Consolas" panose="020B0609020204030204" pitchFamily="49" charset="0"/>
              </a:rPr>
              <a:t>입력하시오</a:t>
            </a:r>
            <a:r>
              <a:rPr lang="en-US" altLang="ko-KR" sz="1400" b="1" dirty="0">
                <a:latin typeface="Consolas" panose="020B0609020204030204" pitchFamily="49" charset="0"/>
              </a:rPr>
              <a:t>: 75</a:t>
            </a:r>
          </a:p>
          <a:p>
            <a:pPr latinLnBrk="1"/>
            <a:r>
              <a:rPr lang="ko-KR" altLang="en-US" sz="1400" b="1" dirty="0">
                <a:latin typeface="Consolas" panose="020B0609020204030204" pitchFamily="49" charset="0"/>
              </a:rPr>
              <a:t>낮음</a:t>
            </a:r>
            <a:r>
              <a:rPr lang="en-US" altLang="ko-KR" sz="1400" b="1" dirty="0">
                <a:latin typeface="Consolas" panose="020B0609020204030204" pitchFamily="49" charset="0"/>
              </a:rPr>
              <a:t>!</a:t>
            </a:r>
          </a:p>
          <a:p>
            <a:pPr latinLnBrk="1"/>
            <a:r>
              <a:rPr lang="ko-KR" altLang="en-US" sz="1400" b="1" dirty="0">
                <a:latin typeface="Consolas" panose="020B0609020204030204" pitchFamily="49" charset="0"/>
              </a:rPr>
              <a:t>숫자를 </a:t>
            </a:r>
            <a:r>
              <a:rPr lang="ko-KR" altLang="en-US" sz="1400" b="1" dirty="0" err="1">
                <a:latin typeface="Consolas" panose="020B0609020204030204" pitchFamily="49" charset="0"/>
              </a:rPr>
              <a:t>입력하시오</a:t>
            </a:r>
            <a:r>
              <a:rPr lang="en-US" altLang="ko-KR" sz="1400" b="1" dirty="0">
                <a:latin typeface="Consolas" panose="020B0609020204030204" pitchFamily="49" charset="0"/>
              </a:rPr>
              <a:t>: 82</a:t>
            </a:r>
          </a:p>
          <a:p>
            <a:pPr latinLnBrk="1"/>
            <a:r>
              <a:rPr lang="ko-KR" altLang="en-US" sz="1400" b="1" dirty="0">
                <a:latin typeface="Consolas" panose="020B0609020204030204" pitchFamily="49" charset="0"/>
              </a:rPr>
              <a:t>낮음</a:t>
            </a:r>
            <a:r>
              <a:rPr lang="en-US" altLang="ko-KR" sz="1400" b="1" dirty="0">
                <a:latin typeface="Consolas" panose="020B0609020204030204" pitchFamily="49" charset="0"/>
              </a:rPr>
              <a:t>!</a:t>
            </a:r>
          </a:p>
          <a:p>
            <a:pPr latinLnBrk="1"/>
            <a:r>
              <a:rPr lang="ko-KR" altLang="en-US" sz="1400" b="1" dirty="0">
                <a:latin typeface="Consolas" panose="020B0609020204030204" pitchFamily="49" charset="0"/>
              </a:rPr>
              <a:t>숫자를 </a:t>
            </a:r>
            <a:r>
              <a:rPr lang="ko-KR" altLang="en-US" sz="1400" b="1" dirty="0" err="1">
                <a:latin typeface="Consolas" panose="020B0609020204030204" pitchFamily="49" charset="0"/>
              </a:rPr>
              <a:t>입력하시오</a:t>
            </a:r>
            <a:r>
              <a:rPr lang="en-US" altLang="ko-KR" sz="1400" b="1" dirty="0">
                <a:latin typeface="Consolas" panose="020B0609020204030204" pitchFamily="49" charset="0"/>
              </a:rPr>
              <a:t>: 91</a:t>
            </a:r>
          </a:p>
          <a:p>
            <a:pPr latinLnBrk="1"/>
            <a:r>
              <a:rPr lang="ko-KR" altLang="en-US" sz="1400" b="1" dirty="0">
                <a:latin typeface="Consolas" panose="020B0609020204030204" pitchFamily="49" charset="0"/>
              </a:rPr>
              <a:t>높음</a:t>
            </a:r>
            <a:r>
              <a:rPr lang="en-US" altLang="ko-KR" sz="1400" b="1" dirty="0">
                <a:latin typeface="Consolas" panose="020B0609020204030204" pitchFamily="49" charset="0"/>
              </a:rPr>
              <a:t>!</a:t>
            </a:r>
          </a:p>
          <a:p>
            <a:pPr latinLnBrk="1"/>
            <a:r>
              <a:rPr lang="ko-KR" altLang="en-US" sz="1400" b="1" dirty="0">
                <a:latin typeface="Consolas" panose="020B0609020204030204" pitchFamily="49" charset="0"/>
              </a:rPr>
              <a:t>숫자를 </a:t>
            </a:r>
            <a:r>
              <a:rPr lang="ko-KR" altLang="en-US" sz="1400" b="1" dirty="0" err="1">
                <a:latin typeface="Consolas" panose="020B0609020204030204" pitchFamily="49" charset="0"/>
              </a:rPr>
              <a:t>입력하시오</a:t>
            </a:r>
            <a:r>
              <a:rPr lang="en-US" altLang="ko-KR" sz="1400" b="1" dirty="0">
                <a:latin typeface="Consolas" panose="020B0609020204030204" pitchFamily="49" charset="0"/>
              </a:rPr>
              <a:t>: 86</a:t>
            </a:r>
          </a:p>
          <a:p>
            <a:pPr latinLnBrk="1"/>
            <a:r>
              <a:rPr lang="ko-KR" altLang="en-US" sz="1400" b="1" dirty="0">
                <a:latin typeface="Consolas" panose="020B0609020204030204" pitchFamily="49" charset="0"/>
              </a:rPr>
              <a:t>낮음</a:t>
            </a:r>
            <a:r>
              <a:rPr lang="en-US" altLang="ko-KR" sz="1400" b="1" dirty="0">
                <a:latin typeface="Consolas" panose="020B0609020204030204" pitchFamily="49" charset="0"/>
              </a:rPr>
              <a:t>!</a:t>
            </a:r>
          </a:p>
          <a:p>
            <a:pPr latinLnBrk="1"/>
            <a:r>
              <a:rPr lang="ko-KR" altLang="en-US" sz="1400" b="1" dirty="0">
                <a:latin typeface="Consolas" panose="020B0609020204030204" pitchFamily="49" charset="0"/>
              </a:rPr>
              <a:t>숫자를 </a:t>
            </a:r>
            <a:r>
              <a:rPr lang="ko-KR" altLang="en-US" sz="1400" b="1" dirty="0" err="1">
                <a:latin typeface="Consolas" panose="020B0609020204030204" pitchFamily="49" charset="0"/>
              </a:rPr>
              <a:t>입력하시오</a:t>
            </a:r>
            <a:r>
              <a:rPr lang="en-US" altLang="ko-KR" sz="1400" b="1" dirty="0">
                <a:latin typeface="Consolas" panose="020B0609020204030204" pitchFamily="49" charset="0"/>
              </a:rPr>
              <a:t>: 87</a:t>
            </a:r>
          </a:p>
          <a:p>
            <a:pPr latinLnBrk="1"/>
            <a:r>
              <a:rPr lang="ko-KR" altLang="en-US" sz="1400" b="1" dirty="0">
                <a:latin typeface="Consolas" panose="020B0609020204030204" pitchFamily="49" charset="0"/>
              </a:rPr>
              <a:t>축하합니다</a:t>
            </a:r>
            <a:r>
              <a:rPr lang="en-US" altLang="ko-KR" sz="1400" b="1" dirty="0">
                <a:latin typeface="Consolas" panose="020B0609020204030204" pitchFamily="49" charset="0"/>
              </a:rPr>
              <a:t>. </a:t>
            </a:r>
            <a:r>
              <a:rPr lang="ko-KR" altLang="en-US" sz="1400" b="1" dirty="0" err="1">
                <a:latin typeface="Consolas" panose="020B0609020204030204" pitchFamily="49" charset="0"/>
              </a:rPr>
              <a:t>시도횟수</a:t>
            </a:r>
            <a:r>
              <a:rPr lang="en-US" altLang="ko-KR" sz="1400" b="1" dirty="0">
                <a:latin typeface="Consolas" panose="020B0609020204030204" pitchFamily="49" charset="0"/>
              </a:rPr>
              <a:t>= 6</a:t>
            </a:r>
            <a:endParaRPr lang="ko-KR" altLang="en-US" sz="1400" b="1" dirty="0">
              <a:latin typeface="Consolas" panose="020B0609020204030204" pitchFamily="49" charset="0"/>
            </a:endParaRPr>
          </a:p>
        </p:txBody>
      </p:sp>
      <p:sp>
        <p:nvSpPr>
          <p:cNvPr id="6" name="TextBox 5"/>
          <p:cNvSpPr txBox="1"/>
          <p:nvPr/>
        </p:nvSpPr>
        <p:spPr>
          <a:xfrm>
            <a:off x="3900898" y="1052736"/>
            <a:ext cx="4785902" cy="5293757"/>
          </a:xfrm>
          <a:prstGeom prst="rect">
            <a:avLst/>
          </a:prstGeom>
          <a:solidFill>
            <a:srgbClr val="CCFFFF"/>
          </a:solidFill>
          <a:ln>
            <a:solidFill>
              <a:schemeClr val="tx1"/>
            </a:solidFill>
          </a:ln>
        </p:spPr>
        <p:txBody>
          <a:bodyPr wrap="square" rtlCol="0">
            <a:spAutoFit/>
          </a:bodyPr>
          <a:lstStyle/>
          <a:p>
            <a:r>
              <a:rPr lang="nn-NO"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import</a:t>
            </a:r>
            <a:r>
              <a:rPr lang="nn-NO" altLang="ko-KR" sz="1600" dirty="0">
                <a:latin typeface="Consolas" panose="020B0609020204030204" pitchFamily="49" charset="0"/>
                <a:ea typeface="굴림" panose="020B0600000101010101" pitchFamily="50" charset="-127"/>
                <a:cs typeface="Arial" panose="020B0604020202020204" pitchFamily="34" charset="0"/>
              </a:rPr>
              <a:t> random</a:t>
            </a:r>
          </a:p>
          <a:p>
            <a:endParaRPr lang="nn-NO" altLang="ko-KR" sz="1600" dirty="0">
              <a:latin typeface="Consolas" panose="020B0609020204030204" pitchFamily="49" charset="0"/>
              <a:ea typeface="굴림" panose="020B0600000101010101" pitchFamily="50" charset="-127"/>
              <a:cs typeface="Arial" panose="020B0604020202020204" pitchFamily="34" charset="0"/>
            </a:endParaRPr>
          </a:p>
          <a:p>
            <a:r>
              <a:rPr lang="nn-NO" altLang="ko-KR" sz="1600" dirty="0">
                <a:latin typeface="Consolas" panose="020B0609020204030204" pitchFamily="49" charset="0"/>
                <a:ea typeface="굴림" panose="020B0600000101010101" pitchFamily="50" charset="-127"/>
                <a:cs typeface="Arial" panose="020B0604020202020204" pitchFamily="34" charset="0"/>
              </a:rPr>
              <a:t>tries = 0</a:t>
            </a:r>
          </a:p>
          <a:p>
            <a:r>
              <a:rPr lang="nn-NO" altLang="ko-KR" sz="1600" dirty="0">
                <a:latin typeface="Consolas" panose="020B0609020204030204" pitchFamily="49" charset="0"/>
                <a:ea typeface="굴림" panose="020B0600000101010101" pitchFamily="50" charset="-127"/>
                <a:cs typeface="Arial" panose="020B0604020202020204" pitchFamily="34" charset="0"/>
              </a:rPr>
              <a:t>number = </a:t>
            </a:r>
            <a:r>
              <a:rPr lang="nn-NO"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random.randint</a:t>
            </a:r>
            <a:r>
              <a:rPr lang="nn-NO" altLang="ko-KR" sz="1600" dirty="0">
                <a:latin typeface="Consolas" panose="020B0609020204030204" pitchFamily="49" charset="0"/>
                <a:ea typeface="굴림" panose="020B0600000101010101" pitchFamily="50" charset="-127"/>
                <a:cs typeface="Arial" panose="020B0604020202020204" pitchFamily="34" charset="0"/>
              </a:rPr>
              <a:t>(1, 100)</a:t>
            </a:r>
          </a:p>
          <a:p>
            <a:endParaRPr lang="nn-NO" altLang="ko-KR" sz="1100" dirty="0">
              <a:latin typeface="Consolas" panose="020B0609020204030204" pitchFamily="49" charset="0"/>
              <a:ea typeface="굴림" panose="020B0600000101010101" pitchFamily="50" charset="-127"/>
              <a:cs typeface="Arial" panose="020B0604020202020204" pitchFamily="34" charset="0"/>
            </a:endParaRPr>
          </a:p>
          <a:p>
            <a:r>
              <a:rPr lang="nn-NO" altLang="ko-KR" sz="1600" dirty="0">
                <a:latin typeface="Consolas" panose="020B0609020204030204" pitchFamily="49" charset="0"/>
                <a:ea typeface="굴림" panose="020B0600000101010101" pitchFamily="50" charset="-127"/>
                <a:cs typeface="Arial" panose="020B0604020202020204" pitchFamily="34" charset="0"/>
              </a:rPr>
              <a:t>print("1</a:t>
            </a:r>
            <a:r>
              <a:rPr lang="ko-KR" altLang="en-US" sz="1600" dirty="0">
                <a:latin typeface="Consolas" panose="020B0609020204030204" pitchFamily="49" charset="0"/>
                <a:ea typeface="굴림" panose="020B0600000101010101" pitchFamily="50" charset="-127"/>
                <a:cs typeface="Arial" panose="020B0604020202020204" pitchFamily="34" charset="0"/>
              </a:rPr>
              <a:t>부터 </a:t>
            </a:r>
            <a:r>
              <a:rPr lang="en-US" altLang="ko-KR" sz="1600" dirty="0">
                <a:latin typeface="Consolas" panose="020B0609020204030204" pitchFamily="49" charset="0"/>
                <a:ea typeface="굴림" panose="020B0600000101010101" pitchFamily="50" charset="-127"/>
                <a:cs typeface="Arial" panose="020B0604020202020204" pitchFamily="34" charset="0"/>
              </a:rPr>
              <a:t>100 </a:t>
            </a:r>
            <a:r>
              <a:rPr lang="ko-KR" altLang="en-US" sz="1600" dirty="0">
                <a:latin typeface="Consolas" panose="020B0609020204030204" pitchFamily="49" charset="0"/>
                <a:ea typeface="굴림" panose="020B0600000101010101" pitchFamily="50" charset="-127"/>
                <a:cs typeface="Arial" panose="020B0604020202020204" pitchFamily="34" charset="0"/>
              </a:rPr>
              <a:t>사이의 숫자를 </a:t>
            </a:r>
            <a:r>
              <a:rPr lang="ko-KR" altLang="en-US" sz="1600" dirty="0" err="1">
                <a:latin typeface="Consolas" panose="020B0609020204030204" pitchFamily="49" charset="0"/>
                <a:ea typeface="굴림" panose="020B0600000101010101" pitchFamily="50" charset="-127"/>
                <a:cs typeface="Arial" panose="020B0604020202020204" pitchFamily="34" charset="0"/>
              </a:rPr>
              <a:t>맞추시오</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endParaRPr lang="en-US" altLang="ko-KR" sz="1100" dirty="0">
              <a:latin typeface="Consolas" panose="020B0609020204030204" pitchFamily="49" charset="0"/>
              <a:ea typeface="굴림" panose="020B0600000101010101" pitchFamily="50" charset="-127"/>
              <a:cs typeface="Arial" panose="020B0604020202020204" pitchFamily="34" charset="0"/>
            </a:endParaRPr>
          </a:p>
          <a:p>
            <a:r>
              <a:rPr lang="nn-NO"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while</a:t>
            </a:r>
            <a:r>
              <a:rPr lang="nn-NO"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dirty="0">
                <a:solidFill>
                  <a:srgbClr val="7030A0"/>
                </a:solidFill>
                <a:latin typeface="Consolas" panose="020B0609020204030204" pitchFamily="49" charset="0"/>
                <a:ea typeface="굴림" panose="020B0600000101010101" pitchFamily="50" charset="-127"/>
                <a:cs typeface="Arial" panose="020B0604020202020204" pitchFamily="34" charset="0"/>
              </a:rPr>
              <a:t>tries</a:t>
            </a:r>
            <a:r>
              <a:rPr lang="nn-NO"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dirty="0">
                <a:solidFill>
                  <a:srgbClr val="7030A0"/>
                </a:solidFill>
                <a:latin typeface="Consolas" panose="020B0609020204030204" pitchFamily="49" charset="0"/>
                <a:ea typeface="굴림" panose="020B0600000101010101" pitchFamily="50" charset="-127"/>
                <a:cs typeface="Arial" panose="020B0604020202020204" pitchFamily="34" charset="0"/>
              </a:rPr>
              <a:t>&lt; 10</a:t>
            </a:r>
            <a:r>
              <a:rPr lang="nn-NO" altLang="ko-KR" sz="1600" dirty="0">
                <a:latin typeface="Consolas" panose="020B0609020204030204" pitchFamily="49" charset="0"/>
                <a:ea typeface="굴림" panose="020B0600000101010101" pitchFamily="50" charset="-127"/>
                <a:cs typeface="Arial" panose="020B0604020202020204" pitchFamily="34" charset="0"/>
              </a:rPr>
              <a:t>:</a:t>
            </a:r>
          </a:p>
          <a:p>
            <a:r>
              <a:rPr lang="nn-NO" altLang="ko-KR" sz="1600" dirty="0">
                <a:latin typeface="Consolas" panose="020B0609020204030204" pitchFamily="49" charset="0"/>
                <a:ea typeface="굴림" panose="020B0600000101010101" pitchFamily="50" charset="-127"/>
                <a:cs typeface="Arial" panose="020B0604020202020204" pitchFamily="34" charset="0"/>
              </a:rPr>
              <a:t>    guess = </a:t>
            </a:r>
            <a:r>
              <a:rPr lang="nn-NO"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int</a:t>
            </a:r>
            <a:r>
              <a:rPr lang="nn-NO" altLang="ko-KR" sz="1600" dirty="0">
                <a:latin typeface="Consolas" panose="020B0609020204030204" pitchFamily="49" charset="0"/>
                <a:ea typeface="굴림" panose="020B0600000101010101" pitchFamily="50" charset="-127"/>
                <a:cs typeface="Arial" panose="020B0604020202020204" pitchFamily="34" charset="0"/>
              </a:rPr>
              <a:t>(</a:t>
            </a:r>
            <a:r>
              <a:rPr lang="nn-NO"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nn-NO" altLang="ko-KR" sz="1600" dirty="0">
                <a:latin typeface="Consolas" panose="020B0609020204030204" pitchFamily="49" charset="0"/>
                <a:ea typeface="굴림" panose="020B0600000101010101" pitchFamily="50" charset="-127"/>
                <a:cs typeface="Arial" panose="020B0604020202020204" pitchFamily="34" charset="0"/>
              </a:rPr>
              <a:t>("</a:t>
            </a:r>
            <a:r>
              <a:rPr lang="ko-KR" altLang="en-US" sz="1600" dirty="0">
                <a:latin typeface="Consolas" panose="020B0609020204030204" pitchFamily="49" charset="0"/>
                <a:ea typeface="굴림" panose="020B0600000101010101" pitchFamily="50" charset="-127"/>
                <a:cs typeface="Arial" panose="020B0604020202020204" pitchFamily="34" charset="0"/>
              </a:rPr>
              <a:t>숫자를 </a:t>
            </a:r>
            <a:r>
              <a:rPr lang="ko-KR" altLang="en-US" sz="1600"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dirty="0">
                <a:latin typeface="Consolas" panose="020B0609020204030204" pitchFamily="49" charset="0"/>
                <a:ea typeface="굴림" panose="020B0600000101010101" pitchFamily="50" charset="-127"/>
                <a:cs typeface="Arial" panose="020B0604020202020204" pitchFamily="34" charset="0"/>
              </a:rPr>
              <a:t>tries = tries + 1</a:t>
            </a:r>
          </a:p>
          <a:p>
            <a:r>
              <a:rPr lang="nn-NO"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nn-NO"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dirty="0">
                <a:solidFill>
                  <a:srgbClr val="7030A0"/>
                </a:solidFill>
                <a:latin typeface="Consolas" panose="020B0609020204030204" pitchFamily="49" charset="0"/>
                <a:ea typeface="굴림" panose="020B0600000101010101" pitchFamily="50" charset="-127"/>
                <a:cs typeface="Arial" panose="020B0604020202020204" pitchFamily="34" charset="0"/>
              </a:rPr>
              <a:t>guess &lt; number</a:t>
            </a:r>
            <a:r>
              <a:rPr lang="nn-NO" altLang="ko-KR" sz="1600" dirty="0">
                <a:latin typeface="Consolas" panose="020B0609020204030204" pitchFamily="49" charset="0"/>
                <a:ea typeface="굴림" panose="020B0600000101010101" pitchFamily="50" charset="-127"/>
                <a:cs typeface="Arial" panose="020B0604020202020204" pitchFamily="34" charset="0"/>
              </a:rPr>
              <a:t>:</a:t>
            </a:r>
          </a:p>
          <a:p>
            <a:r>
              <a:rPr lang="nn-NO"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낮음</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elif</a:t>
            </a:r>
            <a:r>
              <a:rPr lang="nn-NO"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dirty="0">
                <a:solidFill>
                  <a:srgbClr val="7030A0"/>
                </a:solidFill>
                <a:latin typeface="Consolas" panose="020B0609020204030204" pitchFamily="49" charset="0"/>
                <a:ea typeface="굴림" panose="020B0600000101010101" pitchFamily="50" charset="-127"/>
                <a:cs typeface="Arial" panose="020B0604020202020204" pitchFamily="34" charset="0"/>
              </a:rPr>
              <a:t>guess &gt; number</a:t>
            </a:r>
            <a:r>
              <a:rPr lang="nn-NO" altLang="ko-KR" sz="1600" dirty="0">
                <a:latin typeface="Consolas" panose="020B0609020204030204" pitchFamily="49" charset="0"/>
                <a:ea typeface="굴림" panose="020B0600000101010101" pitchFamily="50" charset="-127"/>
                <a:cs typeface="Arial" panose="020B0604020202020204" pitchFamily="34" charset="0"/>
              </a:rPr>
              <a:t>:</a:t>
            </a:r>
          </a:p>
          <a:p>
            <a:r>
              <a:rPr lang="nn-NO"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높음</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nn-NO" altLang="ko-KR" sz="1600" dirty="0">
                <a:latin typeface="Consolas" panose="020B0609020204030204" pitchFamily="49" charset="0"/>
                <a:ea typeface="굴림" panose="020B0600000101010101" pitchFamily="50" charset="-127"/>
                <a:cs typeface="Arial" panose="020B0604020202020204" pitchFamily="34" charset="0"/>
              </a:rPr>
              <a:t>:</a:t>
            </a:r>
          </a:p>
          <a:p>
            <a:r>
              <a:rPr lang="nn-NO" altLang="ko-KR" sz="1600" dirty="0">
                <a:latin typeface="Consolas" panose="020B0609020204030204" pitchFamily="49" charset="0"/>
                <a:ea typeface="굴림" panose="020B0600000101010101" pitchFamily="50" charset="-127"/>
                <a:cs typeface="Arial" panose="020B0604020202020204" pitchFamily="34" charset="0"/>
              </a:rPr>
              <a:t>        break</a:t>
            </a:r>
          </a:p>
          <a:p>
            <a:endParaRPr lang="nn-NO" altLang="ko-KR" sz="1200" dirty="0">
              <a:latin typeface="Consolas" panose="020B0609020204030204" pitchFamily="49" charset="0"/>
              <a:ea typeface="굴림" panose="020B0600000101010101" pitchFamily="50" charset="-127"/>
              <a:cs typeface="Arial" panose="020B0604020202020204" pitchFamily="34" charset="0"/>
            </a:endParaRPr>
          </a:p>
          <a:p>
            <a:r>
              <a:rPr lang="nn-NO"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nn-NO"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dirty="0">
                <a:solidFill>
                  <a:srgbClr val="7030A0"/>
                </a:solidFill>
                <a:latin typeface="Consolas" panose="020B0609020204030204" pitchFamily="49" charset="0"/>
                <a:ea typeface="굴림" panose="020B0600000101010101" pitchFamily="50" charset="-127"/>
                <a:cs typeface="Arial" panose="020B0604020202020204" pitchFamily="34" charset="0"/>
              </a:rPr>
              <a:t>guess == number</a:t>
            </a:r>
            <a:r>
              <a:rPr lang="nn-NO" altLang="ko-KR" sz="1600" dirty="0">
                <a:latin typeface="Consolas" panose="020B0609020204030204" pitchFamily="49" charset="0"/>
                <a:ea typeface="굴림" panose="020B0600000101010101" pitchFamily="50" charset="-127"/>
                <a:cs typeface="Arial" panose="020B0604020202020204" pitchFamily="34" charset="0"/>
              </a:rPr>
              <a:t>:</a:t>
            </a:r>
          </a:p>
          <a:p>
            <a:r>
              <a:rPr lang="nn-NO"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축하합니다</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ko-KR" altLang="en-US" sz="1600" dirty="0" err="1">
                <a:latin typeface="Consolas" panose="020B0609020204030204" pitchFamily="49" charset="0"/>
                <a:ea typeface="굴림" panose="020B0600000101010101" pitchFamily="50" charset="-127"/>
                <a:cs typeface="Arial" panose="020B0604020202020204" pitchFamily="34" charset="0"/>
              </a:rPr>
              <a:t>시도횟수</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dirty="0">
                <a:latin typeface="Consolas" panose="020B0609020204030204" pitchFamily="49" charset="0"/>
                <a:ea typeface="굴림" panose="020B0600000101010101" pitchFamily="50" charset="-127"/>
                <a:cs typeface="Arial" panose="020B0604020202020204" pitchFamily="34" charset="0"/>
              </a:rPr>
              <a:t>tries)</a:t>
            </a:r>
          </a:p>
          <a:p>
            <a:r>
              <a:rPr lang="nn-NO"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nn-NO" altLang="ko-KR" sz="1600" dirty="0">
                <a:latin typeface="Consolas" panose="020B0609020204030204" pitchFamily="49" charset="0"/>
                <a:ea typeface="굴림" panose="020B0600000101010101" pitchFamily="50" charset="-127"/>
                <a:cs typeface="Arial" panose="020B0604020202020204" pitchFamily="34" charset="0"/>
              </a:rPr>
              <a:t>:</a:t>
            </a:r>
          </a:p>
          <a:p>
            <a:r>
              <a:rPr lang="nn-NO"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정답은 </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nn-NO" altLang="ko-KR" sz="1600" dirty="0">
                <a:latin typeface="Consolas" panose="020B0609020204030204" pitchFamily="49" charset="0"/>
                <a:ea typeface="굴림" panose="020B0600000101010101" pitchFamily="50" charset="-127"/>
                <a:cs typeface="Arial" panose="020B0604020202020204" pitchFamily="34" charset="0"/>
              </a:rPr>
              <a:t>number)</a:t>
            </a:r>
            <a:endParaRPr lang="en-US" altLang="ko-KR" sz="1600" dirty="0">
              <a:latin typeface="Consolas" panose="020B0609020204030204" pitchFamily="49"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23921124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64835" y="2288164"/>
            <a:ext cx="8714509" cy="1785071"/>
          </a:xfrm>
        </p:spPr>
        <p:txBody>
          <a:bodyPr>
            <a:noAutofit/>
          </a:bodyPr>
          <a:lstStyle/>
          <a:p>
            <a:r>
              <a:rPr lang="en-US" altLang="ko-KR" sz="6000" dirty="0"/>
              <a:t>5</a:t>
            </a:r>
            <a:r>
              <a:rPr lang="ko-KR" altLang="en-US" sz="6000" dirty="0" smtClean="0"/>
              <a:t>강</a:t>
            </a:r>
            <a:r>
              <a:rPr lang="en-US" altLang="ko-KR" sz="6000" dirty="0" smtClean="0"/>
              <a:t/>
            </a:r>
            <a:br>
              <a:rPr lang="en-US" altLang="ko-KR" sz="6000" dirty="0" smtClean="0"/>
            </a:br>
            <a:r>
              <a:rPr lang="ko-KR" altLang="en-US" sz="6000" dirty="0" smtClean="0"/>
              <a:t>자료구조</a:t>
            </a:r>
            <a:endParaRPr lang="ko-KR" altLang="en-US" sz="6000" dirty="0"/>
          </a:p>
        </p:txBody>
      </p:sp>
    </p:spTree>
    <p:extLst>
      <p:ext uri="{BB962C8B-B14F-4D97-AF65-F5344CB8AC3E}">
        <p14:creationId xmlns:p14="http://schemas.microsoft.com/office/powerpoint/2010/main" val="7085812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파이썬의</a:t>
            </a:r>
            <a:r>
              <a:rPr lang="ko-KR" altLang="en-US" dirty="0"/>
              <a:t> 다양한 변수들</a:t>
            </a:r>
          </a:p>
        </p:txBody>
      </p:sp>
      <p:sp>
        <p:nvSpPr>
          <p:cNvPr id="3" name="내용 개체 틀 2"/>
          <p:cNvSpPr>
            <a:spLocks noGrp="1"/>
          </p:cNvSpPr>
          <p:nvPr>
            <p:ph idx="1"/>
          </p:nvPr>
        </p:nvSpPr>
        <p:spPr>
          <a:xfrm>
            <a:off x="539552" y="826736"/>
            <a:ext cx="6563072" cy="5328592"/>
          </a:xfrm>
        </p:spPr>
        <p:txBody>
          <a:bodyPr>
            <a:noAutofit/>
          </a:bodyPr>
          <a:lstStyle/>
          <a:p>
            <a:pPr>
              <a:lnSpc>
                <a:spcPct val="250000"/>
              </a:lnSpc>
              <a:spcBef>
                <a:spcPts val="600"/>
              </a:spcBef>
            </a:pPr>
            <a:r>
              <a:rPr lang="ko-KR" altLang="en-US" sz="2400" b="1" dirty="0"/>
              <a:t>문자</a:t>
            </a:r>
            <a:r>
              <a:rPr lang="en-US" altLang="ko-KR" sz="2400" b="1" dirty="0"/>
              <a:t>, </a:t>
            </a:r>
            <a:r>
              <a:rPr lang="ko-KR" altLang="en-US" sz="2400" b="1" dirty="0"/>
              <a:t>숫자</a:t>
            </a:r>
            <a:r>
              <a:rPr lang="en-US" altLang="ko-KR" sz="2400" b="1" dirty="0"/>
              <a:t>, </a:t>
            </a:r>
            <a:r>
              <a:rPr lang="ko-KR" altLang="en-US" sz="2400" b="1" dirty="0"/>
              <a:t>문자열</a:t>
            </a:r>
            <a:r>
              <a:rPr lang="en-US" altLang="ko-KR" sz="2400" b="1" dirty="0"/>
              <a:t>, </a:t>
            </a:r>
            <a:r>
              <a:rPr lang="ko-KR" altLang="en-US" sz="2400" b="1" dirty="0"/>
              <a:t>객체</a:t>
            </a:r>
            <a:r>
              <a:rPr lang="en-US" altLang="ko-KR" sz="2400" b="1" dirty="0"/>
              <a:t>, Bool</a:t>
            </a:r>
          </a:p>
          <a:p>
            <a:pPr>
              <a:lnSpc>
                <a:spcPct val="250000"/>
              </a:lnSpc>
              <a:spcBef>
                <a:spcPts val="600"/>
              </a:spcBef>
            </a:pPr>
            <a:r>
              <a:rPr lang="ko-KR" altLang="en-US" sz="2400" b="1" dirty="0"/>
              <a:t>여러 개 데이터를 담을 수 있는 변수들</a:t>
            </a:r>
            <a:endParaRPr lang="en-US" altLang="ko-KR" sz="2400" b="1" dirty="0"/>
          </a:p>
          <a:p>
            <a:pPr lvl="1">
              <a:lnSpc>
                <a:spcPct val="250000"/>
              </a:lnSpc>
              <a:spcBef>
                <a:spcPts val="600"/>
              </a:spcBef>
            </a:pPr>
            <a:r>
              <a:rPr lang="ko-KR" altLang="en-US" sz="2200" b="1" dirty="0"/>
              <a:t>리스트</a:t>
            </a:r>
            <a:endParaRPr lang="en-US" altLang="ko-KR" sz="2200" b="1" dirty="0"/>
          </a:p>
          <a:p>
            <a:pPr lvl="1">
              <a:lnSpc>
                <a:spcPct val="250000"/>
              </a:lnSpc>
              <a:spcBef>
                <a:spcPts val="600"/>
              </a:spcBef>
            </a:pPr>
            <a:r>
              <a:rPr lang="ko-KR" altLang="en-US" sz="2200" b="1" dirty="0" err="1"/>
              <a:t>튜플</a:t>
            </a:r>
            <a:endParaRPr lang="en-US" altLang="ko-KR" sz="2200" b="1" dirty="0"/>
          </a:p>
          <a:p>
            <a:pPr lvl="1">
              <a:lnSpc>
                <a:spcPct val="250000"/>
              </a:lnSpc>
              <a:spcBef>
                <a:spcPts val="600"/>
              </a:spcBef>
            </a:pPr>
            <a:r>
              <a:rPr lang="ko-KR" altLang="en-US" sz="2200" b="1" dirty="0"/>
              <a:t>세트</a:t>
            </a:r>
            <a:endParaRPr lang="en-US" altLang="ko-KR" sz="2200" b="1" dirty="0"/>
          </a:p>
          <a:p>
            <a:pPr lvl="1">
              <a:lnSpc>
                <a:spcPct val="250000"/>
              </a:lnSpc>
              <a:spcBef>
                <a:spcPts val="600"/>
              </a:spcBef>
            </a:pPr>
            <a:r>
              <a:rPr lang="ko-KR" altLang="en-US" sz="2200" b="1" dirty="0" err="1"/>
              <a:t>딕셔너리</a:t>
            </a:r>
            <a:endParaRPr lang="en-US" altLang="ko-KR" sz="2200" b="1" dirty="0"/>
          </a:p>
        </p:txBody>
      </p:sp>
      <p:pic>
        <p:nvPicPr>
          <p:cNvPr id="4" name="그림 3"/>
          <p:cNvPicPr>
            <a:picLocks noChangeAspect="1"/>
          </p:cNvPicPr>
          <p:nvPr/>
        </p:nvPicPr>
        <p:blipFill rotWithShape="1">
          <a:blip r:embed="rId2"/>
          <a:srcRect l="1182" t="25305" r="47059" b="25305"/>
          <a:stretch/>
        </p:blipFill>
        <p:spPr>
          <a:xfrm>
            <a:off x="2987824" y="2940407"/>
            <a:ext cx="3909627" cy="649285"/>
          </a:xfrm>
          <a:prstGeom prst="rect">
            <a:avLst/>
          </a:prstGeom>
        </p:spPr>
      </p:pic>
      <p:pic>
        <p:nvPicPr>
          <p:cNvPr id="5" name="그림 4"/>
          <p:cNvPicPr>
            <a:picLocks noChangeAspect="1"/>
          </p:cNvPicPr>
          <p:nvPr/>
        </p:nvPicPr>
        <p:blipFill rotWithShape="1">
          <a:blip r:embed="rId3"/>
          <a:srcRect l="1021" t="27798" r="29241" b="27798"/>
          <a:stretch/>
        </p:blipFill>
        <p:spPr>
          <a:xfrm>
            <a:off x="2843808" y="3949852"/>
            <a:ext cx="6042412" cy="668675"/>
          </a:xfrm>
          <a:prstGeom prst="rect">
            <a:avLst/>
          </a:prstGeom>
        </p:spPr>
      </p:pic>
      <p:pic>
        <p:nvPicPr>
          <p:cNvPr id="6" name="그림 5"/>
          <p:cNvPicPr>
            <a:picLocks noChangeAspect="1"/>
          </p:cNvPicPr>
          <p:nvPr/>
        </p:nvPicPr>
        <p:blipFill>
          <a:blip r:embed="rId4"/>
          <a:stretch>
            <a:fillRect/>
          </a:stretch>
        </p:blipFill>
        <p:spPr>
          <a:xfrm>
            <a:off x="2843808" y="5010965"/>
            <a:ext cx="6192688" cy="712350"/>
          </a:xfrm>
          <a:prstGeom prst="rect">
            <a:avLst/>
          </a:prstGeom>
        </p:spPr>
      </p:pic>
      <p:pic>
        <p:nvPicPr>
          <p:cNvPr id="7" name="그림 6"/>
          <p:cNvPicPr>
            <a:picLocks noChangeAspect="1"/>
          </p:cNvPicPr>
          <p:nvPr/>
        </p:nvPicPr>
        <p:blipFill>
          <a:blip r:embed="rId5"/>
          <a:stretch>
            <a:fillRect/>
          </a:stretch>
        </p:blipFill>
        <p:spPr>
          <a:xfrm>
            <a:off x="2915817" y="5877272"/>
            <a:ext cx="6192688" cy="735765"/>
          </a:xfrm>
          <a:prstGeom prst="rect">
            <a:avLst/>
          </a:prstGeom>
        </p:spPr>
      </p:pic>
    </p:spTree>
    <p:extLst>
      <p:ext uri="{BB962C8B-B14F-4D97-AF65-F5344CB8AC3E}">
        <p14:creationId xmlns:p14="http://schemas.microsoft.com/office/powerpoint/2010/main" val="113706897"/>
      </p:ext>
    </p:extLst>
  </p:cSld>
  <p:clrMapOvr>
    <a:masterClrMapping/>
  </p:clrMapOvr>
  <mc:AlternateContent xmlns:mc="http://schemas.openxmlformats.org/markup-compatibility/2006" xmlns:p14="http://schemas.microsoft.com/office/powerpoint/2010/main">
    <mc:Choice Requires="p14">
      <p:transition spd="slow" p14:dur="2000" advTm="259506"/>
    </mc:Choice>
    <mc:Fallback xmlns="">
      <p:transition spd="slow" advTm="259506"/>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리스트</a:t>
            </a:r>
          </a:p>
        </p:txBody>
      </p:sp>
      <p:sp>
        <p:nvSpPr>
          <p:cNvPr id="3" name="내용 개체 틀 2"/>
          <p:cNvSpPr>
            <a:spLocks noGrp="1"/>
          </p:cNvSpPr>
          <p:nvPr>
            <p:ph idx="1"/>
          </p:nvPr>
        </p:nvSpPr>
        <p:spPr/>
        <p:txBody>
          <a:bodyPr/>
          <a:lstStyle/>
          <a:p>
            <a:r>
              <a:rPr lang="ko-KR" altLang="en-US" b="1" dirty="0"/>
              <a:t>리스트</a:t>
            </a:r>
            <a:r>
              <a:rPr lang="en-US" altLang="ko-KR" b="1" dirty="0"/>
              <a:t>(list)</a:t>
            </a:r>
            <a:r>
              <a:rPr lang="ko-KR" altLang="en-US" b="1" dirty="0"/>
              <a:t> </a:t>
            </a:r>
            <a:endParaRPr lang="en-US" altLang="ko-KR" b="1" dirty="0"/>
          </a:p>
          <a:p>
            <a:pPr lvl="1"/>
            <a:r>
              <a:rPr lang="ko-KR" altLang="en-US" sz="2000" b="1" dirty="0"/>
              <a:t>여러 개의 데이터를 변수에 저장</a:t>
            </a:r>
            <a:endParaRPr lang="en-US" altLang="ko-KR" sz="2000" b="1" dirty="0"/>
          </a:p>
          <a:p>
            <a:pPr lvl="1"/>
            <a:r>
              <a:rPr lang="ko-KR" altLang="en-US" sz="2000" b="1" dirty="0"/>
              <a:t>대괄호</a:t>
            </a:r>
            <a:r>
              <a:rPr lang="en-US" altLang="ko-KR" sz="2000" b="1" dirty="0"/>
              <a:t>(‘[]’)</a:t>
            </a:r>
            <a:r>
              <a:rPr lang="ko-KR" altLang="en-US" sz="2000" b="1" dirty="0"/>
              <a:t>와 쉼표를 이용하여 정의</a:t>
            </a:r>
            <a:endParaRPr lang="en-US" altLang="ko-KR" sz="2000" b="1" dirty="0"/>
          </a:p>
          <a:p>
            <a:pPr lvl="2"/>
            <a:r>
              <a:rPr lang="en-US" altLang="ko-KR" sz="2000" b="1" dirty="0"/>
              <a:t>Data = [ ‘Z’, ‘Hello’, 3.1415 ]</a:t>
            </a:r>
          </a:p>
          <a:p>
            <a:pPr lvl="1"/>
            <a:r>
              <a:rPr lang="ko-KR" altLang="en-US" sz="2000" b="1" dirty="0"/>
              <a:t>리스트 변수는 내용 수정 가능함</a:t>
            </a:r>
            <a:r>
              <a:rPr lang="en-US" altLang="ko-KR" sz="2000" b="1" dirty="0"/>
              <a:t>.</a:t>
            </a:r>
            <a:endParaRPr lang="ko-KR" altLang="en-US" sz="2000" b="1" dirty="0"/>
          </a:p>
          <a:p>
            <a:pPr lvl="1"/>
            <a:endParaRPr lang="en-US" altLang="ko-KR" dirty="0"/>
          </a:p>
          <a:p>
            <a:pPr lvl="1"/>
            <a:endParaRPr lang="en-US" altLang="ko-KR" dirty="0"/>
          </a:p>
          <a:p>
            <a:pPr lvl="1"/>
            <a:endParaRPr lang="ko-KR" altLang="en-US" dirty="0"/>
          </a:p>
        </p:txBody>
      </p:sp>
      <p:pic>
        <p:nvPicPr>
          <p:cNvPr id="5" name="그림 4"/>
          <p:cNvPicPr>
            <a:picLocks noChangeAspect="1"/>
          </p:cNvPicPr>
          <p:nvPr/>
        </p:nvPicPr>
        <p:blipFill>
          <a:blip r:embed="rId3"/>
          <a:stretch>
            <a:fillRect/>
          </a:stretch>
        </p:blipFill>
        <p:spPr>
          <a:xfrm>
            <a:off x="667721" y="2996952"/>
            <a:ext cx="6070023" cy="1056409"/>
          </a:xfrm>
          <a:prstGeom prst="rect">
            <a:avLst/>
          </a:prstGeom>
        </p:spPr>
      </p:pic>
      <p:sp>
        <p:nvSpPr>
          <p:cNvPr id="6" name="TextBox 5"/>
          <p:cNvSpPr txBox="1"/>
          <p:nvPr/>
        </p:nvSpPr>
        <p:spPr>
          <a:xfrm>
            <a:off x="705933" y="4221088"/>
            <a:ext cx="5976664" cy="338554"/>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cs typeface="Arial" panose="020B0604020202020204" pitchFamily="34" charset="0"/>
              </a:rPr>
              <a:t> scores  = [ 32, 56, 64, 72, 12, 37, 98, 77, 59, 69]</a:t>
            </a:r>
          </a:p>
        </p:txBody>
      </p:sp>
      <p:pic>
        <p:nvPicPr>
          <p:cNvPr id="8" name="그림 7"/>
          <p:cNvPicPr>
            <a:picLocks noChangeAspect="1"/>
          </p:cNvPicPr>
          <p:nvPr/>
        </p:nvPicPr>
        <p:blipFill rotWithShape="1">
          <a:blip r:embed="rId4"/>
          <a:srcRect t="25343" b="56530"/>
          <a:stretch/>
        </p:blipFill>
        <p:spPr>
          <a:xfrm>
            <a:off x="4317219" y="5369792"/>
            <a:ext cx="4524788" cy="739037"/>
          </a:xfrm>
          <a:prstGeom prst="rect">
            <a:avLst/>
          </a:prstGeom>
        </p:spPr>
      </p:pic>
      <p:cxnSp>
        <p:nvCxnSpPr>
          <p:cNvPr id="9" name="직선 화살표 연결선 8"/>
          <p:cNvCxnSpPr/>
          <p:nvPr/>
        </p:nvCxnSpPr>
        <p:spPr>
          <a:xfrm flipH="1">
            <a:off x="6156176" y="4941168"/>
            <a:ext cx="144016"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5940152" y="4583946"/>
            <a:ext cx="856325" cy="369332"/>
          </a:xfrm>
          <a:prstGeom prst="rect">
            <a:avLst/>
          </a:prstGeom>
        </p:spPr>
        <p:txBody>
          <a:bodyPr wrap="none">
            <a:spAutoFit/>
          </a:bodyPr>
          <a:lstStyle/>
          <a:p>
            <a:r>
              <a:rPr lang="en-US" altLang="ko-KR" b="1" dirty="0"/>
              <a:t>‘</a:t>
            </a:r>
            <a:r>
              <a:rPr lang="ko-KR" altLang="en-US" b="1" dirty="0"/>
              <a:t>안녕</a:t>
            </a:r>
            <a:r>
              <a:rPr lang="en-US" altLang="ko-KR" b="1" dirty="0"/>
              <a:t>’ </a:t>
            </a:r>
            <a:endParaRPr lang="ko-KR" altLang="en-US" dirty="0"/>
          </a:p>
        </p:txBody>
      </p:sp>
      <p:cxnSp>
        <p:nvCxnSpPr>
          <p:cNvPr id="11" name="직선 화살표 연결선 10"/>
          <p:cNvCxnSpPr/>
          <p:nvPr/>
        </p:nvCxnSpPr>
        <p:spPr>
          <a:xfrm flipH="1">
            <a:off x="5796136" y="6039924"/>
            <a:ext cx="144016"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4888100" y="6409629"/>
            <a:ext cx="950773" cy="369332"/>
          </a:xfrm>
          <a:prstGeom prst="rect">
            <a:avLst/>
          </a:prstGeom>
        </p:spPr>
        <p:txBody>
          <a:bodyPr wrap="none">
            <a:spAutoFit/>
          </a:bodyPr>
          <a:lstStyle/>
          <a:p>
            <a:r>
              <a:rPr lang="en-US" altLang="ko-KR" b="1" dirty="0"/>
              <a:t>‘Hello’ </a:t>
            </a:r>
            <a:endParaRPr lang="ko-KR" altLang="en-US" dirty="0"/>
          </a:p>
        </p:txBody>
      </p:sp>
      <p:sp>
        <p:nvSpPr>
          <p:cNvPr id="13" name="직사각형 12"/>
          <p:cNvSpPr/>
          <p:nvPr/>
        </p:nvSpPr>
        <p:spPr>
          <a:xfrm>
            <a:off x="5685905" y="5677965"/>
            <a:ext cx="614287" cy="307777"/>
          </a:xfrm>
          <a:prstGeom prst="rect">
            <a:avLst/>
          </a:prstGeom>
          <a:solidFill>
            <a:srgbClr val="DADBBD"/>
          </a:solidFill>
        </p:spPr>
        <p:txBody>
          <a:bodyPr wrap="square">
            <a:spAutoFit/>
          </a:bodyPr>
          <a:lstStyle/>
          <a:p>
            <a:r>
              <a:rPr lang="en-US" altLang="ko-KR" sz="1400" b="1" dirty="0"/>
              <a:t>‘</a:t>
            </a:r>
            <a:r>
              <a:rPr lang="ko-KR" altLang="en-US" sz="1400" b="1" dirty="0"/>
              <a:t>안녕</a:t>
            </a:r>
            <a:r>
              <a:rPr lang="en-US" altLang="ko-KR" sz="1400" b="1" dirty="0"/>
              <a:t>’ </a:t>
            </a:r>
            <a:endParaRPr lang="ko-KR" altLang="en-US" sz="1400" dirty="0"/>
          </a:p>
        </p:txBody>
      </p:sp>
    </p:spTree>
    <p:custDataLst>
      <p:tags r:id="rId1"/>
    </p:custDataLst>
    <p:extLst>
      <p:ext uri="{BB962C8B-B14F-4D97-AF65-F5344CB8AC3E}">
        <p14:creationId xmlns:p14="http://schemas.microsoft.com/office/powerpoint/2010/main" val="3654415181"/>
      </p:ext>
    </p:extLst>
  </p:cSld>
  <p:clrMapOvr>
    <a:masterClrMapping/>
  </p:clrMapOvr>
  <mc:AlternateContent xmlns:mc="http://schemas.openxmlformats.org/markup-compatibility/2006" xmlns:p14="http://schemas.microsoft.com/office/powerpoint/2010/main">
    <mc:Choice Requires="p14">
      <p:transition spd="slow" p14:dur="2000" advTm="51070"/>
    </mc:Choice>
    <mc:Fallback xmlns="">
      <p:transition spd="slow" advTm="510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899592" y="1268760"/>
            <a:ext cx="7369983" cy="4371331"/>
          </a:xfrm>
          <a:prstGeom prst="rect">
            <a:avLst/>
          </a:prstGeom>
        </p:spPr>
      </p:pic>
      <p:sp>
        <p:nvSpPr>
          <p:cNvPr id="2" name="제목 1"/>
          <p:cNvSpPr>
            <a:spLocks noGrp="1"/>
          </p:cNvSpPr>
          <p:nvPr>
            <p:ph type="title"/>
          </p:nvPr>
        </p:nvSpPr>
        <p:spPr/>
        <p:txBody>
          <a:bodyPr/>
          <a:lstStyle/>
          <a:p>
            <a:r>
              <a:rPr lang="ko-KR" altLang="en-US" dirty="0"/>
              <a:t>리스트</a:t>
            </a:r>
          </a:p>
        </p:txBody>
      </p:sp>
      <p:sp>
        <p:nvSpPr>
          <p:cNvPr id="3" name="내용 개체 틀 2"/>
          <p:cNvSpPr>
            <a:spLocks noGrp="1"/>
          </p:cNvSpPr>
          <p:nvPr>
            <p:ph idx="1"/>
          </p:nvPr>
        </p:nvSpPr>
        <p:spPr/>
        <p:txBody>
          <a:bodyPr/>
          <a:lstStyle/>
          <a:p>
            <a:r>
              <a:rPr lang="ko-KR" altLang="en-US" b="1" dirty="0"/>
              <a:t>리스트가 필요한 이유</a:t>
            </a:r>
            <a:endParaRPr lang="en-US" altLang="ko-KR" b="1" dirty="0"/>
          </a:p>
          <a:p>
            <a:pPr lvl="1"/>
            <a:r>
              <a:rPr lang="ko-KR" altLang="en-US" b="1" dirty="0"/>
              <a:t>리스트의 각 방은 인덱스로 구분한다</a:t>
            </a:r>
            <a:r>
              <a:rPr lang="en-US" altLang="ko-KR" b="1" dirty="0"/>
              <a:t>. </a:t>
            </a:r>
          </a:p>
          <a:p>
            <a:endParaRPr lang="ko-KR" altLang="en-US" dirty="0"/>
          </a:p>
        </p:txBody>
      </p:sp>
    </p:spTree>
    <p:extLst>
      <p:ext uri="{BB962C8B-B14F-4D97-AF65-F5344CB8AC3E}">
        <p14:creationId xmlns:p14="http://schemas.microsoft.com/office/powerpoint/2010/main" val="2465074573"/>
      </p:ext>
    </p:extLst>
  </p:cSld>
  <p:clrMapOvr>
    <a:masterClrMapping/>
  </p:clrMapOvr>
  <mc:AlternateContent xmlns:mc="http://schemas.openxmlformats.org/markup-compatibility/2006" xmlns:p14="http://schemas.microsoft.com/office/powerpoint/2010/main">
    <mc:Choice Requires="p14">
      <p:transition spd="slow" p14:dur="2000" advTm="130087"/>
    </mc:Choice>
    <mc:Fallback xmlns="">
      <p:transition spd="slow" advTm="130087"/>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리스트</a:t>
            </a:r>
          </a:p>
        </p:txBody>
      </p:sp>
      <p:pic>
        <p:nvPicPr>
          <p:cNvPr id="4" name="그림 3"/>
          <p:cNvPicPr>
            <a:picLocks noChangeAspect="1"/>
          </p:cNvPicPr>
          <p:nvPr/>
        </p:nvPicPr>
        <p:blipFill>
          <a:blip r:embed="rId2"/>
          <a:stretch>
            <a:fillRect/>
          </a:stretch>
        </p:blipFill>
        <p:spPr>
          <a:xfrm>
            <a:off x="971600" y="1124744"/>
            <a:ext cx="7189093" cy="2619211"/>
          </a:xfrm>
          <a:prstGeom prst="rect">
            <a:avLst/>
          </a:prstGeom>
        </p:spPr>
      </p:pic>
      <p:sp>
        <p:nvSpPr>
          <p:cNvPr id="3" name="내용 개체 틀 2"/>
          <p:cNvSpPr>
            <a:spLocks noGrp="1"/>
          </p:cNvSpPr>
          <p:nvPr>
            <p:ph idx="1"/>
          </p:nvPr>
        </p:nvSpPr>
        <p:spPr/>
        <p:txBody>
          <a:bodyPr/>
          <a:lstStyle/>
          <a:p>
            <a:r>
              <a:rPr lang="ko-KR" altLang="en-US" b="1" dirty="0"/>
              <a:t>리스트 요소 접근</a:t>
            </a:r>
            <a:endParaRPr lang="en-US" altLang="ko-KR" b="1" dirty="0"/>
          </a:p>
          <a:p>
            <a:endParaRPr lang="ko-KR" altLang="en-US" dirty="0"/>
          </a:p>
        </p:txBody>
      </p:sp>
      <p:sp>
        <p:nvSpPr>
          <p:cNvPr id="5" name="TextBox 4"/>
          <p:cNvSpPr txBox="1"/>
          <p:nvPr/>
        </p:nvSpPr>
        <p:spPr>
          <a:xfrm>
            <a:off x="1619672" y="3789040"/>
            <a:ext cx="6305285" cy="2062103"/>
          </a:xfrm>
          <a:prstGeom prst="rect">
            <a:avLst/>
          </a:prstGeom>
          <a:solidFill>
            <a:srgbClr val="CCFFFF"/>
          </a:solidFill>
          <a:ln>
            <a:solidFill>
              <a:schemeClr val="tx1"/>
            </a:solidFill>
          </a:ln>
        </p:spPr>
        <p:txBody>
          <a:bodyPr wrap="square" rtlCol="0">
            <a:spAutoFit/>
          </a:bodyPr>
          <a:lstStyle/>
          <a:p>
            <a:r>
              <a:rPr lang="en-US" altLang="ko-KR" sz="1600" dirty="0"/>
              <a:t>scores = [ 32, 56, 64, 72, 12, 37, 98, 77, 59, 69]</a:t>
            </a:r>
          </a:p>
          <a:p>
            <a:endParaRPr lang="en-US" altLang="ko-KR" sz="1600" dirty="0">
              <a:latin typeface="Arial" panose="020B0604020202020204" pitchFamily="34" charset="0"/>
              <a:ea typeface="굴림" panose="020B0600000101010101" pitchFamily="50" charset="-127"/>
              <a:cs typeface="Arial" panose="020B0604020202020204" pitchFamily="34" charset="0"/>
            </a:endParaRPr>
          </a:p>
          <a:p>
            <a:r>
              <a:rPr lang="en-US" altLang="ko-KR" sz="1600" dirty="0">
                <a:latin typeface="Arial" panose="020B0604020202020204" pitchFamily="34" charset="0"/>
                <a:ea typeface="굴림" panose="020B0600000101010101" pitchFamily="50" charset="-127"/>
                <a:cs typeface="Arial" panose="020B0604020202020204" pitchFamily="34" charset="0"/>
              </a:rPr>
              <a:t>scores[0] = 80;	</a:t>
            </a:r>
          </a:p>
          <a:p>
            <a:r>
              <a:rPr lang="en-US" altLang="ko-KR" sz="1600" dirty="0">
                <a:latin typeface="Arial" panose="020B0604020202020204" pitchFamily="34" charset="0"/>
                <a:ea typeface="굴림" panose="020B0600000101010101" pitchFamily="50" charset="-127"/>
                <a:cs typeface="Arial" panose="020B0604020202020204" pitchFamily="34" charset="0"/>
              </a:rPr>
              <a:t>scores[1] = scores[0];	</a:t>
            </a:r>
          </a:p>
          <a:p>
            <a:endParaRPr lang="en-US" altLang="ko-KR" sz="1600" dirty="0">
              <a:latin typeface="Arial" panose="020B0604020202020204" pitchFamily="34" charset="0"/>
              <a:ea typeface="굴림" panose="020B0600000101010101" pitchFamily="50" charset="-127"/>
              <a:cs typeface="Arial" panose="020B0604020202020204" pitchFamily="34" charset="0"/>
            </a:endParaRPr>
          </a:p>
          <a:p>
            <a:r>
              <a:rPr lang="en-US" altLang="ko-KR" sz="1600" dirty="0">
                <a:latin typeface="Arial" panose="020B0604020202020204" pitchFamily="34" charset="0"/>
                <a:ea typeface="굴림" panose="020B0600000101010101" pitchFamily="50" charset="-127"/>
                <a:cs typeface="Arial" panose="020B0604020202020204" pitchFamily="34" charset="0"/>
              </a:rPr>
              <a:t>scores[</a:t>
            </a:r>
            <a:r>
              <a:rPr lang="en-US" altLang="ko-KR" sz="1600" dirty="0" err="1">
                <a:latin typeface="Arial" panose="020B0604020202020204" pitchFamily="34" charset="0"/>
                <a:ea typeface="굴림" panose="020B0600000101010101" pitchFamily="50" charset="-127"/>
                <a:cs typeface="Arial" panose="020B0604020202020204" pitchFamily="34" charset="0"/>
              </a:rPr>
              <a:t>i</a:t>
            </a:r>
            <a:r>
              <a:rPr lang="en-US" altLang="ko-KR" sz="1600" dirty="0">
                <a:latin typeface="Arial" panose="020B0604020202020204" pitchFamily="34" charset="0"/>
                <a:ea typeface="굴림" panose="020B0600000101010101" pitchFamily="50" charset="-127"/>
                <a:cs typeface="Arial" panose="020B0604020202020204" pitchFamily="34" charset="0"/>
              </a:rPr>
              <a:t>] = 10;		// </a:t>
            </a:r>
            <a:r>
              <a:rPr lang="en-US" altLang="ko-KR" sz="1600" dirty="0" err="1">
                <a:latin typeface="Arial" panose="020B0604020202020204" pitchFamily="34" charset="0"/>
                <a:ea typeface="굴림" panose="020B0600000101010101" pitchFamily="50" charset="-127"/>
                <a:cs typeface="Arial" panose="020B0604020202020204" pitchFamily="34" charset="0"/>
              </a:rPr>
              <a:t>i</a:t>
            </a:r>
            <a:r>
              <a:rPr lang="ko-KR" altLang="en-US" sz="1600" dirty="0">
                <a:latin typeface="Arial" panose="020B0604020202020204" pitchFamily="34" charset="0"/>
                <a:ea typeface="굴림" panose="020B0600000101010101" pitchFamily="50" charset="-127"/>
                <a:cs typeface="Arial" panose="020B0604020202020204" pitchFamily="34" charset="0"/>
              </a:rPr>
              <a:t>는 정수 변수</a:t>
            </a:r>
          </a:p>
          <a:p>
            <a:r>
              <a:rPr lang="en-US" altLang="ko-KR" sz="1600" dirty="0">
                <a:latin typeface="Arial" panose="020B0604020202020204" pitchFamily="34" charset="0"/>
                <a:ea typeface="굴림" panose="020B0600000101010101" pitchFamily="50" charset="-127"/>
                <a:cs typeface="Arial" panose="020B0604020202020204" pitchFamily="34" charset="0"/>
              </a:rPr>
              <a:t>scores[i+2] = 20;		// </a:t>
            </a:r>
            <a:r>
              <a:rPr lang="ko-KR" altLang="en-US" sz="1600" dirty="0">
                <a:latin typeface="Arial" panose="020B0604020202020204" pitchFamily="34" charset="0"/>
                <a:ea typeface="굴림" panose="020B0600000101010101" pitchFamily="50" charset="-127"/>
                <a:cs typeface="Arial" panose="020B0604020202020204" pitchFamily="34" charset="0"/>
              </a:rPr>
              <a:t>수식이 인덱스가 된다</a:t>
            </a:r>
            <a:r>
              <a:rPr lang="en-US" altLang="ko-KR" sz="1600" dirty="0">
                <a:latin typeface="Arial" panose="020B0604020202020204" pitchFamily="34" charset="0"/>
                <a:ea typeface="굴림" panose="020B0600000101010101" pitchFamily="50" charset="-127"/>
                <a:cs typeface="Arial" panose="020B0604020202020204" pitchFamily="34" charset="0"/>
              </a:rPr>
              <a:t>. </a:t>
            </a:r>
          </a:p>
          <a:p>
            <a:r>
              <a:rPr lang="en-US" altLang="ko-KR" sz="1600" dirty="0">
                <a:latin typeface="Arial" panose="020B0604020202020204" pitchFamily="34" charset="0"/>
                <a:ea typeface="굴림" panose="020B0600000101010101" pitchFamily="50" charset="-127"/>
                <a:cs typeface="Arial" panose="020B0604020202020204" pitchFamily="34" charset="0"/>
              </a:rPr>
              <a:t>   </a:t>
            </a:r>
          </a:p>
        </p:txBody>
      </p:sp>
    </p:spTree>
    <p:extLst>
      <p:ext uri="{BB962C8B-B14F-4D97-AF65-F5344CB8AC3E}">
        <p14:creationId xmlns:p14="http://schemas.microsoft.com/office/powerpoint/2010/main" val="3684139533"/>
      </p:ext>
    </p:extLst>
  </p:cSld>
  <p:clrMapOvr>
    <a:masterClrMapping/>
  </p:clrMapOvr>
  <mc:AlternateContent xmlns:mc="http://schemas.openxmlformats.org/markup-compatibility/2006" xmlns:p14="http://schemas.microsoft.com/office/powerpoint/2010/main">
    <mc:Choice Requires="p14">
      <p:transition spd="slow" p14:dur="2000" advTm="53696"/>
    </mc:Choice>
    <mc:Fallback xmlns="">
      <p:transition spd="slow" advTm="53696"/>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리스트</a:t>
            </a:r>
          </a:p>
        </p:txBody>
      </p:sp>
      <p:sp>
        <p:nvSpPr>
          <p:cNvPr id="3" name="내용 개체 틀 2"/>
          <p:cNvSpPr>
            <a:spLocks noGrp="1"/>
          </p:cNvSpPr>
          <p:nvPr>
            <p:ph idx="1"/>
          </p:nvPr>
        </p:nvSpPr>
        <p:spPr/>
        <p:txBody>
          <a:bodyPr/>
          <a:lstStyle/>
          <a:p>
            <a:r>
              <a:rPr lang="ko-KR" altLang="en-US" b="1" dirty="0"/>
              <a:t>리스트 순회하기</a:t>
            </a:r>
            <a:endParaRPr lang="en-US" altLang="ko-KR" b="1" dirty="0"/>
          </a:p>
          <a:p>
            <a:endParaRPr lang="ko-KR" altLang="en-US" dirty="0"/>
          </a:p>
        </p:txBody>
      </p:sp>
      <p:pic>
        <p:nvPicPr>
          <p:cNvPr id="4" name="그림 3"/>
          <p:cNvPicPr>
            <a:picLocks noChangeAspect="1"/>
          </p:cNvPicPr>
          <p:nvPr/>
        </p:nvPicPr>
        <p:blipFill>
          <a:blip r:embed="rId2"/>
          <a:stretch>
            <a:fillRect/>
          </a:stretch>
        </p:blipFill>
        <p:spPr>
          <a:xfrm>
            <a:off x="1403648" y="1561457"/>
            <a:ext cx="6505575" cy="2219325"/>
          </a:xfrm>
          <a:prstGeom prst="rect">
            <a:avLst/>
          </a:prstGeom>
        </p:spPr>
      </p:pic>
      <p:pic>
        <p:nvPicPr>
          <p:cNvPr id="6" name="그림 5"/>
          <p:cNvPicPr>
            <a:picLocks noChangeAspect="1"/>
          </p:cNvPicPr>
          <p:nvPr/>
        </p:nvPicPr>
        <p:blipFill>
          <a:blip r:embed="rId3"/>
          <a:stretch>
            <a:fillRect/>
          </a:stretch>
        </p:blipFill>
        <p:spPr>
          <a:xfrm>
            <a:off x="1259632" y="4077072"/>
            <a:ext cx="6131024" cy="2351713"/>
          </a:xfrm>
          <a:prstGeom prst="rect">
            <a:avLst/>
          </a:prstGeom>
        </p:spPr>
      </p:pic>
    </p:spTree>
    <p:extLst>
      <p:ext uri="{BB962C8B-B14F-4D97-AF65-F5344CB8AC3E}">
        <p14:creationId xmlns:p14="http://schemas.microsoft.com/office/powerpoint/2010/main" val="3966888160"/>
      </p:ext>
    </p:extLst>
  </p:cSld>
  <p:clrMapOvr>
    <a:masterClrMapping/>
  </p:clrMapOvr>
  <mc:AlternateContent xmlns:mc="http://schemas.openxmlformats.org/markup-compatibility/2006" xmlns:p14="http://schemas.microsoft.com/office/powerpoint/2010/main">
    <mc:Choice Requires="p14">
      <p:transition spd="slow" p14:dur="2000" advTm="31792"/>
    </mc:Choice>
    <mc:Fallback xmlns="">
      <p:transition spd="slow" advTm="31792"/>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리스트의 기초 연산</a:t>
            </a:r>
          </a:p>
        </p:txBody>
      </p:sp>
      <p:sp>
        <p:nvSpPr>
          <p:cNvPr id="3" name="내용 개체 틀 2"/>
          <p:cNvSpPr>
            <a:spLocks noGrp="1"/>
          </p:cNvSpPr>
          <p:nvPr>
            <p:ph idx="1"/>
          </p:nvPr>
        </p:nvSpPr>
        <p:spPr/>
        <p:txBody>
          <a:bodyPr/>
          <a:lstStyle/>
          <a:p>
            <a:r>
              <a:rPr lang="ko-KR" altLang="en-US" b="1" dirty="0"/>
              <a:t>리스트 추가하기</a:t>
            </a:r>
            <a:r>
              <a:rPr lang="en-US" altLang="ko-KR" b="1" dirty="0"/>
              <a:t>(</a:t>
            </a:r>
            <a:r>
              <a:rPr lang="ko-KR" altLang="en-US" b="1" dirty="0" err="1">
                <a:solidFill>
                  <a:srgbClr val="FF0000"/>
                </a:solidFill>
              </a:rPr>
              <a:t>리스트변수</a:t>
            </a:r>
            <a:r>
              <a:rPr lang="en-US" altLang="ko-KR" b="1" dirty="0">
                <a:solidFill>
                  <a:srgbClr val="FF0000"/>
                </a:solidFill>
              </a:rPr>
              <a:t>.append() </a:t>
            </a:r>
            <a:r>
              <a:rPr lang="ko-KR" altLang="en-US" b="1" dirty="0">
                <a:solidFill>
                  <a:srgbClr val="FF0000"/>
                </a:solidFill>
              </a:rPr>
              <a:t>함수</a:t>
            </a:r>
            <a:r>
              <a:rPr lang="en-US" altLang="ko-KR" b="1" dirty="0"/>
              <a:t>)</a:t>
            </a:r>
          </a:p>
          <a:p>
            <a:pPr lvl="1"/>
            <a:r>
              <a:rPr lang="ko-KR" altLang="en-US" b="1" dirty="0"/>
              <a:t>인덱스 번호를 새로 넣으면 오류 발생</a:t>
            </a:r>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r>
              <a:rPr lang="en-US" altLang="ko-KR" b="1" dirty="0">
                <a:solidFill>
                  <a:srgbClr val="FF0000"/>
                </a:solidFill>
              </a:rPr>
              <a:t>append() </a:t>
            </a:r>
            <a:r>
              <a:rPr lang="ko-KR" altLang="en-US" b="1" dirty="0">
                <a:solidFill>
                  <a:srgbClr val="FF0000"/>
                </a:solidFill>
              </a:rPr>
              <a:t>함수 </a:t>
            </a:r>
            <a:r>
              <a:rPr lang="en-US" altLang="ko-KR" b="1" dirty="0"/>
              <a:t>: </a:t>
            </a:r>
            <a:r>
              <a:rPr lang="ko-KR" altLang="en-US" dirty="0"/>
              <a:t>리스트의 끝에 새로운 항목 추가</a:t>
            </a:r>
            <a:endParaRPr lang="en-US" altLang="ko-KR" b="1" dirty="0"/>
          </a:p>
          <a:p>
            <a:endParaRPr lang="en-US" altLang="ko-KR" dirty="0"/>
          </a:p>
          <a:p>
            <a:endParaRPr lang="en-US" altLang="ko-KR" dirty="0"/>
          </a:p>
          <a:p>
            <a:endParaRPr lang="en-US" altLang="ko-KR" dirty="0"/>
          </a:p>
          <a:p>
            <a:endParaRPr lang="en-US" altLang="ko-KR" dirty="0"/>
          </a:p>
          <a:p>
            <a:endParaRPr lang="en-US" altLang="ko-KR" dirty="0"/>
          </a:p>
          <a:p>
            <a:pPr marL="457200" lvl="1" indent="0">
              <a:buNone/>
            </a:pPr>
            <a:endParaRPr lang="ko-KR" altLang="en-US" dirty="0"/>
          </a:p>
        </p:txBody>
      </p:sp>
      <p:pic>
        <p:nvPicPr>
          <p:cNvPr id="5" name="그림 4"/>
          <p:cNvPicPr>
            <a:picLocks noChangeAspect="1"/>
          </p:cNvPicPr>
          <p:nvPr/>
        </p:nvPicPr>
        <p:blipFill>
          <a:blip r:embed="rId3"/>
          <a:stretch>
            <a:fillRect/>
          </a:stretch>
        </p:blipFill>
        <p:spPr>
          <a:xfrm>
            <a:off x="1259632" y="2357818"/>
            <a:ext cx="5760640" cy="1235972"/>
          </a:xfrm>
          <a:prstGeom prst="rect">
            <a:avLst/>
          </a:prstGeom>
        </p:spPr>
      </p:pic>
      <p:pic>
        <p:nvPicPr>
          <p:cNvPr id="7" name="그림 6"/>
          <p:cNvPicPr>
            <a:picLocks noChangeAspect="1"/>
          </p:cNvPicPr>
          <p:nvPr/>
        </p:nvPicPr>
        <p:blipFill>
          <a:blip r:embed="rId4"/>
          <a:stretch>
            <a:fillRect/>
          </a:stretch>
        </p:blipFill>
        <p:spPr>
          <a:xfrm>
            <a:off x="1259632" y="1916832"/>
            <a:ext cx="6313711" cy="338892"/>
          </a:xfrm>
          <a:prstGeom prst="rect">
            <a:avLst/>
          </a:prstGeom>
        </p:spPr>
      </p:pic>
      <p:pic>
        <p:nvPicPr>
          <p:cNvPr id="8" name="그림 7"/>
          <p:cNvPicPr>
            <a:picLocks noChangeAspect="1"/>
          </p:cNvPicPr>
          <p:nvPr/>
        </p:nvPicPr>
        <p:blipFill>
          <a:blip r:embed="rId5"/>
          <a:stretch>
            <a:fillRect/>
          </a:stretch>
        </p:blipFill>
        <p:spPr>
          <a:xfrm>
            <a:off x="1320143" y="4293096"/>
            <a:ext cx="6192688" cy="1396472"/>
          </a:xfrm>
          <a:prstGeom prst="rect">
            <a:avLst/>
          </a:prstGeom>
        </p:spPr>
      </p:pic>
    </p:spTree>
    <p:extLst>
      <p:ext uri="{BB962C8B-B14F-4D97-AF65-F5344CB8AC3E}">
        <p14:creationId xmlns:p14="http://schemas.microsoft.com/office/powerpoint/2010/main" val="3250200772"/>
      </p:ext>
    </p:extLst>
  </p:cSld>
  <p:clrMapOvr>
    <a:masterClrMapping/>
  </p:clrMapOvr>
  <mc:AlternateContent xmlns:mc="http://schemas.openxmlformats.org/markup-compatibility/2006" xmlns:p14="http://schemas.microsoft.com/office/powerpoint/2010/main">
    <mc:Choice Requires="p14">
      <p:transition spd="slow" p14:dur="2000" advTm="85565"/>
    </mc:Choice>
    <mc:Fallback xmlns="">
      <p:transition spd="slow" advTm="85565"/>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리스트의 기초 연산</a:t>
            </a:r>
          </a:p>
        </p:txBody>
      </p:sp>
      <p:sp>
        <p:nvSpPr>
          <p:cNvPr id="3" name="내용 개체 틀 2"/>
          <p:cNvSpPr>
            <a:spLocks noGrp="1"/>
          </p:cNvSpPr>
          <p:nvPr>
            <p:ph idx="1"/>
          </p:nvPr>
        </p:nvSpPr>
        <p:spPr/>
        <p:txBody>
          <a:bodyPr/>
          <a:lstStyle/>
          <a:p>
            <a:r>
              <a:rPr lang="ko-KR" altLang="en-US" b="1" dirty="0"/>
              <a:t>리스트 추가하기</a:t>
            </a:r>
            <a:r>
              <a:rPr lang="en-US" altLang="ko-KR" b="1" dirty="0"/>
              <a:t>(</a:t>
            </a:r>
            <a:r>
              <a:rPr lang="ko-KR" altLang="en-US" b="1" dirty="0" err="1"/>
              <a:t>리스트변수</a:t>
            </a:r>
            <a:r>
              <a:rPr lang="en-US" altLang="ko-KR" b="1" dirty="0"/>
              <a:t>.append() </a:t>
            </a:r>
            <a:r>
              <a:rPr lang="ko-KR" altLang="en-US" b="1" dirty="0"/>
              <a:t>함수</a:t>
            </a:r>
            <a:r>
              <a:rPr lang="en-US" altLang="ko-KR" b="1" dirty="0"/>
              <a:t>)</a:t>
            </a:r>
          </a:p>
          <a:p>
            <a:pPr lvl="1"/>
            <a:r>
              <a:rPr lang="ko-KR" altLang="en-US" dirty="0"/>
              <a:t>실습하기</a:t>
            </a:r>
            <a:endParaRPr lang="en-US" altLang="ko-KR" dirty="0"/>
          </a:p>
          <a:p>
            <a:endParaRPr lang="en-US" altLang="ko-KR" dirty="0"/>
          </a:p>
          <a:p>
            <a:endParaRPr lang="en-US" altLang="ko-KR" dirty="0"/>
          </a:p>
          <a:p>
            <a:pPr marL="457200" lvl="1" indent="0">
              <a:buNone/>
            </a:pPr>
            <a:endParaRPr lang="ko-KR" altLang="en-US" dirty="0"/>
          </a:p>
        </p:txBody>
      </p:sp>
      <p:pic>
        <p:nvPicPr>
          <p:cNvPr id="4" name="그림 3"/>
          <p:cNvPicPr>
            <a:picLocks noChangeAspect="1"/>
          </p:cNvPicPr>
          <p:nvPr/>
        </p:nvPicPr>
        <p:blipFill>
          <a:blip r:embed="rId3"/>
          <a:stretch>
            <a:fillRect/>
          </a:stretch>
        </p:blipFill>
        <p:spPr>
          <a:xfrm>
            <a:off x="1187624" y="1988840"/>
            <a:ext cx="7059780" cy="4639458"/>
          </a:xfrm>
          <a:prstGeom prst="rect">
            <a:avLst/>
          </a:prstGeom>
        </p:spPr>
      </p:pic>
    </p:spTree>
    <p:extLst>
      <p:ext uri="{BB962C8B-B14F-4D97-AF65-F5344CB8AC3E}">
        <p14:creationId xmlns:p14="http://schemas.microsoft.com/office/powerpoint/2010/main" val="2535231003"/>
      </p:ext>
    </p:extLst>
  </p:cSld>
  <p:clrMapOvr>
    <a:masterClrMapping/>
  </p:clrMapOvr>
  <mc:AlternateContent xmlns:mc="http://schemas.openxmlformats.org/markup-compatibility/2006" xmlns:p14="http://schemas.microsoft.com/office/powerpoint/2010/main">
    <mc:Choice Requires="p14">
      <p:transition spd="slow" p14:dur="2000" advTm="7063"/>
    </mc:Choice>
    <mc:Fallback xmlns="">
      <p:transition spd="slow" advTm="7063"/>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리스트의 기초 연산</a:t>
            </a:r>
          </a:p>
        </p:txBody>
      </p:sp>
      <p:sp>
        <p:nvSpPr>
          <p:cNvPr id="3" name="내용 개체 틀 2"/>
          <p:cNvSpPr>
            <a:spLocks noGrp="1"/>
          </p:cNvSpPr>
          <p:nvPr>
            <p:ph idx="1"/>
          </p:nvPr>
        </p:nvSpPr>
        <p:spPr/>
        <p:txBody>
          <a:bodyPr/>
          <a:lstStyle/>
          <a:p>
            <a:r>
              <a:rPr lang="en-US" altLang="ko-KR" b="1" dirty="0">
                <a:solidFill>
                  <a:srgbClr val="C00000"/>
                </a:solidFill>
              </a:rPr>
              <a:t>in</a:t>
            </a:r>
            <a:r>
              <a:rPr lang="en-US" altLang="ko-KR" b="1" dirty="0"/>
              <a:t> </a:t>
            </a:r>
            <a:r>
              <a:rPr lang="ko-KR" altLang="en-US" b="1" dirty="0"/>
              <a:t>연산자</a:t>
            </a:r>
          </a:p>
          <a:p>
            <a:pPr lvl="1"/>
            <a:r>
              <a:rPr lang="ko-KR" altLang="en-US" dirty="0"/>
              <a:t>어떤 요소가 리스트에 있는지 확인 </a:t>
            </a:r>
            <a:r>
              <a:rPr lang="en-US" altLang="ko-KR" dirty="0"/>
              <a:t/>
            </a:r>
            <a:br>
              <a:rPr lang="en-US" altLang="ko-KR" dirty="0"/>
            </a:br>
            <a:r>
              <a:rPr lang="en-US" altLang="ko-KR" dirty="0">
                <a:sym typeface="Wingdings" panose="05000000000000000000" pitchFamily="2" charset="2"/>
              </a:rPr>
              <a:t> </a:t>
            </a:r>
            <a:r>
              <a:rPr lang="ko-KR" altLang="en-US" dirty="0">
                <a:sym typeface="Wingdings" panose="05000000000000000000" pitchFamily="2" charset="2"/>
              </a:rPr>
              <a:t>있으면 </a:t>
            </a:r>
            <a:r>
              <a:rPr lang="en-US" altLang="ko-KR" dirty="0">
                <a:sym typeface="Wingdings" panose="05000000000000000000" pitchFamily="2" charset="2"/>
              </a:rPr>
              <a:t>True, </a:t>
            </a:r>
            <a:r>
              <a:rPr lang="ko-KR" altLang="en-US" dirty="0">
                <a:sym typeface="Wingdings" panose="05000000000000000000" pitchFamily="2" charset="2"/>
              </a:rPr>
              <a:t>없으면 </a:t>
            </a:r>
            <a:r>
              <a:rPr lang="en-US" altLang="ko-KR" dirty="0">
                <a:sym typeface="Wingdings" panose="05000000000000000000" pitchFamily="2" charset="2"/>
              </a:rPr>
              <a:t>False</a:t>
            </a:r>
            <a:r>
              <a:rPr lang="ko-KR" altLang="en-US" dirty="0">
                <a:sym typeface="Wingdings" panose="05000000000000000000" pitchFamily="2" charset="2"/>
              </a:rPr>
              <a:t>를 반환함</a:t>
            </a:r>
            <a:r>
              <a:rPr lang="en-US" altLang="ko-KR" dirty="0">
                <a:sym typeface="Wingdings" panose="05000000000000000000" pitchFamily="2" charset="2"/>
              </a:rPr>
              <a:t>. </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en-US" altLang="ko-KR" b="1" dirty="0">
                <a:solidFill>
                  <a:srgbClr val="C00000"/>
                </a:solidFill>
              </a:rPr>
              <a:t>not</a:t>
            </a:r>
            <a:r>
              <a:rPr lang="ko-KR" altLang="en-US" b="1" dirty="0">
                <a:solidFill>
                  <a:srgbClr val="C00000"/>
                </a:solidFill>
              </a:rPr>
              <a:t> </a:t>
            </a:r>
            <a:r>
              <a:rPr lang="en-US" altLang="ko-KR" b="1" dirty="0">
                <a:solidFill>
                  <a:srgbClr val="C00000"/>
                </a:solidFill>
              </a:rPr>
              <a:t>in</a:t>
            </a:r>
            <a:r>
              <a:rPr lang="en-US" altLang="ko-KR" b="1" dirty="0"/>
              <a:t> :</a:t>
            </a:r>
            <a:r>
              <a:rPr lang="ko-KR" altLang="en-US" b="1" dirty="0"/>
              <a:t> 어떤 요소가 리스트에 없는지 확인 </a:t>
            </a:r>
            <a:endParaRPr lang="en-US" altLang="ko-KR" b="1" dirty="0"/>
          </a:p>
          <a:p>
            <a:pPr marL="0" indent="0">
              <a:buNone/>
            </a:pPr>
            <a:endParaRPr lang="en-US" altLang="ko-KR" b="1" dirty="0"/>
          </a:p>
        </p:txBody>
      </p:sp>
      <p:sp>
        <p:nvSpPr>
          <p:cNvPr id="4" name="TextBox 3"/>
          <p:cNvSpPr txBox="1"/>
          <p:nvPr/>
        </p:nvSpPr>
        <p:spPr>
          <a:xfrm>
            <a:off x="1187624" y="2348880"/>
            <a:ext cx="7272808" cy="830997"/>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rPr>
              <a:t>heroes = [ "</a:t>
            </a:r>
            <a:r>
              <a:rPr lang="ko-KR" altLang="en-US" sz="1600" dirty="0" err="1">
                <a:latin typeface="Consolas" panose="020B0609020204030204" pitchFamily="49" charset="0"/>
              </a:rPr>
              <a:t>스파이더맨</a:t>
            </a:r>
            <a:r>
              <a:rPr lang="en-US" altLang="ko-KR" sz="1600" dirty="0">
                <a:latin typeface="Consolas" panose="020B0609020204030204" pitchFamily="49" charset="0"/>
              </a:rPr>
              <a:t>", "</a:t>
            </a:r>
            <a:r>
              <a:rPr lang="ko-KR" altLang="en-US" sz="1600" dirty="0">
                <a:latin typeface="Consolas" panose="020B0609020204030204" pitchFamily="49" charset="0"/>
              </a:rPr>
              <a:t>슈퍼맨</a:t>
            </a:r>
            <a:r>
              <a:rPr lang="en-US" altLang="ko-KR" sz="1600" dirty="0">
                <a:latin typeface="Consolas" panose="020B0609020204030204" pitchFamily="49" charset="0"/>
              </a:rPr>
              <a:t>", "</a:t>
            </a:r>
            <a:r>
              <a:rPr lang="ko-KR" altLang="en-US" sz="1600" dirty="0" err="1">
                <a:latin typeface="Consolas" panose="020B0609020204030204" pitchFamily="49" charset="0"/>
              </a:rPr>
              <a:t>헐크</a:t>
            </a:r>
            <a:r>
              <a:rPr lang="en-US" altLang="ko-KR" sz="1600" dirty="0">
                <a:latin typeface="Consolas" panose="020B0609020204030204" pitchFamily="49" charset="0"/>
              </a:rPr>
              <a:t>", "</a:t>
            </a:r>
            <a:r>
              <a:rPr lang="ko-KR" altLang="en-US" sz="1600" dirty="0" err="1">
                <a:latin typeface="Consolas" panose="020B0609020204030204" pitchFamily="49" charset="0"/>
              </a:rPr>
              <a:t>아이언맨</a:t>
            </a:r>
            <a:r>
              <a:rPr lang="en-US" altLang="ko-KR" sz="1600" dirty="0">
                <a:latin typeface="Consolas" panose="020B0609020204030204" pitchFamily="49" charset="0"/>
              </a:rPr>
              <a:t>", "</a:t>
            </a:r>
            <a:r>
              <a:rPr lang="ko-KR" altLang="en-US" sz="1600" dirty="0" err="1">
                <a:latin typeface="Consolas" panose="020B0609020204030204" pitchFamily="49" charset="0"/>
              </a:rPr>
              <a:t>배트맨</a:t>
            </a:r>
            <a:r>
              <a:rPr lang="en-US" altLang="ko-KR" sz="1600" dirty="0">
                <a:latin typeface="Consolas" panose="020B0609020204030204" pitchFamily="49" charset="0"/>
              </a:rPr>
              <a:t>" ]</a:t>
            </a:r>
          </a:p>
          <a:p>
            <a:r>
              <a:rPr lang="en-US" altLang="ko-KR" sz="1600" dirty="0">
                <a:solidFill>
                  <a:srgbClr val="C00000"/>
                </a:solidFill>
                <a:latin typeface="Consolas" panose="020B0609020204030204" pitchFamily="49" charset="0"/>
              </a:rPr>
              <a:t>if</a:t>
            </a:r>
            <a:r>
              <a:rPr lang="en-US" altLang="ko-KR" sz="1600" dirty="0">
                <a:latin typeface="Consolas" panose="020B0609020204030204" pitchFamily="49" charset="0"/>
              </a:rPr>
              <a:t> "</a:t>
            </a:r>
            <a:r>
              <a:rPr lang="ko-KR" altLang="en-US" sz="1600" dirty="0" err="1">
                <a:latin typeface="Consolas" panose="020B0609020204030204" pitchFamily="49" charset="0"/>
              </a:rPr>
              <a:t>배트맨</a:t>
            </a:r>
            <a:r>
              <a:rPr lang="en-US" altLang="ko-KR" sz="1600" dirty="0">
                <a:latin typeface="Consolas" panose="020B0609020204030204" pitchFamily="49" charset="0"/>
              </a:rPr>
              <a:t>" </a:t>
            </a:r>
            <a:r>
              <a:rPr lang="en-US" altLang="ko-KR" sz="1600" dirty="0">
                <a:solidFill>
                  <a:srgbClr val="C00000"/>
                </a:solidFill>
                <a:latin typeface="Consolas" panose="020B0609020204030204" pitchFamily="49" charset="0"/>
              </a:rPr>
              <a:t>in</a:t>
            </a:r>
            <a:r>
              <a:rPr lang="en-US" altLang="ko-KR" sz="1600" dirty="0">
                <a:latin typeface="Consolas" panose="020B0609020204030204" pitchFamily="49" charset="0"/>
              </a:rPr>
              <a:t> heroes :</a:t>
            </a:r>
          </a:p>
          <a:p>
            <a:r>
              <a:rPr lang="en-US" altLang="ko-KR" sz="1600" dirty="0">
                <a:latin typeface="Consolas" panose="020B0609020204030204" pitchFamily="49" charset="0"/>
              </a:rPr>
              <a:t>   print("</a:t>
            </a:r>
            <a:r>
              <a:rPr lang="ko-KR" altLang="en-US" sz="1600" dirty="0" err="1">
                <a:latin typeface="Consolas" panose="020B0609020204030204" pitchFamily="49" charset="0"/>
              </a:rPr>
              <a:t>배트맨은</a:t>
            </a:r>
            <a:r>
              <a:rPr lang="ko-KR" altLang="en-US" sz="1600" dirty="0">
                <a:latin typeface="Consolas" panose="020B0609020204030204" pitchFamily="49" charset="0"/>
              </a:rPr>
              <a:t> 영웅입니다</a:t>
            </a:r>
            <a:r>
              <a:rPr lang="en-US" altLang="ko-KR" sz="1600" dirty="0">
                <a:latin typeface="Consolas" panose="020B0609020204030204" pitchFamily="49" charset="0"/>
              </a:rPr>
              <a:t>. ")</a:t>
            </a:r>
          </a:p>
        </p:txBody>
      </p:sp>
    </p:spTree>
    <p:extLst>
      <p:ext uri="{BB962C8B-B14F-4D97-AF65-F5344CB8AC3E}">
        <p14:creationId xmlns:p14="http://schemas.microsoft.com/office/powerpoint/2010/main" val="1197166078"/>
      </p:ext>
    </p:extLst>
  </p:cSld>
  <p:clrMapOvr>
    <a:masterClrMapping/>
  </p:clrMapOvr>
  <mc:AlternateContent xmlns:mc="http://schemas.openxmlformats.org/markup-compatibility/2006" xmlns:p14="http://schemas.microsoft.com/office/powerpoint/2010/main">
    <mc:Choice Requires="p14">
      <p:transition spd="slow" p14:dur="2000" advTm="53899"/>
    </mc:Choice>
    <mc:Fallback xmlns="">
      <p:transition spd="slow" advTm="5389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Python</a:t>
            </a:r>
            <a:r>
              <a:rPr lang="ko-KR" altLang="en-US" dirty="0"/>
              <a:t> </a:t>
            </a:r>
          </a:p>
        </p:txBody>
      </p:sp>
      <p:sp>
        <p:nvSpPr>
          <p:cNvPr id="3" name="내용 개체 틀 2"/>
          <p:cNvSpPr>
            <a:spLocks noGrp="1"/>
          </p:cNvSpPr>
          <p:nvPr>
            <p:ph idx="1"/>
          </p:nvPr>
        </p:nvSpPr>
        <p:spPr>
          <a:xfrm>
            <a:off x="457199" y="1196752"/>
            <a:ext cx="8459687" cy="5328592"/>
          </a:xfrm>
        </p:spPr>
        <p:txBody>
          <a:bodyPr/>
          <a:lstStyle/>
          <a:p>
            <a:r>
              <a:rPr lang="en-US" altLang="ko-KR" b="1" dirty="0"/>
              <a:t>Python </a:t>
            </a:r>
            <a:r>
              <a:rPr lang="ko-KR" altLang="en-US" b="1" dirty="0"/>
              <a:t>언어 </a:t>
            </a:r>
            <a:endParaRPr lang="en-US" altLang="ko-KR" b="1" dirty="0"/>
          </a:p>
          <a:p>
            <a:pPr lvl="1"/>
            <a:r>
              <a:rPr lang="en-US" altLang="ko-KR" dirty="0"/>
              <a:t>1991</a:t>
            </a:r>
            <a:r>
              <a:rPr lang="ko-KR" altLang="en-US" dirty="0"/>
              <a:t>년에 귀도 반 </a:t>
            </a:r>
            <a:r>
              <a:rPr lang="ko-KR" altLang="en-US" dirty="0" err="1"/>
              <a:t>로섬</a:t>
            </a:r>
            <a:r>
              <a:rPr lang="en-US" altLang="ko-KR" dirty="0"/>
              <a:t>(Guido van Rossum)</a:t>
            </a:r>
            <a:r>
              <a:rPr lang="ko-KR" altLang="en-US" dirty="0"/>
              <a:t>이 개발한 대화형 프로그래밍 언어</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생산성이 뛰어나다</a:t>
            </a:r>
            <a:r>
              <a:rPr lang="en-US" altLang="ko-KR" dirty="0"/>
              <a:t>. </a:t>
            </a:r>
          </a:p>
          <a:p>
            <a:pPr lvl="1"/>
            <a:r>
              <a:rPr lang="ko-KR" altLang="en-US" dirty="0"/>
              <a:t>초보자한테 좋은 언어 </a:t>
            </a:r>
            <a:r>
              <a:rPr lang="en-US" altLang="ko-KR" dirty="0"/>
              <a:t>– </a:t>
            </a:r>
            <a:r>
              <a:rPr lang="ko-KR" altLang="en-US" dirty="0"/>
              <a:t>인터프리터 언어</a:t>
            </a:r>
          </a:p>
          <a:p>
            <a:pPr lvl="1"/>
            <a:r>
              <a:rPr lang="ko-KR" altLang="en-US" dirty="0" err="1"/>
              <a:t>파이썬은</a:t>
            </a:r>
            <a:r>
              <a:rPr lang="ko-KR" altLang="en-US" dirty="0"/>
              <a:t> 다양한 플랫폼에서 사용</a:t>
            </a:r>
            <a:endParaRPr lang="en-US" altLang="ko-KR" dirty="0"/>
          </a:p>
          <a:p>
            <a:pPr lvl="1"/>
            <a:r>
              <a:rPr lang="ko-KR" altLang="en-US" dirty="0"/>
              <a:t>라이브러리가 풍부</a:t>
            </a:r>
            <a:endParaRPr lang="en-US" altLang="ko-KR" dirty="0"/>
          </a:p>
          <a:p>
            <a:pPr lvl="1"/>
            <a:r>
              <a:rPr lang="ko-KR" altLang="en-US" dirty="0"/>
              <a:t>애니메이션이나 그래픽을 쉽게 사용</a:t>
            </a:r>
          </a:p>
          <a:p>
            <a:pPr lvl="1"/>
            <a:endParaRPr lang="en-US" altLang="ko-KR" dirty="0"/>
          </a:p>
          <a:p>
            <a:pPr lvl="1"/>
            <a:endParaRPr lang="ko-KR" altLang="en-US" dirty="0"/>
          </a:p>
        </p:txBody>
      </p:sp>
      <p:pic>
        <p:nvPicPr>
          <p:cNvPr id="5" name="그림 4"/>
          <p:cNvPicPr>
            <a:picLocks noChangeAspect="1"/>
          </p:cNvPicPr>
          <p:nvPr/>
        </p:nvPicPr>
        <p:blipFill>
          <a:blip r:embed="rId2"/>
          <a:stretch>
            <a:fillRect/>
          </a:stretch>
        </p:blipFill>
        <p:spPr>
          <a:xfrm>
            <a:off x="2339752" y="2132856"/>
            <a:ext cx="1264033" cy="1567600"/>
          </a:xfrm>
          <a:prstGeom prst="rect">
            <a:avLst/>
          </a:prstGeom>
        </p:spPr>
      </p:pic>
      <p:pic>
        <p:nvPicPr>
          <p:cNvPr id="6" name="그림 5"/>
          <p:cNvPicPr>
            <a:picLocks noChangeAspect="1"/>
          </p:cNvPicPr>
          <p:nvPr/>
        </p:nvPicPr>
        <p:blipFill>
          <a:blip r:embed="rId3"/>
          <a:stretch>
            <a:fillRect/>
          </a:stretch>
        </p:blipFill>
        <p:spPr>
          <a:xfrm>
            <a:off x="4067944" y="2492896"/>
            <a:ext cx="2580531" cy="817908"/>
          </a:xfrm>
          <a:prstGeom prst="rect">
            <a:avLst/>
          </a:prstGeom>
        </p:spPr>
      </p:pic>
      <p:pic>
        <p:nvPicPr>
          <p:cNvPr id="7" name="그림 6"/>
          <p:cNvPicPr>
            <a:picLocks noChangeAspect="1"/>
          </p:cNvPicPr>
          <p:nvPr/>
        </p:nvPicPr>
        <p:blipFill>
          <a:blip r:embed="rId4"/>
          <a:stretch>
            <a:fillRect/>
          </a:stretch>
        </p:blipFill>
        <p:spPr>
          <a:xfrm>
            <a:off x="7164288" y="2420888"/>
            <a:ext cx="1752599" cy="909637"/>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3933055"/>
            <a:ext cx="2808312" cy="285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21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a:t>
            </a:r>
            <a:r>
              <a:rPr lang="en-US" altLang="ko-KR" dirty="0"/>
              <a:t>: </a:t>
            </a:r>
            <a:r>
              <a:rPr lang="ko-KR" altLang="en-US" dirty="0"/>
              <a:t>성적 처리 </a:t>
            </a:r>
          </a:p>
        </p:txBody>
      </p:sp>
      <p:sp>
        <p:nvSpPr>
          <p:cNvPr id="3" name="내용 개체 틀 2"/>
          <p:cNvSpPr>
            <a:spLocks noGrp="1"/>
          </p:cNvSpPr>
          <p:nvPr>
            <p:ph idx="1"/>
          </p:nvPr>
        </p:nvSpPr>
        <p:spPr/>
        <p:txBody>
          <a:bodyPr/>
          <a:lstStyle/>
          <a:p>
            <a:r>
              <a:rPr lang="ko-KR" altLang="en-US" b="1" dirty="0"/>
              <a:t>사용자로부터 </a:t>
            </a:r>
            <a:r>
              <a:rPr lang="en-US" altLang="ko-KR" b="1" dirty="0"/>
              <a:t>5</a:t>
            </a:r>
            <a:r>
              <a:rPr lang="ko-KR" altLang="en-US" b="1" dirty="0"/>
              <a:t>명의 학생 성적을 </a:t>
            </a:r>
            <a:r>
              <a:rPr lang="ko-KR" altLang="en-US" b="1" dirty="0" err="1"/>
              <a:t>입력받아서</a:t>
            </a:r>
            <a:r>
              <a:rPr lang="ko-KR" altLang="en-US" b="1" dirty="0"/>
              <a:t> 리스트에 저장</a:t>
            </a:r>
            <a:r>
              <a:rPr lang="en-US" altLang="ko-KR" b="1" dirty="0"/>
              <a:t/>
            </a:r>
            <a:br>
              <a:rPr lang="en-US" altLang="ko-KR" b="1" dirty="0"/>
            </a:br>
            <a:r>
              <a:rPr lang="ko-KR" altLang="en-US" b="1" dirty="0"/>
              <a:t>성적의 평균을 구하고 </a:t>
            </a:r>
            <a:r>
              <a:rPr lang="en-US" altLang="ko-KR" b="1" dirty="0"/>
              <a:t>80</a:t>
            </a:r>
            <a:r>
              <a:rPr lang="ko-KR" altLang="en-US" b="1" dirty="0"/>
              <a:t>점 이상 성적을 받은 학생의 숫자를 계산하여 출력</a:t>
            </a:r>
          </a:p>
        </p:txBody>
      </p:sp>
      <p:sp>
        <p:nvSpPr>
          <p:cNvPr id="4" name="TextBox 3"/>
          <p:cNvSpPr txBox="1"/>
          <p:nvPr/>
        </p:nvSpPr>
        <p:spPr>
          <a:xfrm>
            <a:off x="1979712" y="2636912"/>
            <a:ext cx="5732077" cy="2031325"/>
          </a:xfrm>
          <a:prstGeom prst="rect">
            <a:avLst/>
          </a:prstGeom>
          <a:solidFill>
            <a:srgbClr val="CCCCFF"/>
          </a:solidFill>
          <a:ln>
            <a:solidFill>
              <a:schemeClr val="tx1"/>
            </a:solidFill>
          </a:ln>
        </p:spPr>
        <p:txBody>
          <a:bodyPr wrap="square" rtlCol="0">
            <a:spAutoFit/>
          </a:bodyPr>
          <a:lstStyle/>
          <a:p>
            <a:pPr latinLnBrk="1"/>
            <a:r>
              <a:rPr lang="ko-KR" altLang="en-US" dirty="0">
                <a:latin typeface="Consolas" panose="020B0609020204030204" pitchFamily="49" charset="0"/>
              </a:rPr>
              <a:t>성적을 </a:t>
            </a:r>
            <a:r>
              <a:rPr lang="ko-KR" altLang="en-US" dirty="0" err="1" smtClean="0">
                <a:latin typeface="Consolas" panose="020B0609020204030204" pitchFamily="49" charset="0"/>
              </a:rPr>
              <a:t>입력하시오</a:t>
            </a:r>
            <a:r>
              <a:rPr lang="en-US" altLang="ko-KR" dirty="0" smtClean="0">
                <a:latin typeface="Consolas" panose="020B0609020204030204" pitchFamily="49" charset="0"/>
              </a:rPr>
              <a:t>: </a:t>
            </a:r>
            <a:r>
              <a:rPr lang="en-US" altLang="ko-KR" dirty="0">
                <a:latin typeface="Consolas" panose="020B0609020204030204" pitchFamily="49" charset="0"/>
              </a:rPr>
              <a:t>10</a:t>
            </a:r>
            <a:endParaRPr lang="ko-KR" altLang="en-US" dirty="0">
              <a:latin typeface="Consolas" panose="020B0609020204030204" pitchFamily="49" charset="0"/>
            </a:endParaRPr>
          </a:p>
          <a:p>
            <a:pPr latinLnBrk="1"/>
            <a:r>
              <a:rPr lang="ko-KR" altLang="en-US" dirty="0">
                <a:latin typeface="Consolas" panose="020B0609020204030204" pitchFamily="49" charset="0"/>
              </a:rPr>
              <a:t>성적을 </a:t>
            </a:r>
            <a:r>
              <a:rPr lang="ko-KR" altLang="en-US" dirty="0" err="1" smtClean="0">
                <a:latin typeface="Consolas" panose="020B0609020204030204" pitchFamily="49" charset="0"/>
              </a:rPr>
              <a:t>입력하시오</a:t>
            </a:r>
            <a:r>
              <a:rPr lang="en-US" altLang="ko-KR" dirty="0" smtClean="0">
                <a:latin typeface="Consolas" panose="020B0609020204030204" pitchFamily="49" charset="0"/>
              </a:rPr>
              <a:t>: </a:t>
            </a:r>
            <a:r>
              <a:rPr lang="en-US" altLang="ko-KR" dirty="0">
                <a:latin typeface="Consolas" panose="020B0609020204030204" pitchFamily="49" charset="0"/>
              </a:rPr>
              <a:t>20</a:t>
            </a:r>
            <a:endParaRPr lang="ko-KR" altLang="en-US" dirty="0">
              <a:latin typeface="Consolas" panose="020B0609020204030204" pitchFamily="49" charset="0"/>
            </a:endParaRPr>
          </a:p>
          <a:p>
            <a:pPr latinLnBrk="1"/>
            <a:r>
              <a:rPr lang="ko-KR" altLang="en-US" dirty="0">
                <a:latin typeface="Consolas" panose="020B0609020204030204" pitchFamily="49" charset="0"/>
              </a:rPr>
              <a:t>성적을 </a:t>
            </a:r>
            <a:r>
              <a:rPr lang="ko-KR" altLang="en-US" dirty="0" err="1" smtClean="0">
                <a:latin typeface="Consolas" panose="020B0609020204030204" pitchFamily="49" charset="0"/>
              </a:rPr>
              <a:t>입력하시오</a:t>
            </a:r>
            <a:r>
              <a:rPr lang="en-US" altLang="ko-KR" dirty="0" smtClean="0">
                <a:latin typeface="Consolas" panose="020B0609020204030204" pitchFamily="49" charset="0"/>
              </a:rPr>
              <a:t>: </a:t>
            </a:r>
            <a:r>
              <a:rPr lang="en-US" altLang="ko-KR" dirty="0">
                <a:latin typeface="Consolas" panose="020B0609020204030204" pitchFamily="49" charset="0"/>
              </a:rPr>
              <a:t>60</a:t>
            </a:r>
            <a:endParaRPr lang="ko-KR" altLang="en-US" dirty="0">
              <a:latin typeface="Consolas" panose="020B0609020204030204" pitchFamily="49" charset="0"/>
            </a:endParaRPr>
          </a:p>
          <a:p>
            <a:pPr latinLnBrk="1"/>
            <a:r>
              <a:rPr lang="ko-KR" altLang="en-US" dirty="0">
                <a:latin typeface="Consolas" panose="020B0609020204030204" pitchFamily="49" charset="0"/>
              </a:rPr>
              <a:t>성적을 </a:t>
            </a:r>
            <a:r>
              <a:rPr lang="ko-KR" altLang="en-US" dirty="0" err="1" smtClean="0">
                <a:latin typeface="Consolas" panose="020B0609020204030204" pitchFamily="49" charset="0"/>
              </a:rPr>
              <a:t>입력하시오</a:t>
            </a:r>
            <a:r>
              <a:rPr lang="en-US" altLang="ko-KR" dirty="0" smtClean="0">
                <a:latin typeface="Consolas" panose="020B0609020204030204" pitchFamily="49" charset="0"/>
              </a:rPr>
              <a:t>: </a:t>
            </a:r>
            <a:r>
              <a:rPr lang="en-US" altLang="ko-KR" dirty="0">
                <a:latin typeface="Consolas" panose="020B0609020204030204" pitchFamily="49" charset="0"/>
              </a:rPr>
              <a:t>70</a:t>
            </a:r>
            <a:endParaRPr lang="ko-KR" altLang="en-US" dirty="0">
              <a:latin typeface="Consolas" panose="020B0609020204030204" pitchFamily="49" charset="0"/>
            </a:endParaRPr>
          </a:p>
          <a:p>
            <a:pPr latinLnBrk="1"/>
            <a:r>
              <a:rPr lang="ko-KR" altLang="en-US" dirty="0">
                <a:latin typeface="Consolas" panose="020B0609020204030204" pitchFamily="49" charset="0"/>
              </a:rPr>
              <a:t>성적을 </a:t>
            </a:r>
            <a:r>
              <a:rPr lang="ko-KR" altLang="en-US" dirty="0" err="1" smtClean="0">
                <a:latin typeface="Consolas" panose="020B0609020204030204" pitchFamily="49" charset="0"/>
              </a:rPr>
              <a:t>입력하시오</a:t>
            </a:r>
            <a:r>
              <a:rPr lang="en-US" altLang="ko-KR" dirty="0" smtClean="0">
                <a:latin typeface="Consolas" panose="020B0609020204030204" pitchFamily="49" charset="0"/>
              </a:rPr>
              <a:t>: </a:t>
            </a:r>
            <a:r>
              <a:rPr lang="en-US" altLang="ko-KR" dirty="0">
                <a:latin typeface="Consolas" panose="020B0609020204030204" pitchFamily="49" charset="0"/>
              </a:rPr>
              <a:t>80</a:t>
            </a:r>
            <a:endParaRPr lang="ko-KR" altLang="en-US" dirty="0">
              <a:latin typeface="Consolas" panose="020B0609020204030204" pitchFamily="49" charset="0"/>
            </a:endParaRPr>
          </a:p>
          <a:p>
            <a:pPr latinLnBrk="1"/>
            <a:r>
              <a:rPr lang="ko-KR" altLang="en-US" dirty="0">
                <a:latin typeface="Consolas" panose="020B0609020204030204" pitchFamily="49" charset="0"/>
              </a:rPr>
              <a:t>성적 평균은 </a:t>
            </a:r>
            <a:r>
              <a:rPr lang="en-US" altLang="ko-KR" dirty="0">
                <a:latin typeface="Consolas" panose="020B0609020204030204" pitchFamily="49" charset="0"/>
              </a:rPr>
              <a:t>48.0 </a:t>
            </a:r>
            <a:r>
              <a:rPr lang="ko-KR" altLang="en-US" dirty="0">
                <a:latin typeface="Consolas" panose="020B0609020204030204" pitchFamily="49" charset="0"/>
              </a:rPr>
              <a:t>입니다</a:t>
            </a:r>
            <a:r>
              <a:rPr lang="en-US" altLang="ko-KR" dirty="0">
                <a:latin typeface="Consolas" panose="020B0609020204030204" pitchFamily="49" charset="0"/>
              </a:rPr>
              <a:t>.</a:t>
            </a:r>
            <a:endParaRPr lang="ko-KR" altLang="en-US" dirty="0">
              <a:latin typeface="Consolas" panose="020B0609020204030204" pitchFamily="49" charset="0"/>
            </a:endParaRPr>
          </a:p>
          <a:p>
            <a:pPr latinLnBrk="1"/>
            <a:r>
              <a:rPr lang="en-US" altLang="ko-KR" dirty="0">
                <a:latin typeface="Consolas" panose="020B0609020204030204" pitchFamily="49" charset="0"/>
              </a:rPr>
              <a:t>80</a:t>
            </a:r>
            <a:r>
              <a:rPr lang="ko-KR" altLang="en-US" dirty="0">
                <a:latin typeface="Consolas" panose="020B0609020204030204" pitchFamily="49" charset="0"/>
              </a:rPr>
              <a:t>점 이상 성적을 받은 학생은 </a:t>
            </a:r>
            <a:r>
              <a:rPr lang="en-US" altLang="ko-KR" dirty="0">
                <a:latin typeface="Consolas" panose="020B0609020204030204" pitchFamily="49" charset="0"/>
              </a:rPr>
              <a:t>1 </a:t>
            </a:r>
            <a:r>
              <a:rPr lang="ko-KR" altLang="en-US" dirty="0">
                <a:latin typeface="Consolas" panose="020B0609020204030204" pitchFamily="49" charset="0"/>
              </a:rPr>
              <a:t>명입니다</a:t>
            </a:r>
            <a:r>
              <a:rPr lang="en-US" altLang="ko-KR" dirty="0">
                <a:latin typeface="Consolas" panose="020B0609020204030204" pitchFamily="49" charset="0"/>
              </a:rPr>
              <a:t>.</a:t>
            </a:r>
            <a:endParaRPr lang="ko-KR" altLang="en-US" dirty="0">
              <a:latin typeface="Consolas" panose="020B0609020204030204" pitchFamily="49" charset="0"/>
            </a:endParaRPr>
          </a:p>
        </p:txBody>
      </p:sp>
      <p:sp>
        <p:nvSpPr>
          <p:cNvPr id="7" name="TextBox 6">
            <a:extLst>
              <a:ext uri="{FF2B5EF4-FFF2-40B4-BE49-F238E27FC236}">
                <a16:creationId xmlns:a16="http://schemas.microsoft.com/office/drawing/2014/main" id="{B69A8AE9-BF07-40C7-913A-AE16009F74E6}"/>
              </a:ext>
            </a:extLst>
          </p:cNvPr>
          <p:cNvSpPr txBox="1"/>
          <p:nvPr/>
        </p:nvSpPr>
        <p:spPr>
          <a:xfrm>
            <a:off x="9558200" y="1611904"/>
            <a:ext cx="7632848" cy="4770537"/>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rPr>
              <a:t>STUDENTS = 5 </a:t>
            </a:r>
          </a:p>
          <a:p>
            <a:endParaRPr lang="en-US" altLang="ko-KR" sz="1600" dirty="0">
              <a:latin typeface="Consolas" panose="020B0609020204030204" pitchFamily="49" charset="0"/>
            </a:endParaRPr>
          </a:p>
          <a:p>
            <a:r>
              <a:rPr lang="en-US" altLang="ko-KR" sz="1600" dirty="0">
                <a:latin typeface="Consolas" panose="020B0609020204030204" pitchFamily="49" charset="0"/>
              </a:rPr>
              <a:t>scores = [] </a:t>
            </a:r>
          </a:p>
          <a:p>
            <a:r>
              <a:rPr lang="en-US" altLang="ko-KR" sz="1600" dirty="0" err="1">
                <a:latin typeface="Consolas" panose="020B0609020204030204" pitchFamily="49" charset="0"/>
              </a:rPr>
              <a:t>scoreSum</a:t>
            </a:r>
            <a:r>
              <a:rPr lang="en-US" altLang="ko-KR" sz="1600" dirty="0">
                <a:latin typeface="Consolas" panose="020B0609020204030204" pitchFamily="49" charset="0"/>
              </a:rPr>
              <a:t> = 0</a:t>
            </a:r>
          </a:p>
          <a:p>
            <a:endParaRPr lang="en-US" altLang="ko-KR" sz="1600" dirty="0">
              <a:latin typeface="Consolas" panose="020B0609020204030204" pitchFamily="49" charset="0"/>
            </a:endParaRPr>
          </a:p>
          <a:p>
            <a:r>
              <a:rPr lang="en-US" altLang="ko-KR" sz="1600" dirty="0">
                <a:solidFill>
                  <a:srgbClr val="C00000"/>
                </a:solidFill>
                <a:latin typeface="Consolas" panose="020B0609020204030204" pitchFamily="49" charset="0"/>
              </a:rPr>
              <a:t>for</a:t>
            </a:r>
            <a:r>
              <a:rPr lang="en-US" altLang="ko-KR" sz="1600" dirty="0">
                <a:latin typeface="Consolas" panose="020B0609020204030204" pitchFamily="49" charset="0"/>
              </a:rPr>
              <a:t> </a:t>
            </a:r>
            <a:r>
              <a:rPr lang="en-US" altLang="ko-KR" sz="1600" dirty="0" err="1">
                <a:latin typeface="Consolas" panose="020B0609020204030204" pitchFamily="49" charset="0"/>
              </a:rPr>
              <a:t>i</a:t>
            </a:r>
            <a:r>
              <a:rPr lang="en-US" altLang="ko-KR" sz="1600" dirty="0">
                <a:latin typeface="Consolas" panose="020B0609020204030204" pitchFamily="49" charset="0"/>
              </a:rPr>
              <a:t> </a:t>
            </a:r>
            <a:r>
              <a:rPr lang="en-US" altLang="ko-KR" sz="1600" dirty="0">
                <a:solidFill>
                  <a:srgbClr val="C00000"/>
                </a:solidFill>
                <a:latin typeface="Consolas" panose="020B0609020204030204" pitchFamily="49" charset="0"/>
              </a:rPr>
              <a:t>in</a:t>
            </a:r>
            <a:r>
              <a:rPr lang="en-US" altLang="ko-KR" sz="1600" dirty="0">
                <a:latin typeface="Consolas" panose="020B0609020204030204" pitchFamily="49" charset="0"/>
              </a:rPr>
              <a:t> </a:t>
            </a:r>
            <a:r>
              <a:rPr lang="en-US" altLang="ko-KR" sz="1600" dirty="0">
                <a:solidFill>
                  <a:srgbClr val="0000FF"/>
                </a:solidFill>
                <a:latin typeface="Consolas" panose="020B0609020204030204" pitchFamily="49" charset="0"/>
              </a:rPr>
              <a:t>range</a:t>
            </a:r>
            <a:r>
              <a:rPr lang="en-US" altLang="ko-KR" sz="1600" dirty="0">
                <a:latin typeface="Consolas" panose="020B0609020204030204" pitchFamily="49" charset="0"/>
              </a:rPr>
              <a:t>(STUDENTS):</a:t>
            </a:r>
          </a:p>
          <a:p>
            <a:r>
              <a:rPr lang="en-US" altLang="ko-KR" sz="1600" dirty="0">
                <a:latin typeface="Consolas" panose="020B0609020204030204" pitchFamily="49" charset="0"/>
              </a:rPr>
              <a:t>    value = </a:t>
            </a:r>
            <a:r>
              <a:rPr lang="en-US" altLang="ko-KR" sz="1600" dirty="0" err="1">
                <a:solidFill>
                  <a:srgbClr val="C00000"/>
                </a:solidFill>
                <a:latin typeface="Consolas" panose="020B0609020204030204" pitchFamily="49" charset="0"/>
              </a:rPr>
              <a:t>int</a:t>
            </a:r>
            <a:r>
              <a:rPr lang="en-US" altLang="ko-KR" sz="1600" dirty="0">
                <a:latin typeface="Consolas" panose="020B0609020204030204" pitchFamily="49" charset="0"/>
              </a:rPr>
              <a:t>(</a:t>
            </a:r>
            <a:r>
              <a:rPr lang="en-US" altLang="ko-KR" sz="1600" dirty="0">
                <a:solidFill>
                  <a:srgbClr val="0000FF"/>
                </a:solidFill>
                <a:latin typeface="Consolas" panose="020B0609020204030204" pitchFamily="49" charset="0"/>
              </a:rPr>
              <a:t>input</a:t>
            </a:r>
            <a:r>
              <a:rPr lang="en-US" altLang="ko-KR" sz="1600" dirty="0">
                <a:latin typeface="Consolas" panose="020B0609020204030204" pitchFamily="49" charset="0"/>
              </a:rPr>
              <a:t>("</a:t>
            </a:r>
            <a:r>
              <a:rPr lang="ko-KR" altLang="en-US" sz="1600" dirty="0">
                <a:latin typeface="Consolas" panose="020B0609020204030204" pitchFamily="49" charset="0"/>
              </a:rPr>
              <a:t>성적을 </a:t>
            </a:r>
            <a:r>
              <a:rPr lang="ko-KR" altLang="en-US" sz="1600" dirty="0" err="1">
                <a:latin typeface="Consolas" panose="020B0609020204030204" pitchFamily="49" charset="0"/>
              </a:rPr>
              <a:t>입력하시요</a:t>
            </a:r>
            <a:r>
              <a:rPr lang="en-US" altLang="ko-KR" sz="1600" dirty="0">
                <a:latin typeface="Consolas" panose="020B0609020204030204" pitchFamily="49" charset="0"/>
              </a:rPr>
              <a:t>: "))</a:t>
            </a:r>
          </a:p>
          <a:p>
            <a:r>
              <a:rPr lang="en-US" altLang="ko-KR" sz="1600" dirty="0">
                <a:latin typeface="Consolas" panose="020B0609020204030204" pitchFamily="49" charset="0"/>
              </a:rPr>
              <a:t>    </a:t>
            </a:r>
            <a:r>
              <a:rPr lang="en-US" altLang="ko-KR" sz="1600" dirty="0" err="1">
                <a:latin typeface="Consolas" panose="020B0609020204030204" pitchFamily="49" charset="0"/>
              </a:rPr>
              <a:t>scores.</a:t>
            </a:r>
            <a:r>
              <a:rPr lang="en-US" altLang="ko-KR" sz="1600" dirty="0" err="1">
                <a:solidFill>
                  <a:srgbClr val="0000FF"/>
                </a:solidFill>
                <a:latin typeface="Consolas" panose="020B0609020204030204" pitchFamily="49" charset="0"/>
              </a:rPr>
              <a:t>append</a:t>
            </a:r>
            <a:r>
              <a:rPr lang="en-US" altLang="ko-KR" sz="1600" dirty="0">
                <a:latin typeface="Consolas" panose="020B0609020204030204" pitchFamily="49" charset="0"/>
              </a:rPr>
              <a:t>(value)</a:t>
            </a:r>
          </a:p>
          <a:p>
            <a:r>
              <a:rPr lang="en-US" altLang="ko-KR" sz="1600" dirty="0">
                <a:latin typeface="Consolas" panose="020B0609020204030204" pitchFamily="49" charset="0"/>
              </a:rPr>
              <a:t>    </a:t>
            </a:r>
            <a:r>
              <a:rPr lang="en-US" altLang="ko-KR" sz="1600" dirty="0" err="1">
                <a:latin typeface="Consolas" panose="020B0609020204030204" pitchFamily="49" charset="0"/>
              </a:rPr>
              <a:t>scoreSum</a:t>
            </a:r>
            <a:r>
              <a:rPr lang="en-US" altLang="ko-KR" sz="1600" dirty="0">
                <a:latin typeface="Consolas" panose="020B0609020204030204" pitchFamily="49" charset="0"/>
              </a:rPr>
              <a:t> = </a:t>
            </a:r>
            <a:r>
              <a:rPr lang="en-US" altLang="ko-KR" sz="1600" dirty="0" err="1">
                <a:latin typeface="Consolas" panose="020B0609020204030204" pitchFamily="49" charset="0"/>
              </a:rPr>
              <a:t>scoreSum</a:t>
            </a:r>
            <a:r>
              <a:rPr lang="en-US" altLang="ko-KR" sz="1600" dirty="0">
                <a:latin typeface="Consolas" panose="020B0609020204030204" pitchFamily="49" charset="0"/>
              </a:rPr>
              <a:t> + value</a:t>
            </a:r>
          </a:p>
          <a:p>
            <a:endParaRPr lang="en-US" altLang="ko-KR" sz="1600" dirty="0">
              <a:latin typeface="Consolas" panose="020B0609020204030204" pitchFamily="49" charset="0"/>
            </a:endParaRPr>
          </a:p>
          <a:p>
            <a:r>
              <a:rPr lang="en-US" altLang="ko-KR" sz="1600" dirty="0" err="1">
                <a:latin typeface="Consolas" panose="020B0609020204030204" pitchFamily="49" charset="0"/>
              </a:rPr>
              <a:t>scoreAvg</a:t>
            </a:r>
            <a:r>
              <a:rPr lang="en-US" altLang="ko-KR" sz="1600" dirty="0">
                <a:latin typeface="Consolas" panose="020B0609020204030204" pitchFamily="49" charset="0"/>
              </a:rPr>
              <a:t> = </a:t>
            </a:r>
            <a:r>
              <a:rPr lang="en-US" altLang="ko-KR" sz="1600" dirty="0" err="1">
                <a:latin typeface="Consolas" panose="020B0609020204030204" pitchFamily="49" charset="0"/>
              </a:rPr>
              <a:t>scoreSum</a:t>
            </a:r>
            <a:r>
              <a:rPr lang="en-US" altLang="ko-KR" sz="1600" dirty="0">
                <a:latin typeface="Consolas" panose="020B0609020204030204" pitchFamily="49" charset="0"/>
              </a:rPr>
              <a:t> / </a:t>
            </a:r>
            <a:r>
              <a:rPr lang="en-US" altLang="ko-KR" sz="1600" dirty="0" err="1">
                <a:solidFill>
                  <a:srgbClr val="0000FF"/>
                </a:solidFill>
                <a:latin typeface="Consolas" panose="020B0609020204030204" pitchFamily="49" charset="0"/>
              </a:rPr>
              <a:t>len</a:t>
            </a:r>
            <a:r>
              <a:rPr lang="en-US" altLang="ko-KR" sz="1600" dirty="0">
                <a:latin typeface="Consolas" panose="020B0609020204030204" pitchFamily="49" charset="0"/>
              </a:rPr>
              <a:t>(scores)</a:t>
            </a:r>
          </a:p>
          <a:p>
            <a:endParaRPr lang="en-US" altLang="ko-KR" sz="1600" dirty="0">
              <a:latin typeface="Consolas" panose="020B0609020204030204" pitchFamily="49" charset="0"/>
            </a:endParaRPr>
          </a:p>
          <a:p>
            <a:r>
              <a:rPr lang="en-US" altLang="ko-KR" sz="1600" dirty="0" err="1">
                <a:latin typeface="Consolas" panose="020B0609020204030204" pitchFamily="49" charset="0"/>
              </a:rPr>
              <a:t>highScoreStudents</a:t>
            </a:r>
            <a:r>
              <a:rPr lang="en-US" altLang="ko-KR" sz="1600" dirty="0">
                <a:latin typeface="Consolas" panose="020B0609020204030204" pitchFamily="49" charset="0"/>
              </a:rPr>
              <a:t> = 0 </a:t>
            </a:r>
          </a:p>
          <a:p>
            <a:r>
              <a:rPr lang="en-US" altLang="ko-KR" sz="1600" dirty="0">
                <a:solidFill>
                  <a:srgbClr val="C00000"/>
                </a:solidFill>
                <a:latin typeface="Consolas" panose="020B0609020204030204" pitchFamily="49" charset="0"/>
              </a:rPr>
              <a:t>for</a:t>
            </a:r>
            <a:r>
              <a:rPr lang="en-US" altLang="ko-KR" sz="1600" dirty="0">
                <a:latin typeface="Consolas" panose="020B0609020204030204" pitchFamily="49" charset="0"/>
              </a:rPr>
              <a:t> </a:t>
            </a:r>
            <a:r>
              <a:rPr lang="en-US" altLang="ko-KR" sz="1600" dirty="0" err="1">
                <a:latin typeface="Consolas" panose="020B0609020204030204" pitchFamily="49" charset="0"/>
              </a:rPr>
              <a:t>i</a:t>
            </a:r>
            <a:r>
              <a:rPr lang="en-US" altLang="ko-KR" sz="1600" dirty="0">
                <a:latin typeface="Consolas" panose="020B0609020204030204" pitchFamily="49" charset="0"/>
              </a:rPr>
              <a:t> </a:t>
            </a:r>
            <a:r>
              <a:rPr lang="en-US" altLang="ko-KR" sz="1600" dirty="0">
                <a:solidFill>
                  <a:srgbClr val="C00000"/>
                </a:solidFill>
                <a:latin typeface="Consolas" panose="020B0609020204030204" pitchFamily="49" charset="0"/>
              </a:rPr>
              <a:t>in</a:t>
            </a:r>
            <a:r>
              <a:rPr lang="en-US" altLang="ko-KR" sz="1600" dirty="0">
                <a:latin typeface="Consolas" panose="020B0609020204030204" pitchFamily="49" charset="0"/>
              </a:rPr>
              <a:t> </a:t>
            </a:r>
            <a:r>
              <a:rPr lang="en-US" altLang="ko-KR" sz="1600" dirty="0">
                <a:solidFill>
                  <a:srgbClr val="0000FF"/>
                </a:solidFill>
                <a:latin typeface="Consolas" panose="020B0609020204030204" pitchFamily="49" charset="0"/>
              </a:rPr>
              <a:t>range</a:t>
            </a:r>
            <a:r>
              <a:rPr lang="en-US" altLang="ko-KR" sz="1600" dirty="0">
                <a:latin typeface="Consolas" panose="020B0609020204030204" pitchFamily="49" charset="0"/>
              </a:rPr>
              <a:t>(</a:t>
            </a:r>
            <a:r>
              <a:rPr lang="en-US" altLang="ko-KR" sz="1600" dirty="0" err="1">
                <a:solidFill>
                  <a:srgbClr val="0000FF"/>
                </a:solidFill>
                <a:latin typeface="Consolas" panose="020B0609020204030204" pitchFamily="49" charset="0"/>
              </a:rPr>
              <a:t>len</a:t>
            </a:r>
            <a:r>
              <a:rPr lang="en-US" altLang="ko-KR" sz="1600" dirty="0">
                <a:latin typeface="Consolas" panose="020B0609020204030204" pitchFamily="49" charset="0"/>
              </a:rPr>
              <a:t>(scores)):</a:t>
            </a:r>
          </a:p>
          <a:p>
            <a:r>
              <a:rPr lang="en-US" altLang="ko-KR" sz="1600" dirty="0">
                <a:latin typeface="Consolas" panose="020B0609020204030204" pitchFamily="49" charset="0"/>
              </a:rPr>
              <a:t>    </a:t>
            </a:r>
            <a:r>
              <a:rPr lang="en-US" altLang="ko-KR" sz="1600" dirty="0">
                <a:solidFill>
                  <a:srgbClr val="C00000"/>
                </a:solidFill>
                <a:latin typeface="Consolas" panose="020B0609020204030204" pitchFamily="49" charset="0"/>
              </a:rPr>
              <a:t>if</a:t>
            </a:r>
            <a:r>
              <a:rPr lang="en-US" altLang="ko-KR" sz="1600" dirty="0">
                <a:latin typeface="Consolas" panose="020B0609020204030204" pitchFamily="49" charset="0"/>
              </a:rPr>
              <a:t> </a:t>
            </a:r>
            <a:r>
              <a:rPr lang="en-US" altLang="ko-KR" sz="1600" dirty="0">
                <a:solidFill>
                  <a:srgbClr val="7030A0"/>
                </a:solidFill>
                <a:latin typeface="Consolas" panose="020B0609020204030204" pitchFamily="49" charset="0"/>
              </a:rPr>
              <a:t>scores[</a:t>
            </a:r>
            <a:r>
              <a:rPr lang="en-US" altLang="ko-KR" sz="1600" dirty="0" err="1">
                <a:solidFill>
                  <a:srgbClr val="7030A0"/>
                </a:solidFill>
                <a:latin typeface="Consolas" panose="020B0609020204030204" pitchFamily="49" charset="0"/>
              </a:rPr>
              <a:t>i</a:t>
            </a:r>
            <a:r>
              <a:rPr lang="en-US" altLang="ko-KR" sz="1600" dirty="0">
                <a:solidFill>
                  <a:srgbClr val="7030A0"/>
                </a:solidFill>
                <a:latin typeface="Consolas" panose="020B0609020204030204" pitchFamily="49" charset="0"/>
              </a:rPr>
              <a:t>] &gt;= 80</a:t>
            </a:r>
            <a:r>
              <a:rPr lang="en-US" altLang="ko-KR" sz="1600" dirty="0">
                <a:latin typeface="Consolas" panose="020B0609020204030204" pitchFamily="49" charset="0"/>
              </a:rPr>
              <a:t>:</a:t>
            </a:r>
          </a:p>
          <a:p>
            <a:r>
              <a:rPr lang="en-US" altLang="ko-KR" sz="1600" dirty="0">
                <a:latin typeface="Consolas" panose="020B0609020204030204" pitchFamily="49" charset="0"/>
              </a:rPr>
              <a:t>        </a:t>
            </a:r>
            <a:r>
              <a:rPr lang="en-US" altLang="ko-KR" sz="1600" dirty="0" err="1">
                <a:latin typeface="Consolas" panose="020B0609020204030204" pitchFamily="49" charset="0"/>
              </a:rPr>
              <a:t>highScoreStudents</a:t>
            </a:r>
            <a:r>
              <a:rPr lang="en-US" altLang="ko-KR" sz="1600" dirty="0">
                <a:latin typeface="Consolas" panose="020B0609020204030204" pitchFamily="49" charset="0"/>
              </a:rPr>
              <a:t> += 1</a:t>
            </a:r>
          </a:p>
          <a:p>
            <a:endParaRPr lang="en-US" altLang="ko-KR" sz="1600" dirty="0">
              <a:latin typeface="Consolas" panose="020B0609020204030204" pitchFamily="49" charset="0"/>
            </a:endParaRPr>
          </a:p>
          <a:p>
            <a:r>
              <a:rPr lang="en-US" altLang="ko-KR" sz="1600" dirty="0">
                <a:latin typeface="Consolas" panose="020B0609020204030204" pitchFamily="49" charset="0"/>
              </a:rPr>
              <a:t>print("</a:t>
            </a:r>
            <a:r>
              <a:rPr lang="ko-KR" altLang="en-US" sz="1600" dirty="0">
                <a:latin typeface="Consolas" panose="020B0609020204030204" pitchFamily="49" charset="0"/>
              </a:rPr>
              <a:t>성적 평균은</a:t>
            </a:r>
            <a:r>
              <a:rPr lang="en-US" altLang="ko-KR" sz="1600" dirty="0">
                <a:latin typeface="Consolas" panose="020B0609020204030204" pitchFamily="49" charset="0"/>
              </a:rPr>
              <a:t>", </a:t>
            </a:r>
            <a:r>
              <a:rPr lang="en-US" altLang="ko-KR" sz="1600" dirty="0" err="1">
                <a:latin typeface="Consolas" panose="020B0609020204030204" pitchFamily="49" charset="0"/>
              </a:rPr>
              <a:t>scoreAvg</a:t>
            </a:r>
            <a:r>
              <a:rPr lang="en-US" altLang="ko-KR" sz="1600" dirty="0">
                <a:latin typeface="Consolas" panose="020B0609020204030204" pitchFamily="49" charset="0"/>
              </a:rPr>
              <a:t>, "</a:t>
            </a:r>
            <a:r>
              <a:rPr lang="ko-KR" altLang="en-US" sz="1600" dirty="0">
                <a:latin typeface="Consolas" panose="020B0609020204030204" pitchFamily="49" charset="0"/>
              </a:rPr>
              <a:t>입니다</a:t>
            </a:r>
            <a:r>
              <a:rPr lang="en-US" altLang="ko-KR" sz="1600" dirty="0">
                <a:latin typeface="Consolas" panose="020B0609020204030204" pitchFamily="49" charset="0"/>
              </a:rPr>
              <a:t>.")</a:t>
            </a:r>
          </a:p>
          <a:p>
            <a:r>
              <a:rPr lang="en-US" altLang="ko-KR" sz="1600" dirty="0">
                <a:latin typeface="Consolas" panose="020B0609020204030204" pitchFamily="49" charset="0"/>
              </a:rPr>
              <a:t>print("80</a:t>
            </a:r>
            <a:r>
              <a:rPr lang="ko-KR" altLang="en-US" sz="1600" dirty="0">
                <a:latin typeface="Consolas" panose="020B0609020204030204" pitchFamily="49" charset="0"/>
              </a:rPr>
              <a:t>점 이상 성적을 받은 학생은 </a:t>
            </a:r>
            <a:r>
              <a:rPr lang="en-US" altLang="ko-KR" sz="1600" dirty="0">
                <a:latin typeface="Consolas" panose="020B0609020204030204" pitchFamily="49" charset="0"/>
              </a:rPr>
              <a:t>", </a:t>
            </a:r>
            <a:r>
              <a:rPr lang="en-US" altLang="ko-KR" sz="1600" dirty="0" err="1">
                <a:latin typeface="Consolas" panose="020B0609020204030204" pitchFamily="49" charset="0"/>
              </a:rPr>
              <a:t>highScoreStudents</a:t>
            </a:r>
            <a:r>
              <a:rPr lang="en-US" altLang="ko-KR" sz="1600" dirty="0">
                <a:latin typeface="Consolas" panose="020B0609020204030204" pitchFamily="49" charset="0"/>
              </a:rPr>
              <a:t>, "</a:t>
            </a:r>
            <a:r>
              <a:rPr lang="ko-KR" altLang="en-US" sz="1600" dirty="0">
                <a:latin typeface="Consolas" panose="020B0609020204030204" pitchFamily="49" charset="0"/>
              </a:rPr>
              <a:t>명입니다</a:t>
            </a:r>
            <a:r>
              <a:rPr lang="en-US" altLang="ko-KR" sz="1600" dirty="0">
                <a:latin typeface="Consolas" panose="020B0609020204030204" pitchFamily="49" charset="0"/>
              </a:rPr>
              <a:t>.")</a:t>
            </a:r>
            <a:endParaRPr lang="ko-KR" altLang="en-US" sz="1600" dirty="0">
              <a:latin typeface="Consolas" panose="020B0609020204030204" pitchFamily="49" charset="0"/>
            </a:endParaRPr>
          </a:p>
        </p:txBody>
      </p:sp>
    </p:spTree>
    <p:extLst>
      <p:ext uri="{BB962C8B-B14F-4D97-AF65-F5344CB8AC3E}">
        <p14:creationId xmlns:p14="http://schemas.microsoft.com/office/powerpoint/2010/main" val="40988774"/>
      </p:ext>
    </p:extLst>
  </p:cSld>
  <p:clrMapOvr>
    <a:masterClrMapping/>
  </p:clrMapOvr>
  <mc:AlternateContent xmlns:mc="http://schemas.openxmlformats.org/markup-compatibility/2006" xmlns:p14="http://schemas.microsoft.com/office/powerpoint/2010/main">
    <mc:Choice Requires="p14">
      <p:transition spd="slow" p14:dur="2000" advTm="19469"/>
    </mc:Choice>
    <mc:Fallback xmlns="">
      <p:transition spd="slow" advTm="19469"/>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학습과제</a:t>
            </a:r>
            <a:r>
              <a:rPr lang="en-US" altLang="ko-KR" dirty="0"/>
              <a:t>.. </a:t>
            </a:r>
            <a:endParaRPr lang="ko-KR" altLang="en-US" dirty="0"/>
          </a:p>
        </p:txBody>
      </p:sp>
      <p:sp>
        <p:nvSpPr>
          <p:cNvPr id="3" name="내용 개체 틀 2"/>
          <p:cNvSpPr>
            <a:spLocks noGrp="1"/>
          </p:cNvSpPr>
          <p:nvPr>
            <p:ph idx="1"/>
          </p:nvPr>
        </p:nvSpPr>
        <p:spPr/>
        <p:txBody>
          <a:bodyPr/>
          <a:lstStyle/>
          <a:p>
            <a:r>
              <a:rPr lang="ko-KR" altLang="en-US" b="1" dirty="0"/>
              <a:t>강아지들의 이름을 리스트에 저장하였다가 출력</a:t>
            </a:r>
            <a:endParaRPr lang="en-US" altLang="ko-KR" b="1" dirty="0"/>
          </a:p>
          <a:p>
            <a:endParaRPr lang="en-US" altLang="ko-KR" dirty="0"/>
          </a:p>
          <a:p>
            <a:endParaRPr lang="en-US" altLang="ko-KR" dirty="0"/>
          </a:p>
          <a:p>
            <a:endParaRPr lang="ko-KR" altLang="en-US" dirty="0"/>
          </a:p>
        </p:txBody>
      </p:sp>
      <p:sp>
        <p:nvSpPr>
          <p:cNvPr id="4" name="TextBox 3"/>
          <p:cNvSpPr txBox="1"/>
          <p:nvPr/>
        </p:nvSpPr>
        <p:spPr>
          <a:xfrm>
            <a:off x="1547664" y="1700808"/>
            <a:ext cx="6305285" cy="1846659"/>
          </a:xfrm>
          <a:prstGeom prst="rect">
            <a:avLst/>
          </a:prstGeom>
          <a:solidFill>
            <a:srgbClr val="CCCCFF"/>
          </a:solidFill>
          <a:ln>
            <a:solidFill>
              <a:schemeClr val="tx1"/>
            </a:solidFill>
          </a:ln>
        </p:spPr>
        <p:txBody>
          <a:bodyPr wrap="square" rtlCol="0">
            <a:spAutoFit/>
          </a:bodyPr>
          <a:lstStyle/>
          <a:p>
            <a:pPr latinLnBrk="1"/>
            <a:r>
              <a:rPr lang="ko-KR" altLang="en-US" sz="1600" dirty="0">
                <a:latin typeface="Consolas" panose="020B0609020204030204" pitchFamily="49" charset="0"/>
                <a:ea typeface="굴림" panose="020B0600000101010101" pitchFamily="50" charset="-127"/>
              </a:rPr>
              <a:t>강아지의 이름을 </a:t>
            </a:r>
            <a:r>
              <a:rPr lang="ko-KR" altLang="en-US" sz="1600" dirty="0" err="1">
                <a:latin typeface="Consolas" panose="020B0609020204030204" pitchFamily="49" charset="0"/>
                <a:ea typeface="굴림" panose="020B0600000101010101" pitchFamily="50" charset="-127"/>
              </a:rPr>
              <a:t>입력하시오</a:t>
            </a:r>
            <a:r>
              <a:rPr lang="en-US" altLang="ko-KR" sz="1600" dirty="0">
                <a:latin typeface="Consolas" panose="020B0609020204030204" pitchFamily="49" charset="0"/>
                <a:ea typeface="굴림" panose="020B0600000101010101" pitchFamily="50" charset="-127"/>
              </a:rPr>
              <a:t>(</a:t>
            </a:r>
            <a:r>
              <a:rPr lang="ko-KR" altLang="en-US" sz="1600" dirty="0" err="1">
                <a:latin typeface="Consolas" panose="020B0609020204030204" pitchFamily="49" charset="0"/>
                <a:ea typeface="굴림" panose="020B0600000101010101" pitchFamily="50" charset="-127"/>
              </a:rPr>
              <a:t>종료시에는</a:t>
            </a:r>
            <a:r>
              <a:rPr lang="ko-KR" altLang="en-US" sz="1600" dirty="0">
                <a:latin typeface="Consolas" panose="020B0609020204030204" pitchFamily="49" charset="0"/>
                <a:ea typeface="굴림" panose="020B0600000101010101" pitchFamily="50" charset="-127"/>
              </a:rPr>
              <a:t> </a:t>
            </a:r>
            <a:r>
              <a:rPr lang="ko-KR" altLang="en-US" sz="1600" dirty="0" err="1">
                <a:latin typeface="Consolas" panose="020B0609020204030204" pitchFamily="49" charset="0"/>
                <a:ea typeface="굴림" panose="020B0600000101010101" pitchFamily="50" charset="-127"/>
              </a:rPr>
              <a:t>엔터키</a:t>
            </a:r>
            <a:r>
              <a:rPr lang="en-US" altLang="ko-KR" sz="1600" dirty="0">
                <a:latin typeface="Consolas" panose="020B0609020204030204" pitchFamily="49" charset="0"/>
                <a:ea typeface="굴림" panose="020B0600000101010101" pitchFamily="50" charset="-127"/>
              </a:rPr>
              <a:t>) </a:t>
            </a:r>
            <a:r>
              <a:rPr lang="ko-KR" altLang="en-US" sz="1600" dirty="0">
                <a:latin typeface="Consolas" panose="020B0609020204030204" pitchFamily="49" charset="0"/>
                <a:ea typeface="굴림" panose="020B0600000101010101" pitchFamily="50" charset="-127"/>
              </a:rPr>
              <a:t>미나</a:t>
            </a:r>
          </a:p>
          <a:p>
            <a:pPr latinLnBrk="1"/>
            <a:r>
              <a:rPr lang="ko-KR" altLang="en-US" sz="1600" dirty="0">
                <a:latin typeface="Consolas" panose="020B0609020204030204" pitchFamily="49" charset="0"/>
                <a:ea typeface="굴림" panose="020B0600000101010101" pitchFamily="50" charset="-127"/>
              </a:rPr>
              <a:t>강아지의 이름을 </a:t>
            </a:r>
            <a:r>
              <a:rPr lang="ko-KR" altLang="en-US" sz="1600" dirty="0" err="1">
                <a:latin typeface="Consolas" panose="020B0609020204030204" pitchFamily="49" charset="0"/>
                <a:ea typeface="굴림" panose="020B0600000101010101" pitchFamily="50" charset="-127"/>
              </a:rPr>
              <a:t>입력하시오</a:t>
            </a:r>
            <a:r>
              <a:rPr lang="en-US" altLang="ko-KR" sz="1600" dirty="0">
                <a:latin typeface="Consolas" panose="020B0609020204030204" pitchFamily="49" charset="0"/>
                <a:ea typeface="굴림" panose="020B0600000101010101" pitchFamily="50" charset="-127"/>
              </a:rPr>
              <a:t>(</a:t>
            </a:r>
            <a:r>
              <a:rPr lang="ko-KR" altLang="en-US" sz="1600" dirty="0" err="1">
                <a:latin typeface="Consolas" panose="020B0609020204030204" pitchFamily="49" charset="0"/>
                <a:ea typeface="굴림" panose="020B0600000101010101" pitchFamily="50" charset="-127"/>
              </a:rPr>
              <a:t>종료시에는</a:t>
            </a:r>
            <a:r>
              <a:rPr lang="ko-KR" altLang="en-US" sz="1600" dirty="0">
                <a:latin typeface="Consolas" panose="020B0609020204030204" pitchFamily="49" charset="0"/>
                <a:ea typeface="굴림" panose="020B0600000101010101" pitchFamily="50" charset="-127"/>
              </a:rPr>
              <a:t> </a:t>
            </a:r>
            <a:r>
              <a:rPr lang="ko-KR" altLang="en-US" sz="1600" dirty="0" err="1">
                <a:latin typeface="Consolas" panose="020B0609020204030204" pitchFamily="49" charset="0"/>
                <a:ea typeface="굴림" panose="020B0600000101010101" pitchFamily="50" charset="-127"/>
              </a:rPr>
              <a:t>엔터키</a:t>
            </a:r>
            <a:r>
              <a:rPr lang="en-US" altLang="ko-KR" sz="1600" dirty="0">
                <a:latin typeface="Consolas" panose="020B0609020204030204" pitchFamily="49" charset="0"/>
                <a:ea typeface="굴림" panose="020B0600000101010101" pitchFamily="50" charset="-127"/>
              </a:rPr>
              <a:t>) </a:t>
            </a:r>
            <a:r>
              <a:rPr lang="ko-KR" altLang="en-US" sz="1600" dirty="0">
                <a:latin typeface="Consolas" panose="020B0609020204030204" pitchFamily="49" charset="0"/>
                <a:ea typeface="굴림" panose="020B0600000101010101" pitchFamily="50" charset="-127"/>
              </a:rPr>
              <a:t>초롱이</a:t>
            </a:r>
          </a:p>
          <a:p>
            <a:pPr latinLnBrk="1"/>
            <a:r>
              <a:rPr lang="ko-KR" altLang="en-US" sz="1600" dirty="0">
                <a:latin typeface="Consolas" panose="020B0609020204030204" pitchFamily="49" charset="0"/>
                <a:ea typeface="굴림" panose="020B0600000101010101" pitchFamily="50" charset="-127"/>
              </a:rPr>
              <a:t>강아지의 이름을 </a:t>
            </a:r>
            <a:r>
              <a:rPr lang="ko-KR" altLang="en-US" sz="1600" dirty="0" err="1">
                <a:latin typeface="Consolas" panose="020B0609020204030204" pitchFamily="49" charset="0"/>
                <a:ea typeface="굴림" panose="020B0600000101010101" pitchFamily="50" charset="-127"/>
              </a:rPr>
              <a:t>입력하시오</a:t>
            </a:r>
            <a:r>
              <a:rPr lang="en-US" altLang="ko-KR" sz="1600" dirty="0">
                <a:latin typeface="Consolas" panose="020B0609020204030204" pitchFamily="49" charset="0"/>
                <a:ea typeface="굴림" panose="020B0600000101010101" pitchFamily="50" charset="-127"/>
              </a:rPr>
              <a:t>(</a:t>
            </a:r>
            <a:r>
              <a:rPr lang="ko-KR" altLang="en-US" sz="1600" dirty="0" err="1">
                <a:latin typeface="Consolas" panose="020B0609020204030204" pitchFamily="49" charset="0"/>
                <a:ea typeface="굴림" panose="020B0600000101010101" pitchFamily="50" charset="-127"/>
              </a:rPr>
              <a:t>종료시에는</a:t>
            </a:r>
            <a:r>
              <a:rPr lang="ko-KR" altLang="en-US" sz="1600" dirty="0">
                <a:latin typeface="Consolas" panose="020B0609020204030204" pitchFamily="49" charset="0"/>
                <a:ea typeface="굴림" panose="020B0600000101010101" pitchFamily="50" charset="-127"/>
              </a:rPr>
              <a:t> </a:t>
            </a:r>
            <a:r>
              <a:rPr lang="ko-KR" altLang="en-US" sz="1600" dirty="0" err="1">
                <a:latin typeface="Consolas" panose="020B0609020204030204" pitchFamily="49" charset="0"/>
                <a:ea typeface="굴림" panose="020B0600000101010101" pitchFamily="50" charset="-127"/>
              </a:rPr>
              <a:t>엔터키</a:t>
            </a:r>
            <a:r>
              <a:rPr lang="en-US" altLang="ko-KR" sz="1600" dirty="0">
                <a:latin typeface="Consolas" panose="020B0609020204030204" pitchFamily="49" charset="0"/>
                <a:ea typeface="굴림" panose="020B0600000101010101" pitchFamily="50" charset="-127"/>
              </a:rPr>
              <a:t>) </a:t>
            </a:r>
            <a:r>
              <a:rPr lang="ko-KR" altLang="en-US" sz="1600" dirty="0">
                <a:latin typeface="Consolas" panose="020B0609020204030204" pitchFamily="49" charset="0"/>
                <a:ea typeface="굴림" panose="020B0600000101010101" pitchFamily="50" charset="-127"/>
              </a:rPr>
              <a:t>써니</a:t>
            </a:r>
          </a:p>
          <a:p>
            <a:pPr latinLnBrk="1"/>
            <a:r>
              <a:rPr lang="ko-KR" altLang="en-US" sz="1600" dirty="0">
                <a:latin typeface="Consolas" panose="020B0609020204030204" pitchFamily="49" charset="0"/>
                <a:ea typeface="굴림" panose="020B0600000101010101" pitchFamily="50" charset="-127"/>
              </a:rPr>
              <a:t>강아지의 이름을 </a:t>
            </a:r>
            <a:r>
              <a:rPr lang="ko-KR" altLang="en-US" sz="1600" dirty="0" err="1">
                <a:latin typeface="Consolas" panose="020B0609020204030204" pitchFamily="49" charset="0"/>
                <a:ea typeface="굴림" panose="020B0600000101010101" pitchFamily="50" charset="-127"/>
              </a:rPr>
              <a:t>입력하시오</a:t>
            </a:r>
            <a:r>
              <a:rPr lang="en-US" altLang="ko-KR" sz="1600" dirty="0">
                <a:latin typeface="Consolas" panose="020B0609020204030204" pitchFamily="49" charset="0"/>
                <a:ea typeface="굴림" panose="020B0600000101010101" pitchFamily="50" charset="-127"/>
              </a:rPr>
              <a:t>(</a:t>
            </a:r>
            <a:r>
              <a:rPr lang="ko-KR" altLang="en-US" sz="1600" dirty="0" err="1">
                <a:latin typeface="Consolas" panose="020B0609020204030204" pitchFamily="49" charset="0"/>
                <a:ea typeface="굴림" panose="020B0600000101010101" pitchFamily="50" charset="-127"/>
              </a:rPr>
              <a:t>종료시에는</a:t>
            </a:r>
            <a:r>
              <a:rPr lang="ko-KR" altLang="en-US" sz="1600" dirty="0">
                <a:latin typeface="Consolas" panose="020B0609020204030204" pitchFamily="49" charset="0"/>
                <a:ea typeface="굴림" panose="020B0600000101010101" pitchFamily="50" charset="-127"/>
              </a:rPr>
              <a:t> </a:t>
            </a:r>
            <a:r>
              <a:rPr lang="ko-KR" altLang="en-US" sz="1600" dirty="0" err="1">
                <a:latin typeface="Consolas" panose="020B0609020204030204" pitchFamily="49" charset="0"/>
                <a:ea typeface="굴림" panose="020B0600000101010101" pitchFamily="50" charset="-127"/>
              </a:rPr>
              <a:t>엔터키</a:t>
            </a:r>
            <a:r>
              <a:rPr lang="en-US" altLang="ko-KR" sz="1600" dirty="0">
                <a:latin typeface="Consolas" panose="020B0609020204030204" pitchFamily="49" charset="0"/>
                <a:ea typeface="굴림" panose="020B0600000101010101" pitchFamily="50" charset="-127"/>
              </a:rPr>
              <a:t>) </a:t>
            </a:r>
            <a:r>
              <a:rPr lang="ko-KR" altLang="en-US" sz="1600" dirty="0" err="1">
                <a:latin typeface="Consolas" panose="020B0609020204030204" pitchFamily="49" charset="0"/>
                <a:ea typeface="굴림" panose="020B0600000101010101" pitchFamily="50" charset="-127"/>
              </a:rPr>
              <a:t>팅커벨</a:t>
            </a:r>
            <a:endParaRPr lang="ko-KR" altLang="en-US" sz="1600" dirty="0">
              <a:latin typeface="Consolas" panose="020B0609020204030204" pitchFamily="49" charset="0"/>
              <a:ea typeface="굴림" panose="020B0600000101010101" pitchFamily="50" charset="-127"/>
            </a:endParaRPr>
          </a:p>
          <a:p>
            <a:pPr latinLnBrk="1"/>
            <a:r>
              <a:rPr lang="ko-KR" altLang="en-US" sz="1600" dirty="0">
                <a:latin typeface="Consolas" panose="020B0609020204030204" pitchFamily="49" charset="0"/>
                <a:ea typeface="굴림" panose="020B0600000101010101" pitchFamily="50" charset="-127"/>
              </a:rPr>
              <a:t>강아지의 이름을 </a:t>
            </a:r>
            <a:r>
              <a:rPr lang="ko-KR" altLang="en-US" sz="1600" dirty="0" err="1">
                <a:latin typeface="Consolas" panose="020B0609020204030204" pitchFamily="49" charset="0"/>
                <a:ea typeface="굴림" panose="020B0600000101010101" pitchFamily="50" charset="-127"/>
              </a:rPr>
              <a:t>입력하시오</a:t>
            </a:r>
            <a:r>
              <a:rPr lang="en-US" altLang="ko-KR" sz="1600" dirty="0">
                <a:latin typeface="Consolas" panose="020B0609020204030204" pitchFamily="49" charset="0"/>
                <a:ea typeface="굴림" panose="020B0600000101010101" pitchFamily="50" charset="-127"/>
              </a:rPr>
              <a:t>(</a:t>
            </a:r>
            <a:r>
              <a:rPr lang="ko-KR" altLang="en-US" sz="1600" dirty="0" err="1">
                <a:latin typeface="Consolas" panose="020B0609020204030204" pitchFamily="49" charset="0"/>
                <a:ea typeface="굴림" panose="020B0600000101010101" pitchFamily="50" charset="-127"/>
              </a:rPr>
              <a:t>종료시에는</a:t>
            </a:r>
            <a:r>
              <a:rPr lang="ko-KR" altLang="en-US" sz="1600" dirty="0">
                <a:latin typeface="Consolas" panose="020B0609020204030204" pitchFamily="49" charset="0"/>
                <a:ea typeface="굴림" panose="020B0600000101010101" pitchFamily="50" charset="-127"/>
              </a:rPr>
              <a:t> </a:t>
            </a:r>
            <a:r>
              <a:rPr lang="ko-KR" altLang="en-US" sz="1600" dirty="0" err="1">
                <a:latin typeface="Consolas" panose="020B0609020204030204" pitchFamily="49" charset="0"/>
                <a:ea typeface="굴림" panose="020B0600000101010101" pitchFamily="50" charset="-127"/>
              </a:rPr>
              <a:t>엔터키</a:t>
            </a:r>
            <a:r>
              <a:rPr lang="en-US" altLang="ko-KR" sz="1600" dirty="0">
                <a:latin typeface="Consolas" panose="020B0609020204030204" pitchFamily="49" charset="0"/>
                <a:ea typeface="굴림" panose="020B0600000101010101" pitchFamily="50" charset="-127"/>
              </a:rPr>
              <a:t>) </a:t>
            </a:r>
            <a:endParaRPr lang="ko-KR" altLang="en-US" sz="1600" dirty="0">
              <a:latin typeface="Consolas" panose="020B0609020204030204" pitchFamily="49" charset="0"/>
              <a:ea typeface="굴림" panose="020B0600000101010101" pitchFamily="50" charset="-127"/>
            </a:endParaRPr>
          </a:p>
          <a:p>
            <a:pPr latinLnBrk="1"/>
            <a:r>
              <a:rPr lang="ko-KR" altLang="en-US" sz="1600" dirty="0">
                <a:latin typeface="Consolas" panose="020B0609020204030204" pitchFamily="49" charset="0"/>
                <a:ea typeface="굴림" panose="020B0600000101010101" pitchFamily="50" charset="-127"/>
              </a:rPr>
              <a:t>강아지들의 이름</a:t>
            </a:r>
            <a:r>
              <a:rPr lang="en-US" altLang="ko-KR" sz="1600" dirty="0">
                <a:latin typeface="Consolas" panose="020B0609020204030204" pitchFamily="49" charset="0"/>
                <a:ea typeface="굴림" panose="020B0600000101010101" pitchFamily="50" charset="-127"/>
              </a:rPr>
              <a:t>:</a:t>
            </a:r>
            <a:endParaRPr lang="ko-KR" altLang="en-US" sz="1600" dirty="0">
              <a:latin typeface="Consolas" panose="020B0609020204030204" pitchFamily="49" charset="0"/>
              <a:ea typeface="굴림" panose="020B0600000101010101" pitchFamily="50" charset="-127"/>
            </a:endParaRPr>
          </a:p>
          <a:p>
            <a:pPr latinLnBrk="1"/>
            <a:r>
              <a:rPr lang="ko-KR" altLang="en-US" sz="1600" dirty="0">
                <a:latin typeface="Consolas" panose="020B0609020204030204" pitchFamily="49" charset="0"/>
                <a:ea typeface="굴림" panose="020B0600000101010101" pitchFamily="50" charset="-127"/>
              </a:rPr>
              <a:t>미나</a:t>
            </a:r>
            <a:r>
              <a:rPr lang="en-US" altLang="ko-KR" sz="1600" dirty="0">
                <a:latin typeface="Consolas" panose="020B0609020204030204" pitchFamily="49" charset="0"/>
                <a:ea typeface="굴림" panose="020B0600000101010101" pitchFamily="50" charset="-127"/>
              </a:rPr>
              <a:t>, </a:t>
            </a:r>
            <a:r>
              <a:rPr lang="ko-KR" altLang="en-US" sz="1600" dirty="0">
                <a:latin typeface="Consolas" panose="020B0609020204030204" pitchFamily="49" charset="0"/>
                <a:ea typeface="굴림" panose="020B0600000101010101" pitchFamily="50" charset="-127"/>
              </a:rPr>
              <a:t>초롱이</a:t>
            </a:r>
            <a:r>
              <a:rPr lang="en-US" altLang="ko-KR" sz="1600" dirty="0">
                <a:latin typeface="Consolas" panose="020B0609020204030204" pitchFamily="49" charset="0"/>
                <a:ea typeface="굴림" panose="020B0600000101010101" pitchFamily="50" charset="-127"/>
              </a:rPr>
              <a:t>, </a:t>
            </a:r>
            <a:r>
              <a:rPr lang="ko-KR" altLang="en-US" sz="1600" dirty="0">
                <a:latin typeface="Consolas" panose="020B0609020204030204" pitchFamily="49" charset="0"/>
                <a:ea typeface="굴림" panose="020B0600000101010101" pitchFamily="50" charset="-127"/>
              </a:rPr>
              <a:t>써니</a:t>
            </a:r>
            <a:r>
              <a:rPr lang="en-US" altLang="ko-KR" sz="1600" dirty="0">
                <a:latin typeface="Consolas" panose="020B0609020204030204" pitchFamily="49" charset="0"/>
                <a:ea typeface="굴림" panose="020B0600000101010101" pitchFamily="50" charset="-127"/>
              </a:rPr>
              <a:t>, </a:t>
            </a:r>
            <a:r>
              <a:rPr lang="ko-KR" altLang="en-US" sz="1600" dirty="0" err="1">
                <a:latin typeface="Consolas" panose="020B0609020204030204" pitchFamily="49" charset="0"/>
                <a:ea typeface="굴림" panose="020B0600000101010101" pitchFamily="50" charset="-127"/>
              </a:rPr>
              <a:t>팅커벨</a:t>
            </a:r>
            <a:r>
              <a:rPr lang="en-US" altLang="ko-KR" sz="1600" dirty="0">
                <a:latin typeface="Consolas" panose="020B0609020204030204" pitchFamily="49" charset="0"/>
                <a:ea typeface="굴림" panose="020B0600000101010101" pitchFamily="50" charset="-127"/>
              </a:rPr>
              <a:t>,</a:t>
            </a:r>
            <a:endParaRPr lang="ko-KR" altLang="en-US" sz="1600" dirty="0">
              <a:latin typeface="Consolas" panose="020B0609020204030204" pitchFamily="49" charset="0"/>
              <a:ea typeface="굴림" panose="020B0600000101010101" pitchFamily="50" charset="-127"/>
            </a:endParaRPr>
          </a:p>
        </p:txBody>
      </p:sp>
      <p:sp>
        <p:nvSpPr>
          <p:cNvPr id="5" name="TextBox 4"/>
          <p:cNvSpPr txBox="1"/>
          <p:nvPr/>
        </p:nvSpPr>
        <p:spPr>
          <a:xfrm>
            <a:off x="9612560" y="1772816"/>
            <a:ext cx="7629394" cy="2646878"/>
          </a:xfrm>
          <a:prstGeom prst="rect">
            <a:avLst/>
          </a:prstGeom>
          <a:solidFill>
            <a:srgbClr val="CCFFFF"/>
          </a:solidFill>
          <a:ln>
            <a:solidFill>
              <a:schemeClr val="tx1"/>
            </a:solidFill>
          </a:ln>
        </p:spPr>
        <p:txBody>
          <a:bodyPr wrap="square" rtlCol="0">
            <a:spAutoFit/>
          </a:bodyPr>
          <a:lstStyle/>
          <a:p>
            <a:r>
              <a:rPr lang="en-US" altLang="ko-KR" sz="1600" dirty="0" err="1">
                <a:latin typeface="Consolas" panose="020B0609020204030204" pitchFamily="49" charset="0"/>
              </a:rPr>
              <a:t>dogNames</a:t>
            </a:r>
            <a:r>
              <a:rPr lang="en-US" altLang="ko-KR" sz="1600" dirty="0">
                <a:latin typeface="Consolas" panose="020B0609020204030204" pitchFamily="49" charset="0"/>
              </a:rPr>
              <a:t> = []</a:t>
            </a:r>
          </a:p>
          <a:p>
            <a:r>
              <a:rPr lang="en-US" altLang="ko-KR" sz="1600" dirty="0">
                <a:solidFill>
                  <a:srgbClr val="C00000"/>
                </a:solidFill>
                <a:latin typeface="Consolas" panose="020B0609020204030204" pitchFamily="49" charset="0"/>
              </a:rPr>
              <a:t>while</a:t>
            </a:r>
            <a:r>
              <a:rPr lang="en-US" altLang="ko-KR" sz="1600" dirty="0">
                <a:latin typeface="Consolas" panose="020B0609020204030204" pitchFamily="49" charset="0"/>
              </a:rPr>
              <a:t> </a:t>
            </a:r>
            <a:r>
              <a:rPr lang="en-US" altLang="ko-KR" sz="1600" dirty="0">
                <a:solidFill>
                  <a:srgbClr val="C00000"/>
                </a:solidFill>
                <a:latin typeface="Consolas" panose="020B0609020204030204" pitchFamily="49" charset="0"/>
              </a:rPr>
              <a:t>True</a:t>
            </a:r>
            <a:r>
              <a:rPr lang="en-US" altLang="ko-KR" sz="1600" dirty="0">
                <a:latin typeface="Consolas" panose="020B0609020204030204" pitchFamily="49" charset="0"/>
              </a:rPr>
              <a:t>:</a:t>
            </a:r>
          </a:p>
          <a:p>
            <a:r>
              <a:rPr lang="en-US" altLang="ko-KR" sz="1600" dirty="0">
                <a:latin typeface="Consolas" panose="020B0609020204030204" pitchFamily="49" charset="0"/>
              </a:rPr>
              <a:t>    name = </a:t>
            </a:r>
            <a:r>
              <a:rPr lang="en-US" altLang="ko-KR" sz="1600" dirty="0">
                <a:solidFill>
                  <a:srgbClr val="0000FF"/>
                </a:solidFill>
                <a:latin typeface="Consolas" panose="020B0609020204030204" pitchFamily="49" charset="0"/>
              </a:rPr>
              <a:t>input</a:t>
            </a:r>
            <a:r>
              <a:rPr lang="en-US" altLang="ko-KR" sz="1600" dirty="0">
                <a:latin typeface="Consolas" panose="020B0609020204030204" pitchFamily="49" charset="0"/>
              </a:rPr>
              <a:t>('</a:t>
            </a:r>
            <a:r>
              <a:rPr lang="ko-KR" altLang="en-US" sz="1600" dirty="0">
                <a:latin typeface="Consolas" panose="020B0609020204030204" pitchFamily="49" charset="0"/>
              </a:rPr>
              <a:t>강아지의 이름을 </a:t>
            </a:r>
            <a:r>
              <a:rPr lang="ko-KR" altLang="en-US" sz="1600" dirty="0" err="1">
                <a:latin typeface="Consolas" panose="020B0609020204030204" pitchFamily="49" charset="0"/>
              </a:rPr>
              <a:t>입력하시오</a:t>
            </a:r>
            <a:r>
              <a:rPr lang="en-US" altLang="ko-KR" sz="1600" dirty="0">
                <a:latin typeface="Consolas" panose="020B0609020204030204" pitchFamily="49" charset="0"/>
              </a:rPr>
              <a:t>(</a:t>
            </a:r>
            <a:r>
              <a:rPr lang="ko-KR" altLang="en-US" sz="1600" dirty="0" err="1">
                <a:latin typeface="Consolas" panose="020B0609020204030204" pitchFamily="49" charset="0"/>
              </a:rPr>
              <a:t>종료시에는</a:t>
            </a:r>
            <a:r>
              <a:rPr lang="ko-KR" altLang="en-US" sz="1600" dirty="0">
                <a:latin typeface="Consolas" panose="020B0609020204030204" pitchFamily="49" charset="0"/>
              </a:rPr>
              <a:t> </a:t>
            </a:r>
            <a:r>
              <a:rPr lang="ko-KR" altLang="en-US" sz="1600" dirty="0" err="1">
                <a:latin typeface="Consolas" panose="020B0609020204030204" pitchFamily="49" charset="0"/>
              </a:rPr>
              <a:t>엔터키</a:t>
            </a:r>
            <a:r>
              <a:rPr lang="en-US" altLang="ko-KR" sz="1600" dirty="0">
                <a:latin typeface="Consolas" panose="020B0609020204030204" pitchFamily="49" charset="0"/>
              </a:rPr>
              <a:t>) ')</a:t>
            </a:r>
          </a:p>
          <a:p>
            <a:r>
              <a:rPr lang="en-US" altLang="ko-KR" sz="1600" dirty="0">
                <a:latin typeface="Consolas" panose="020B0609020204030204" pitchFamily="49" charset="0"/>
              </a:rPr>
              <a:t>    </a:t>
            </a:r>
            <a:r>
              <a:rPr lang="en-US" altLang="ko-KR" sz="1600" dirty="0">
                <a:solidFill>
                  <a:srgbClr val="C00000"/>
                </a:solidFill>
                <a:latin typeface="Consolas" panose="020B0609020204030204" pitchFamily="49" charset="0"/>
              </a:rPr>
              <a:t>if</a:t>
            </a:r>
            <a:r>
              <a:rPr lang="en-US" altLang="ko-KR" sz="1600" dirty="0">
                <a:latin typeface="Consolas" panose="020B0609020204030204" pitchFamily="49" charset="0"/>
              </a:rPr>
              <a:t> name == '':</a:t>
            </a:r>
          </a:p>
          <a:p>
            <a:r>
              <a:rPr lang="en-US" altLang="ko-KR" sz="1600" dirty="0">
                <a:latin typeface="Consolas" panose="020B0609020204030204" pitchFamily="49" charset="0"/>
              </a:rPr>
              <a:t>        </a:t>
            </a:r>
            <a:r>
              <a:rPr lang="en-US" altLang="ko-KR" sz="1600" dirty="0">
                <a:solidFill>
                  <a:srgbClr val="C00000"/>
                </a:solidFill>
                <a:latin typeface="Consolas" panose="020B0609020204030204" pitchFamily="49" charset="0"/>
              </a:rPr>
              <a:t>break</a:t>
            </a:r>
          </a:p>
          <a:p>
            <a:r>
              <a:rPr lang="en-US" altLang="ko-KR" sz="1600" dirty="0">
                <a:latin typeface="Consolas" panose="020B0609020204030204" pitchFamily="49" charset="0"/>
              </a:rPr>
              <a:t>    </a:t>
            </a:r>
            <a:r>
              <a:rPr lang="en-US" altLang="ko-KR" sz="1600" dirty="0" err="1">
                <a:latin typeface="Consolas" panose="020B0609020204030204" pitchFamily="49" charset="0"/>
              </a:rPr>
              <a:t>dogNames.</a:t>
            </a:r>
            <a:r>
              <a:rPr lang="en-US" altLang="ko-KR" sz="1600" dirty="0" err="1">
                <a:solidFill>
                  <a:srgbClr val="0000FF"/>
                </a:solidFill>
                <a:latin typeface="Consolas" panose="020B0609020204030204" pitchFamily="49" charset="0"/>
              </a:rPr>
              <a:t>append</a:t>
            </a:r>
            <a:r>
              <a:rPr lang="en-US" altLang="ko-KR" sz="1600" dirty="0">
                <a:latin typeface="Consolas" panose="020B0609020204030204" pitchFamily="49" charset="0"/>
              </a:rPr>
              <a:t>(name)</a:t>
            </a:r>
          </a:p>
          <a:p>
            <a:r>
              <a:rPr lang="en-US" altLang="ko-KR" sz="1600" dirty="0">
                <a:latin typeface="Consolas" panose="020B0609020204030204" pitchFamily="49" charset="0"/>
              </a:rPr>
              <a:t>          </a:t>
            </a:r>
          </a:p>
          <a:p>
            <a:r>
              <a:rPr lang="en-US" altLang="ko-KR" sz="1600" dirty="0">
                <a:latin typeface="Consolas" panose="020B0609020204030204" pitchFamily="49" charset="0"/>
              </a:rPr>
              <a:t>print('</a:t>
            </a:r>
            <a:r>
              <a:rPr lang="ko-KR" altLang="en-US" sz="1600" dirty="0">
                <a:latin typeface="Consolas" panose="020B0609020204030204" pitchFamily="49" charset="0"/>
              </a:rPr>
              <a:t>강아지들의 이름</a:t>
            </a:r>
            <a:r>
              <a:rPr lang="en-US" altLang="ko-KR" sz="1600" dirty="0">
                <a:latin typeface="Consolas" panose="020B0609020204030204" pitchFamily="49" charset="0"/>
              </a:rPr>
              <a:t>:')</a:t>
            </a:r>
          </a:p>
          <a:p>
            <a:r>
              <a:rPr lang="en-US" altLang="ko-KR" sz="1600" dirty="0">
                <a:solidFill>
                  <a:srgbClr val="C00000"/>
                </a:solidFill>
                <a:latin typeface="Consolas" panose="020B0609020204030204" pitchFamily="49" charset="0"/>
              </a:rPr>
              <a:t>for</a:t>
            </a:r>
            <a:r>
              <a:rPr lang="en-US" altLang="ko-KR" sz="1600" dirty="0">
                <a:latin typeface="Consolas" panose="020B0609020204030204" pitchFamily="49" charset="0"/>
              </a:rPr>
              <a:t> name </a:t>
            </a:r>
            <a:r>
              <a:rPr lang="en-US" altLang="ko-KR" sz="1600" dirty="0">
                <a:solidFill>
                  <a:srgbClr val="C00000"/>
                </a:solidFill>
                <a:latin typeface="Consolas" panose="020B0609020204030204" pitchFamily="49" charset="0"/>
              </a:rPr>
              <a:t>in</a:t>
            </a:r>
            <a:r>
              <a:rPr lang="en-US" altLang="ko-KR" sz="1600" dirty="0">
                <a:latin typeface="Consolas" panose="020B0609020204030204" pitchFamily="49" charset="0"/>
              </a:rPr>
              <a:t> </a:t>
            </a:r>
            <a:r>
              <a:rPr lang="en-US" altLang="ko-KR" sz="1600" dirty="0" err="1">
                <a:latin typeface="Consolas" panose="020B0609020204030204" pitchFamily="49" charset="0"/>
              </a:rPr>
              <a:t>dogNames</a:t>
            </a:r>
            <a:r>
              <a:rPr lang="en-US" altLang="ko-KR" sz="1600" dirty="0">
                <a:latin typeface="Consolas" panose="020B0609020204030204" pitchFamily="49" charset="0"/>
              </a:rPr>
              <a:t>:</a:t>
            </a:r>
          </a:p>
          <a:p>
            <a:r>
              <a:rPr lang="en-US" altLang="ko-KR" sz="1600" dirty="0">
                <a:latin typeface="Consolas" panose="020B0609020204030204" pitchFamily="49" charset="0"/>
              </a:rPr>
              <a:t>    print(name, </a:t>
            </a:r>
            <a:r>
              <a:rPr lang="en-US" altLang="ko-KR" sz="1600" dirty="0">
                <a:solidFill>
                  <a:srgbClr val="C00000"/>
                </a:solidFill>
                <a:latin typeface="Consolas" panose="020B0609020204030204" pitchFamily="49" charset="0"/>
              </a:rPr>
              <a:t>end</a:t>
            </a:r>
            <a:r>
              <a:rPr lang="en-US" altLang="ko-KR" sz="1600" dirty="0">
                <a:latin typeface="Consolas" panose="020B0609020204030204" pitchFamily="49" charset="0"/>
              </a:rPr>
              <a:t>=", ")</a:t>
            </a:r>
            <a:endParaRPr lang="ko-KR" altLang="en-US" sz="1600" dirty="0">
              <a:latin typeface="Consolas" panose="020B0609020204030204" pitchFamily="49" charset="0"/>
            </a:endParaRPr>
          </a:p>
        </p:txBody>
      </p:sp>
    </p:spTree>
    <p:extLst>
      <p:ext uri="{BB962C8B-B14F-4D97-AF65-F5344CB8AC3E}">
        <p14:creationId xmlns:p14="http://schemas.microsoft.com/office/powerpoint/2010/main" val="652535540"/>
      </p:ext>
    </p:extLst>
  </p:cSld>
  <p:clrMapOvr>
    <a:masterClrMapping/>
  </p:clrMapOvr>
  <mc:AlternateContent xmlns:mc="http://schemas.openxmlformats.org/markup-compatibility/2006" xmlns:p14="http://schemas.microsoft.com/office/powerpoint/2010/main">
    <mc:Choice Requires="p14">
      <p:transition spd="slow" p14:dur="2000" advTm="10645"/>
    </mc:Choice>
    <mc:Fallback xmlns="">
      <p:transition spd="slow" advTm="10645"/>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인덱싱과 </a:t>
            </a:r>
            <a:r>
              <a:rPr lang="ko-KR" altLang="en-US" dirty="0" err="1"/>
              <a:t>슬라이싱</a:t>
            </a:r>
            <a:endParaRPr lang="ko-KR" altLang="en-US" dirty="0"/>
          </a:p>
        </p:txBody>
      </p:sp>
      <p:sp>
        <p:nvSpPr>
          <p:cNvPr id="3" name="내용 개체 틀 2"/>
          <p:cNvSpPr>
            <a:spLocks noGrp="1"/>
          </p:cNvSpPr>
          <p:nvPr>
            <p:ph idx="1"/>
          </p:nvPr>
        </p:nvSpPr>
        <p:spPr/>
        <p:txBody>
          <a:bodyPr/>
          <a:lstStyle/>
          <a:p>
            <a:r>
              <a:rPr lang="ko-KR" altLang="en-US" b="1" dirty="0"/>
              <a:t>인덱싱</a:t>
            </a:r>
            <a:r>
              <a:rPr lang="en-US" altLang="ko-KR" b="1" dirty="0"/>
              <a:t>(indexing)</a:t>
            </a:r>
            <a:r>
              <a:rPr lang="ko-KR" altLang="en-US" b="1" dirty="0"/>
              <a:t> </a:t>
            </a:r>
            <a:endParaRPr lang="en-US" altLang="ko-KR" b="1" dirty="0"/>
          </a:p>
          <a:p>
            <a:pPr lvl="1"/>
            <a:r>
              <a:rPr lang="ko-KR" altLang="en-US" dirty="0"/>
              <a:t>리스트에서 하나의 요소를 인덱스 연산자를 통하여 참조</a:t>
            </a:r>
            <a:r>
              <a:rPr lang="en-US" altLang="ko-KR" dirty="0"/>
              <a:t>(</a:t>
            </a:r>
            <a:r>
              <a:rPr lang="ko-KR" altLang="en-US" dirty="0"/>
              <a:t>접근</a:t>
            </a:r>
            <a:r>
              <a:rPr lang="en-US" altLang="ko-KR" dirty="0"/>
              <a:t>)</a:t>
            </a:r>
            <a:r>
              <a:rPr lang="ko-KR" altLang="en-US" dirty="0"/>
              <a:t>하는 것</a:t>
            </a:r>
          </a:p>
        </p:txBody>
      </p:sp>
      <p:pic>
        <p:nvPicPr>
          <p:cNvPr id="4" name="그림 3"/>
          <p:cNvPicPr>
            <a:picLocks noChangeAspect="1"/>
          </p:cNvPicPr>
          <p:nvPr/>
        </p:nvPicPr>
        <p:blipFill>
          <a:blip r:embed="rId2"/>
          <a:stretch>
            <a:fillRect/>
          </a:stretch>
        </p:blipFill>
        <p:spPr>
          <a:xfrm>
            <a:off x="1763688" y="4005064"/>
            <a:ext cx="5569269" cy="2304256"/>
          </a:xfrm>
          <a:prstGeom prst="rect">
            <a:avLst/>
          </a:prstGeom>
        </p:spPr>
      </p:pic>
      <p:sp>
        <p:nvSpPr>
          <p:cNvPr id="5" name="TextBox 4"/>
          <p:cNvSpPr txBox="1"/>
          <p:nvPr/>
        </p:nvSpPr>
        <p:spPr>
          <a:xfrm>
            <a:off x="1272096" y="2747074"/>
            <a:ext cx="7188336" cy="830997"/>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rPr>
              <a:t>&gt;&gt;&gt; </a:t>
            </a:r>
            <a:r>
              <a:rPr lang="en-US" altLang="ko-KR" sz="1600" dirty="0" err="1">
                <a:latin typeface="Consolas" panose="020B0609020204030204" pitchFamily="49" charset="0"/>
              </a:rPr>
              <a:t>shopping_list</a:t>
            </a:r>
            <a:r>
              <a:rPr lang="en-US" altLang="ko-KR" sz="1600" dirty="0">
                <a:latin typeface="Consolas" panose="020B0609020204030204" pitchFamily="49" charset="0"/>
              </a:rPr>
              <a:t> = ["</a:t>
            </a:r>
            <a:r>
              <a:rPr lang="ko-KR" altLang="en-US" sz="1600" dirty="0">
                <a:latin typeface="Consolas" panose="020B0609020204030204" pitchFamily="49" charset="0"/>
              </a:rPr>
              <a:t>두부</a:t>
            </a:r>
            <a:r>
              <a:rPr lang="en-US" altLang="ko-KR" sz="1600" dirty="0">
                <a:latin typeface="Consolas" panose="020B0609020204030204" pitchFamily="49" charset="0"/>
              </a:rPr>
              <a:t>", "</a:t>
            </a:r>
            <a:r>
              <a:rPr lang="ko-KR" altLang="en-US" sz="1600" dirty="0">
                <a:latin typeface="Consolas" panose="020B0609020204030204" pitchFamily="49" charset="0"/>
              </a:rPr>
              <a:t>양배추</a:t>
            </a:r>
            <a:r>
              <a:rPr lang="en-US" altLang="ko-KR" sz="1600" dirty="0">
                <a:latin typeface="Consolas" panose="020B0609020204030204" pitchFamily="49" charset="0"/>
              </a:rPr>
              <a:t>", "</a:t>
            </a:r>
            <a:r>
              <a:rPr lang="ko-KR" altLang="en-US" sz="1600" dirty="0">
                <a:latin typeface="Consolas" panose="020B0609020204030204" pitchFamily="49" charset="0"/>
              </a:rPr>
              <a:t>딸기</a:t>
            </a:r>
            <a:r>
              <a:rPr lang="en-US" altLang="ko-KR" sz="1600" dirty="0">
                <a:latin typeface="Consolas" panose="020B0609020204030204" pitchFamily="49" charset="0"/>
              </a:rPr>
              <a:t>", "</a:t>
            </a:r>
            <a:r>
              <a:rPr lang="ko-KR" altLang="en-US" sz="1600" dirty="0">
                <a:latin typeface="Consolas" panose="020B0609020204030204" pitchFamily="49" charset="0"/>
              </a:rPr>
              <a:t>사과</a:t>
            </a:r>
            <a:r>
              <a:rPr lang="en-US" altLang="ko-KR" sz="1600" dirty="0">
                <a:latin typeface="Consolas" panose="020B0609020204030204" pitchFamily="49" charset="0"/>
              </a:rPr>
              <a:t>", "</a:t>
            </a:r>
            <a:r>
              <a:rPr lang="ko-KR" altLang="en-US" sz="1600" dirty="0">
                <a:latin typeface="Consolas" panose="020B0609020204030204" pitchFamily="49" charset="0"/>
              </a:rPr>
              <a:t>토마토</a:t>
            </a:r>
            <a:r>
              <a:rPr lang="en-US" altLang="ko-KR" sz="1600" dirty="0">
                <a:latin typeface="Consolas" panose="020B0609020204030204" pitchFamily="49" charset="0"/>
              </a:rPr>
              <a:t>"]</a:t>
            </a:r>
          </a:p>
          <a:p>
            <a:r>
              <a:rPr lang="en-US" altLang="ko-KR" sz="1600" dirty="0">
                <a:latin typeface="Consolas" panose="020B0609020204030204" pitchFamily="49" charset="0"/>
              </a:rPr>
              <a:t>&gt;&gt;&gt; </a:t>
            </a:r>
            <a:r>
              <a:rPr lang="en-US" altLang="ko-KR" sz="1600" dirty="0" err="1">
                <a:latin typeface="Consolas" panose="020B0609020204030204" pitchFamily="49" charset="0"/>
              </a:rPr>
              <a:t>shopping_list</a:t>
            </a:r>
            <a:r>
              <a:rPr lang="en-US" altLang="ko-KR" sz="1600" dirty="0">
                <a:latin typeface="Consolas" panose="020B0609020204030204" pitchFamily="49" charset="0"/>
              </a:rPr>
              <a:t>[0]</a:t>
            </a:r>
          </a:p>
          <a:p>
            <a:r>
              <a:rPr lang="en-US" altLang="ko-KR" sz="1600" dirty="0">
                <a:latin typeface="Consolas" panose="020B0609020204030204" pitchFamily="49" charset="0"/>
              </a:rPr>
              <a:t>'</a:t>
            </a:r>
            <a:r>
              <a:rPr lang="ko-KR" altLang="en-US" sz="1600" dirty="0">
                <a:latin typeface="Consolas" panose="020B0609020204030204" pitchFamily="49" charset="0"/>
              </a:rPr>
              <a:t>두부</a:t>
            </a:r>
            <a:r>
              <a:rPr lang="en-US" altLang="ko-KR" sz="1600" dirty="0">
                <a:latin typeface="Consolas" panose="020B0609020204030204" pitchFamily="49" charset="0"/>
              </a:rPr>
              <a:t>'</a:t>
            </a:r>
          </a:p>
        </p:txBody>
      </p:sp>
    </p:spTree>
    <p:extLst>
      <p:ext uri="{BB962C8B-B14F-4D97-AF65-F5344CB8AC3E}">
        <p14:creationId xmlns:p14="http://schemas.microsoft.com/office/powerpoint/2010/main" val="2956069816"/>
      </p:ext>
    </p:extLst>
  </p:cSld>
  <p:clrMapOvr>
    <a:masterClrMapping/>
  </p:clrMapOvr>
  <mc:AlternateContent xmlns:mc="http://schemas.openxmlformats.org/markup-compatibility/2006" xmlns:p14="http://schemas.microsoft.com/office/powerpoint/2010/main">
    <mc:Choice Requires="p14">
      <p:transition spd="slow" p14:dur="2000" advTm="67106"/>
    </mc:Choice>
    <mc:Fallback xmlns="">
      <p:transition spd="slow" advTm="67106"/>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인덱싱과 </a:t>
            </a:r>
            <a:r>
              <a:rPr lang="ko-KR" altLang="en-US" dirty="0" err="1"/>
              <a:t>슬라이싱</a:t>
            </a:r>
            <a:endParaRPr lang="ko-KR" altLang="en-US" dirty="0"/>
          </a:p>
        </p:txBody>
      </p:sp>
      <p:sp>
        <p:nvSpPr>
          <p:cNvPr id="3" name="내용 개체 틀 2"/>
          <p:cNvSpPr>
            <a:spLocks noGrp="1"/>
          </p:cNvSpPr>
          <p:nvPr>
            <p:ph idx="1"/>
          </p:nvPr>
        </p:nvSpPr>
        <p:spPr/>
        <p:txBody>
          <a:bodyPr/>
          <a:lstStyle/>
          <a:p>
            <a:r>
              <a:rPr lang="ko-KR" altLang="en-US" b="1" dirty="0"/>
              <a:t>음수 인덱스</a:t>
            </a:r>
            <a:endParaRPr lang="en-US" altLang="ko-KR" b="1" dirty="0"/>
          </a:p>
          <a:p>
            <a:pPr lvl="1"/>
            <a:r>
              <a:rPr lang="ko-KR" altLang="en-US" b="1" dirty="0"/>
              <a:t>변수 맨 뒤에서 </a:t>
            </a:r>
            <a:r>
              <a:rPr lang="ko-KR" altLang="en-US" b="1" dirty="0" err="1"/>
              <a:t>부터</a:t>
            </a:r>
            <a:r>
              <a:rPr lang="ko-KR" altLang="en-US" b="1" dirty="0"/>
              <a:t> </a:t>
            </a:r>
            <a:r>
              <a:rPr lang="en-US" altLang="ko-KR" b="1" dirty="0"/>
              <a:t>-1</a:t>
            </a:r>
            <a:r>
              <a:rPr lang="ko-KR" altLang="en-US" b="1" dirty="0"/>
              <a:t>로 시작 </a:t>
            </a:r>
            <a:endParaRPr lang="en-US" altLang="ko-KR" b="1" dirty="0"/>
          </a:p>
          <a:p>
            <a:pPr lvl="1"/>
            <a:r>
              <a:rPr lang="ko-KR" altLang="en-US" b="1" dirty="0"/>
              <a:t>변수의 끝을 모를 때 유용</a:t>
            </a:r>
          </a:p>
        </p:txBody>
      </p:sp>
      <p:pic>
        <p:nvPicPr>
          <p:cNvPr id="4" name="그림 3"/>
          <p:cNvPicPr>
            <a:picLocks noChangeAspect="1"/>
          </p:cNvPicPr>
          <p:nvPr/>
        </p:nvPicPr>
        <p:blipFill>
          <a:blip r:embed="rId2"/>
          <a:stretch>
            <a:fillRect/>
          </a:stretch>
        </p:blipFill>
        <p:spPr>
          <a:xfrm>
            <a:off x="1261665" y="2348880"/>
            <a:ext cx="6620670" cy="2705220"/>
          </a:xfrm>
          <a:prstGeom prst="rect">
            <a:avLst/>
          </a:prstGeom>
        </p:spPr>
      </p:pic>
    </p:spTree>
    <p:extLst>
      <p:ext uri="{BB962C8B-B14F-4D97-AF65-F5344CB8AC3E}">
        <p14:creationId xmlns:p14="http://schemas.microsoft.com/office/powerpoint/2010/main" val="4059115028"/>
      </p:ext>
    </p:extLst>
  </p:cSld>
  <p:clrMapOvr>
    <a:masterClrMapping/>
  </p:clrMapOvr>
  <mc:AlternateContent xmlns:mc="http://schemas.openxmlformats.org/markup-compatibility/2006" xmlns:p14="http://schemas.microsoft.com/office/powerpoint/2010/main">
    <mc:Choice Requires="p14">
      <p:transition spd="slow" p14:dur="2000" advTm="25515"/>
    </mc:Choice>
    <mc:Fallback xmlns="">
      <p:transition spd="slow" advTm="25515"/>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인덱싱과 </a:t>
            </a:r>
            <a:r>
              <a:rPr lang="ko-KR" altLang="en-US" dirty="0" err="1"/>
              <a:t>슬라이싱</a:t>
            </a:r>
            <a:endParaRPr lang="ko-KR" altLang="en-US" dirty="0"/>
          </a:p>
        </p:txBody>
      </p:sp>
      <p:sp>
        <p:nvSpPr>
          <p:cNvPr id="3" name="내용 개체 틀 2"/>
          <p:cNvSpPr>
            <a:spLocks noGrp="1"/>
          </p:cNvSpPr>
          <p:nvPr>
            <p:ph idx="1"/>
          </p:nvPr>
        </p:nvSpPr>
        <p:spPr/>
        <p:txBody>
          <a:bodyPr/>
          <a:lstStyle/>
          <a:p>
            <a:r>
              <a:rPr lang="ko-KR" altLang="en-US" b="1" dirty="0" err="1"/>
              <a:t>슬라이싱</a:t>
            </a:r>
            <a:r>
              <a:rPr lang="en-US" altLang="ko-KR" b="1" dirty="0"/>
              <a:t>(slicing)</a:t>
            </a:r>
            <a:endParaRPr lang="en-US" altLang="ko-KR" dirty="0"/>
          </a:p>
          <a:p>
            <a:pPr lvl="1"/>
            <a:r>
              <a:rPr lang="ko-KR" altLang="en-US" dirty="0"/>
              <a:t>리스트 안에서 범위를 정하여서 원하는 요소들을 선택하는 연산</a:t>
            </a:r>
            <a:endParaRPr lang="en-US" altLang="ko-KR" dirty="0"/>
          </a:p>
          <a:p>
            <a:pPr lvl="2"/>
            <a:r>
              <a:rPr lang="ko-KR" altLang="en-US" dirty="0"/>
              <a:t>리스트</a:t>
            </a:r>
            <a:r>
              <a:rPr lang="en-US" altLang="ko-KR" dirty="0"/>
              <a:t>[</a:t>
            </a:r>
            <a:r>
              <a:rPr lang="en-US" altLang="ko-KR" dirty="0" err="1"/>
              <a:t>start:end</a:t>
            </a:r>
            <a:r>
              <a:rPr lang="en-US" altLang="ko-KR" dirty="0"/>
              <a:t>] </a:t>
            </a:r>
          </a:p>
          <a:p>
            <a:pPr lvl="3"/>
            <a:r>
              <a:rPr lang="ko-KR" altLang="en-US" dirty="0"/>
              <a:t>인덱스</a:t>
            </a:r>
            <a:r>
              <a:rPr lang="en-US" altLang="ko-KR" dirty="0"/>
              <a:t> </a:t>
            </a:r>
            <a:r>
              <a:rPr lang="en-US" altLang="ko-KR" b="1" dirty="0">
                <a:solidFill>
                  <a:srgbClr val="0000FF"/>
                </a:solidFill>
              </a:rPr>
              <a:t>start</a:t>
            </a:r>
            <a:r>
              <a:rPr lang="ko-KR" altLang="en-US" b="1" dirty="0">
                <a:solidFill>
                  <a:srgbClr val="0000FF"/>
                </a:solidFill>
              </a:rPr>
              <a:t>에 있는 원소</a:t>
            </a:r>
            <a:r>
              <a:rPr lang="ko-KR" altLang="en-US" dirty="0"/>
              <a:t>부터 </a:t>
            </a:r>
            <a:r>
              <a:rPr lang="en-US" altLang="ko-KR" b="1" dirty="0">
                <a:solidFill>
                  <a:srgbClr val="0000FF"/>
                </a:solidFill>
              </a:rPr>
              <a:t>end-1</a:t>
            </a:r>
            <a:r>
              <a:rPr lang="ko-KR" altLang="en-US" b="1" dirty="0">
                <a:solidFill>
                  <a:srgbClr val="0000FF"/>
                </a:solidFill>
              </a:rPr>
              <a:t>의 원소</a:t>
            </a:r>
            <a:r>
              <a:rPr lang="ko-KR" altLang="en-US" dirty="0"/>
              <a:t>까지 선택 </a:t>
            </a:r>
            <a:endParaRPr lang="en-US" altLang="ko-KR" dirty="0"/>
          </a:p>
          <a:p>
            <a:pPr lvl="3"/>
            <a:r>
              <a:rPr lang="en-US" altLang="ko-KR" b="1" dirty="0">
                <a:solidFill>
                  <a:srgbClr val="0000FF"/>
                </a:solidFill>
              </a:rPr>
              <a:t>start</a:t>
            </a:r>
            <a:r>
              <a:rPr lang="ko-KR" altLang="en-US" b="1" dirty="0">
                <a:solidFill>
                  <a:srgbClr val="0000FF"/>
                </a:solidFill>
              </a:rPr>
              <a:t>가 생략되면 </a:t>
            </a:r>
            <a:r>
              <a:rPr lang="en-US" altLang="ko-KR" b="1" dirty="0">
                <a:solidFill>
                  <a:srgbClr val="0000FF"/>
                </a:solidFill>
              </a:rPr>
              <a:t>0</a:t>
            </a:r>
            <a:r>
              <a:rPr lang="ko-KR" altLang="en-US" b="1" dirty="0">
                <a:solidFill>
                  <a:srgbClr val="0000FF"/>
                </a:solidFill>
              </a:rPr>
              <a:t>으로 간주 </a:t>
            </a:r>
            <a:endParaRPr lang="en-US" altLang="ko-KR" b="1" dirty="0">
              <a:solidFill>
                <a:srgbClr val="0000FF"/>
              </a:solidFill>
            </a:endParaRPr>
          </a:p>
          <a:p>
            <a:pPr lvl="3"/>
            <a:r>
              <a:rPr lang="en-US" altLang="ko-KR" b="1" dirty="0">
                <a:solidFill>
                  <a:srgbClr val="0000FF"/>
                </a:solidFill>
              </a:rPr>
              <a:t>end</a:t>
            </a:r>
            <a:r>
              <a:rPr lang="ko-KR" altLang="en-US" b="1" dirty="0">
                <a:solidFill>
                  <a:srgbClr val="0000FF"/>
                </a:solidFill>
              </a:rPr>
              <a:t>가 생략되면 </a:t>
            </a:r>
            <a:r>
              <a:rPr lang="en-US" altLang="ko-KR" b="1" dirty="0">
                <a:solidFill>
                  <a:srgbClr val="0000FF"/>
                </a:solidFill>
              </a:rPr>
              <a:t>(</a:t>
            </a:r>
            <a:r>
              <a:rPr lang="ko-KR" altLang="en-US" b="1" dirty="0">
                <a:solidFill>
                  <a:srgbClr val="0000FF"/>
                </a:solidFill>
              </a:rPr>
              <a:t>리스트 길이</a:t>
            </a:r>
            <a:r>
              <a:rPr lang="en-US" altLang="ko-KR" b="1" dirty="0">
                <a:solidFill>
                  <a:srgbClr val="0000FF"/>
                </a:solidFill>
              </a:rPr>
              <a:t>) - 1</a:t>
            </a:r>
            <a:r>
              <a:rPr lang="ko-KR" altLang="en-US" b="1" dirty="0">
                <a:solidFill>
                  <a:srgbClr val="0000FF"/>
                </a:solidFill>
              </a:rPr>
              <a:t>로 간주 </a:t>
            </a:r>
            <a:r>
              <a:rPr lang="en-US" altLang="ko-KR" b="1" dirty="0">
                <a:solidFill>
                  <a:srgbClr val="0000FF"/>
                </a:solidFill>
              </a:rPr>
              <a:t> </a:t>
            </a:r>
          </a:p>
          <a:p>
            <a:pPr lvl="1"/>
            <a:r>
              <a:rPr lang="ko-KR" altLang="en-US" dirty="0"/>
              <a:t>요구된 요소를 포함하는 부분 리스트 반환 </a:t>
            </a:r>
            <a:endParaRPr lang="en-US" altLang="ko-KR" dirty="0"/>
          </a:p>
          <a:p>
            <a:pPr lvl="1"/>
            <a:endParaRPr lang="ko-KR" altLang="en-US" dirty="0"/>
          </a:p>
        </p:txBody>
      </p:sp>
      <p:pic>
        <p:nvPicPr>
          <p:cNvPr id="4" name="그림 3"/>
          <p:cNvPicPr>
            <a:picLocks noChangeAspect="1"/>
          </p:cNvPicPr>
          <p:nvPr/>
        </p:nvPicPr>
        <p:blipFill>
          <a:blip r:embed="rId2"/>
          <a:stretch>
            <a:fillRect/>
          </a:stretch>
        </p:blipFill>
        <p:spPr>
          <a:xfrm>
            <a:off x="2123728" y="3374844"/>
            <a:ext cx="4686300" cy="2095500"/>
          </a:xfrm>
          <a:prstGeom prst="rect">
            <a:avLst/>
          </a:prstGeom>
        </p:spPr>
      </p:pic>
      <p:sp>
        <p:nvSpPr>
          <p:cNvPr id="5" name="TextBox 4"/>
          <p:cNvSpPr txBox="1"/>
          <p:nvPr/>
        </p:nvSpPr>
        <p:spPr>
          <a:xfrm>
            <a:off x="1547664" y="5587513"/>
            <a:ext cx="6537029" cy="861774"/>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rPr>
              <a:t>&gt;&gt;&gt; squares = [0, 1, 4, 9, 16, 25, 36, 49]</a:t>
            </a:r>
          </a:p>
          <a:p>
            <a:r>
              <a:rPr lang="en-US" altLang="ko-KR" sz="1600" dirty="0">
                <a:latin typeface="Consolas" panose="020B0609020204030204" pitchFamily="49" charset="0"/>
              </a:rPr>
              <a:t>&gt;&gt;&gt; squares[3:6]    # </a:t>
            </a:r>
            <a:r>
              <a:rPr lang="ko-KR" altLang="en-US" sz="1600" dirty="0" err="1">
                <a:latin typeface="Consolas" panose="020B0609020204030204" pitchFamily="49" charset="0"/>
              </a:rPr>
              <a:t>슬라이싱은</a:t>
            </a:r>
            <a:r>
              <a:rPr lang="ko-KR" altLang="en-US" sz="1600" dirty="0">
                <a:latin typeface="Consolas" panose="020B0609020204030204" pitchFamily="49" charset="0"/>
              </a:rPr>
              <a:t> 새로운 리스트를 반환</a:t>
            </a:r>
            <a:r>
              <a:rPr lang="en-US" altLang="ko-KR" sz="1600" dirty="0">
                <a:latin typeface="Consolas" panose="020B0609020204030204" pitchFamily="49" charset="0"/>
              </a:rPr>
              <a:t> </a:t>
            </a:r>
          </a:p>
          <a:p>
            <a:r>
              <a:rPr lang="en-US" altLang="ko-KR" sz="1600" dirty="0">
                <a:latin typeface="Consolas" panose="020B0609020204030204" pitchFamily="49" charset="0"/>
              </a:rPr>
              <a:t>[9, 16, 25]</a:t>
            </a:r>
          </a:p>
        </p:txBody>
      </p:sp>
    </p:spTree>
    <p:extLst>
      <p:ext uri="{BB962C8B-B14F-4D97-AF65-F5344CB8AC3E}">
        <p14:creationId xmlns:p14="http://schemas.microsoft.com/office/powerpoint/2010/main" val="3901821522"/>
      </p:ext>
    </p:extLst>
  </p:cSld>
  <p:clrMapOvr>
    <a:masterClrMapping/>
  </p:clrMapOvr>
  <mc:AlternateContent xmlns:mc="http://schemas.openxmlformats.org/markup-compatibility/2006" xmlns:p14="http://schemas.microsoft.com/office/powerpoint/2010/main">
    <mc:Choice Requires="p14">
      <p:transition spd="slow" p14:dur="2000" advTm="123585"/>
    </mc:Choice>
    <mc:Fallback xmlns="">
      <p:transition spd="slow" advTm="123585"/>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인덱싱과 </a:t>
            </a:r>
            <a:r>
              <a:rPr lang="ko-KR" altLang="en-US" dirty="0" err="1"/>
              <a:t>슬라이싱</a:t>
            </a:r>
            <a:endParaRPr lang="ko-KR" altLang="en-US" dirty="0"/>
          </a:p>
        </p:txBody>
      </p:sp>
      <p:sp>
        <p:nvSpPr>
          <p:cNvPr id="3" name="내용 개체 틀 2"/>
          <p:cNvSpPr>
            <a:spLocks noGrp="1"/>
          </p:cNvSpPr>
          <p:nvPr>
            <p:ph idx="1"/>
          </p:nvPr>
        </p:nvSpPr>
        <p:spPr/>
        <p:txBody>
          <a:bodyPr/>
          <a:lstStyle/>
          <a:p>
            <a:r>
              <a:rPr lang="ko-KR" altLang="en-US" b="1" dirty="0" err="1"/>
              <a:t>슬라이싱</a:t>
            </a:r>
            <a:r>
              <a:rPr lang="en-US" altLang="ko-KR" b="1" dirty="0"/>
              <a:t> </a:t>
            </a:r>
            <a:r>
              <a:rPr lang="ko-KR" altLang="en-US" b="1" dirty="0"/>
              <a:t>범위</a:t>
            </a:r>
            <a:endParaRPr lang="en-US" altLang="ko-KR" b="1" dirty="0"/>
          </a:p>
        </p:txBody>
      </p:sp>
      <p:sp>
        <p:nvSpPr>
          <p:cNvPr id="5" name="TextBox 4"/>
          <p:cNvSpPr txBox="1"/>
          <p:nvPr/>
        </p:nvSpPr>
        <p:spPr>
          <a:xfrm>
            <a:off x="1619672" y="1844824"/>
            <a:ext cx="6537029" cy="2616101"/>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rPr>
              <a:t>&gt;&gt;&gt; squares = [0, 1, 4, 9, 16, 25, 36, 49]</a:t>
            </a:r>
          </a:p>
          <a:p>
            <a:r>
              <a:rPr lang="en-US" altLang="ko-KR" sz="1600" dirty="0">
                <a:latin typeface="Consolas" panose="020B0609020204030204" pitchFamily="49" charset="0"/>
              </a:rPr>
              <a:t>&gt;&gt;&gt; squares[:3] </a:t>
            </a:r>
          </a:p>
          <a:p>
            <a:r>
              <a:rPr lang="en-US" altLang="ko-KR" sz="1600" dirty="0">
                <a:latin typeface="Consolas" panose="020B0609020204030204" pitchFamily="49" charset="0"/>
              </a:rPr>
              <a:t>[0, 1, 4]</a:t>
            </a:r>
          </a:p>
          <a:p>
            <a:endParaRPr lang="en-US" altLang="ko-KR" sz="1600" dirty="0">
              <a:latin typeface="Consolas" panose="020B0609020204030204" pitchFamily="49" charset="0"/>
            </a:endParaRPr>
          </a:p>
          <a:p>
            <a:r>
              <a:rPr lang="en-US" altLang="ko-KR" sz="1600" dirty="0">
                <a:latin typeface="Consolas" panose="020B0609020204030204" pitchFamily="49" charset="0"/>
              </a:rPr>
              <a:t>&gt;&gt;&gt; squares[4:]</a:t>
            </a:r>
          </a:p>
          <a:p>
            <a:r>
              <a:rPr lang="en-US" altLang="ko-KR" sz="1600" dirty="0">
                <a:latin typeface="Consolas" panose="020B0609020204030204" pitchFamily="49" charset="0"/>
              </a:rPr>
              <a:t>[16, 25, 36, 49]</a:t>
            </a:r>
          </a:p>
          <a:p>
            <a:endParaRPr lang="en-US" altLang="ko-KR" sz="1600" dirty="0">
              <a:latin typeface="Consolas" panose="020B0609020204030204" pitchFamily="49" charset="0"/>
            </a:endParaRPr>
          </a:p>
          <a:p>
            <a:r>
              <a:rPr lang="en-US" altLang="ko-KR" sz="1600" dirty="0">
                <a:latin typeface="Consolas" panose="020B0609020204030204" pitchFamily="49" charset="0"/>
              </a:rPr>
              <a:t>&gt;&gt;&gt; squares[:]</a:t>
            </a:r>
          </a:p>
          <a:p>
            <a:r>
              <a:rPr lang="en-US" altLang="ko-KR" sz="1600" dirty="0">
                <a:latin typeface="Consolas" panose="020B0609020204030204" pitchFamily="49" charset="0"/>
              </a:rPr>
              <a:t>[0, 1, 4, 9, 16, 25, 36, 49]</a:t>
            </a:r>
          </a:p>
          <a:p>
            <a:endParaRPr lang="en-US" altLang="ko-KR" sz="1600" dirty="0">
              <a:latin typeface="Consolas" panose="020B0609020204030204" pitchFamily="49" charset="0"/>
            </a:endParaRPr>
          </a:p>
        </p:txBody>
      </p:sp>
    </p:spTree>
    <p:extLst>
      <p:ext uri="{BB962C8B-B14F-4D97-AF65-F5344CB8AC3E}">
        <p14:creationId xmlns:p14="http://schemas.microsoft.com/office/powerpoint/2010/main" val="2107108909"/>
      </p:ext>
    </p:extLst>
  </p:cSld>
  <p:clrMapOvr>
    <a:masterClrMapping/>
  </p:clrMapOvr>
  <mc:AlternateContent xmlns:mc="http://schemas.openxmlformats.org/markup-compatibility/2006" xmlns:p14="http://schemas.microsoft.com/office/powerpoint/2010/main">
    <mc:Choice Requires="p14">
      <p:transition spd="slow" p14:dur="2000" advTm="4406"/>
    </mc:Choice>
    <mc:Fallback xmlns="">
      <p:transition spd="slow" advTm="4406"/>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인덱싱과 </a:t>
            </a:r>
            <a:r>
              <a:rPr lang="ko-KR" altLang="en-US" dirty="0" err="1"/>
              <a:t>슬라이싱</a:t>
            </a:r>
            <a:endParaRPr lang="ko-KR" altLang="en-US" dirty="0"/>
          </a:p>
        </p:txBody>
      </p:sp>
      <p:sp>
        <p:nvSpPr>
          <p:cNvPr id="3" name="내용 개체 틀 2"/>
          <p:cNvSpPr>
            <a:spLocks noGrp="1"/>
          </p:cNvSpPr>
          <p:nvPr>
            <p:ph idx="1"/>
          </p:nvPr>
        </p:nvSpPr>
        <p:spPr/>
        <p:txBody>
          <a:bodyPr/>
          <a:lstStyle/>
          <a:p>
            <a:r>
              <a:rPr lang="ko-KR" altLang="en-US" b="1" dirty="0"/>
              <a:t>리스트 원소 변경</a:t>
            </a:r>
            <a:endParaRPr lang="en-US" altLang="ko-KR" b="1" dirty="0"/>
          </a:p>
          <a:p>
            <a:endParaRPr lang="ko-KR" altLang="en-US" dirty="0"/>
          </a:p>
        </p:txBody>
      </p:sp>
      <p:sp>
        <p:nvSpPr>
          <p:cNvPr id="6" name="TextBox 5"/>
          <p:cNvSpPr txBox="1"/>
          <p:nvPr/>
        </p:nvSpPr>
        <p:spPr>
          <a:xfrm>
            <a:off x="971600" y="1700808"/>
            <a:ext cx="7333731" cy="1754326"/>
          </a:xfrm>
          <a:prstGeom prst="rect">
            <a:avLst/>
          </a:prstGeom>
          <a:solidFill>
            <a:srgbClr val="CCFFFF"/>
          </a:solidFill>
          <a:ln>
            <a:solidFill>
              <a:schemeClr val="tx1"/>
            </a:solidFill>
          </a:ln>
        </p:spPr>
        <p:txBody>
          <a:bodyPr wrap="square" rtlCol="0">
            <a:spAutoFit/>
          </a:bodyPr>
          <a:lstStyle/>
          <a:p>
            <a:r>
              <a:rPr lang="en-US" altLang="ko-KR" dirty="0">
                <a:latin typeface="Consolas" panose="020B0609020204030204" pitchFamily="49" charset="0"/>
              </a:rPr>
              <a:t>letters = ['a', 'b', 'c', 'd', 'e', 'f', 'g']</a:t>
            </a:r>
          </a:p>
          <a:p>
            <a:r>
              <a:rPr lang="en-US" altLang="ko-KR" dirty="0">
                <a:latin typeface="Consolas" panose="020B0609020204030204" pitchFamily="49" charset="0"/>
              </a:rPr>
              <a:t>print(letters)</a:t>
            </a:r>
          </a:p>
          <a:p>
            <a:r>
              <a:rPr lang="en-US" altLang="ko-KR" dirty="0">
                <a:latin typeface="Consolas" panose="020B0609020204030204" pitchFamily="49" charset="0"/>
              </a:rPr>
              <a:t>letters[2:5] = ['C', 'D', 'E']</a:t>
            </a:r>
          </a:p>
          <a:p>
            <a:r>
              <a:rPr lang="en-US" altLang="ko-KR" dirty="0">
                <a:latin typeface="Consolas" panose="020B0609020204030204" pitchFamily="49" charset="0"/>
              </a:rPr>
              <a:t>print(letters)</a:t>
            </a:r>
          </a:p>
          <a:p>
            <a:r>
              <a:rPr lang="en-US" altLang="ko-KR" dirty="0">
                <a:latin typeface="Consolas" panose="020B0609020204030204" pitchFamily="49" charset="0"/>
              </a:rPr>
              <a:t>letters[2:5] = []</a:t>
            </a:r>
          </a:p>
          <a:p>
            <a:r>
              <a:rPr lang="en-US" altLang="ko-KR" dirty="0">
                <a:latin typeface="Consolas" panose="020B0609020204030204" pitchFamily="49" charset="0"/>
              </a:rPr>
              <a:t>print(letters)</a:t>
            </a:r>
          </a:p>
        </p:txBody>
      </p:sp>
      <p:pic>
        <p:nvPicPr>
          <p:cNvPr id="7" name="그림 6"/>
          <p:cNvPicPr>
            <a:picLocks noChangeAspect="1"/>
          </p:cNvPicPr>
          <p:nvPr/>
        </p:nvPicPr>
        <p:blipFill>
          <a:blip r:embed="rId2"/>
          <a:stretch>
            <a:fillRect/>
          </a:stretch>
        </p:blipFill>
        <p:spPr>
          <a:xfrm>
            <a:off x="1763688" y="3511515"/>
            <a:ext cx="5505450" cy="895350"/>
          </a:xfrm>
          <a:prstGeom prst="rect">
            <a:avLst/>
          </a:prstGeom>
        </p:spPr>
      </p:pic>
      <p:pic>
        <p:nvPicPr>
          <p:cNvPr id="8" name="그림 7"/>
          <p:cNvPicPr>
            <a:picLocks noChangeAspect="1"/>
          </p:cNvPicPr>
          <p:nvPr/>
        </p:nvPicPr>
        <p:blipFill>
          <a:blip r:embed="rId3"/>
          <a:stretch>
            <a:fillRect/>
          </a:stretch>
        </p:blipFill>
        <p:spPr>
          <a:xfrm>
            <a:off x="1763688" y="4463246"/>
            <a:ext cx="5553075" cy="809625"/>
          </a:xfrm>
          <a:prstGeom prst="rect">
            <a:avLst/>
          </a:prstGeom>
        </p:spPr>
      </p:pic>
      <p:pic>
        <p:nvPicPr>
          <p:cNvPr id="9" name="그림 8"/>
          <p:cNvPicPr>
            <a:picLocks noChangeAspect="1"/>
          </p:cNvPicPr>
          <p:nvPr/>
        </p:nvPicPr>
        <p:blipFill>
          <a:blip r:embed="rId4"/>
          <a:stretch>
            <a:fillRect/>
          </a:stretch>
        </p:blipFill>
        <p:spPr>
          <a:xfrm>
            <a:off x="1763688" y="5373216"/>
            <a:ext cx="4095750" cy="819150"/>
          </a:xfrm>
          <a:prstGeom prst="rect">
            <a:avLst/>
          </a:prstGeom>
        </p:spPr>
      </p:pic>
    </p:spTree>
    <p:extLst>
      <p:ext uri="{BB962C8B-B14F-4D97-AF65-F5344CB8AC3E}">
        <p14:creationId xmlns:p14="http://schemas.microsoft.com/office/powerpoint/2010/main" val="3437097003"/>
      </p:ext>
    </p:extLst>
  </p:cSld>
  <p:clrMapOvr>
    <a:masterClrMapping/>
  </p:clrMapOvr>
  <mc:AlternateContent xmlns:mc="http://schemas.openxmlformats.org/markup-compatibility/2006" xmlns:p14="http://schemas.microsoft.com/office/powerpoint/2010/main">
    <mc:Choice Requires="p14">
      <p:transition spd="slow" p14:dur="2000" advTm="43828"/>
    </mc:Choice>
    <mc:Fallback xmlns="">
      <p:transition spd="slow" advTm="43828"/>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딕셔너리</a:t>
            </a:r>
            <a:r>
              <a:rPr lang="en-US" altLang="ko-KR" dirty="0"/>
              <a:t>(dictionary)</a:t>
            </a:r>
            <a:endParaRPr lang="ko-KR" altLang="en-US" dirty="0"/>
          </a:p>
        </p:txBody>
      </p:sp>
      <p:sp>
        <p:nvSpPr>
          <p:cNvPr id="3" name="내용 개체 틀 2"/>
          <p:cNvSpPr>
            <a:spLocks noGrp="1"/>
          </p:cNvSpPr>
          <p:nvPr>
            <p:ph idx="1"/>
          </p:nvPr>
        </p:nvSpPr>
        <p:spPr/>
        <p:txBody>
          <a:bodyPr/>
          <a:lstStyle/>
          <a:p>
            <a:r>
              <a:rPr lang="ko-KR" altLang="en-US" b="1" dirty="0" err="1"/>
              <a:t>딕셔너리</a:t>
            </a:r>
            <a:r>
              <a:rPr lang="en-US" altLang="ko-KR" b="1" dirty="0"/>
              <a:t>(Dictionary) </a:t>
            </a:r>
            <a:r>
              <a:rPr lang="ko-KR" altLang="en-US" b="1" dirty="0"/>
              <a:t>변수</a:t>
            </a:r>
            <a:endParaRPr lang="en-US" altLang="ko-KR" b="1" dirty="0"/>
          </a:p>
          <a:p>
            <a:pPr lvl="1"/>
            <a:r>
              <a:rPr lang="ko-KR" altLang="en-US" b="1" dirty="0">
                <a:solidFill>
                  <a:srgbClr val="0000FF"/>
                </a:solidFill>
              </a:rPr>
              <a:t>키</a:t>
            </a:r>
            <a:r>
              <a:rPr lang="en-US" altLang="ko-KR" b="1" dirty="0">
                <a:solidFill>
                  <a:srgbClr val="0000FF"/>
                </a:solidFill>
              </a:rPr>
              <a:t>(key)</a:t>
            </a:r>
            <a:r>
              <a:rPr lang="ko-KR" altLang="en-US" b="1" dirty="0">
                <a:solidFill>
                  <a:srgbClr val="0000FF"/>
                </a:solidFill>
              </a:rPr>
              <a:t>와 값</a:t>
            </a:r>
            <a:r>
              <a:rPr lang="en-US" altLang="ko-KR" b="1" dirty="0">
                <a:solidFill>
                  <a:srgbClr val="0000FF"/>
                </a:solidFill>
              </a:rPr>
              <a:t>(value)</a:t>
            </a:r>
            <a:r>
              <a:rPr lang="ko-KR" altLang="en-US" b="1" dirty="0">
                <a:solidFill>
                  <a:srgbClr val="0000FF"/>
                </a:solidFill>
              </a:rPr>
              <a:t>의 쌍을 저장할 수 있는 객체</a:t>
            </a:r>
            <a:endParaRPr lang="en-US" altLang="ko-KR" b="1" dirty="0">
              <a:solidFill>
                <a:srgbClr val="0000FF"/>
              </a:solidFill>
            </a:endParaRPr>
          </a:p>
          <a:p>
            <a:pPr lvl="1"/>
            <a:r>
              <a:rPr lang="ko-KR" altLang="en-US" b="1" dirty="0"/>
              <a:t>리스트</a:t>
            </a:r>
            <a:r>
              <a:rPr lang="en-US" altLang="ko-KR" b="1" dirty="0"/>
              <a:t>, </a:t>
            </a:r>
            <a:r>
              <a:rPr lang="ko-KR" altLang="en-US" b="1" dirty="0" err="1"/>
              <a:t>튜플과</a:t>
            </a:r>
            <a:r>
              <a:rPr lang="ko-KR" altLang="en-US" b="1" dirty="0"/>
              <a:t> 유사하게 여러 개의 데이터를 넣을 수 있으나</a:t>
            </a:r>
            <a:r>
              <a:rPr lang="en-US" altLang="ko-KR" b="1" dirty="0"/>
              <a:t> </a:t>
            </a:r>
            <a:br>
              <a:rPr lang="en-US" altLang="ko-KR" b="1" dirty="0"/>
            </a:br>
            <a:r>
              <a:rPr lang="ko-KR" altLang="en-US" b="1" dirty="0"/>
              <a:t>반드시 </a:t>
            </a:r>
            <a:r>
              <a:rPr lang="en-US" altLang="ko-KR" b="1" dirty="0">
                <a:solidFill>
                  <a:srgbClr val="FF0000"/>
                </a:solidFill>
              </a:rPr>
              <a:t>‘</a:t>
            </a:r>
            <a:r>
              <a:rPr lang="ko-KR" altLang="en-US" b="1" dirty="0">
                <a:solidFill>
                  <a:srgbClr val="FF0000"/>
                </a:solidFill>
              </a:rPr>
              <a:t>키 </a:t>
            </a:r>
            <a:r>
              <a:rPr lang="en-US" altLang="ko-KR" b="1" dirty="0">
                <a:solidFill>
                  <a:srgbClr val="FF0000"/>
                </a:solidFill>
              </a:rPr>
              <a:t>: </a:t>
            </a:r>
            <a:r>
              <a:rPr lang="ko-KR" altLang="en-US" b="1" dirty="0">
                <a:solidFill>
                  <a:srgbClr val="FF0000"/>
                </a:solidFill>
              </a:rPr>
              <a:t>값</a:t>
            </a:r>
            <a:r>
              <a:rPr lang="en-US" altLang="ko-KR" b="1" dirty="0">
                <a:solidFill>
                  <a:srgbClr val="FF0000"/>
                </a:solidFill>
              </a:rPr>
              <a:t>’</a:t>
            </a:r>
            <a:r>
              <a:rPr lang="ko-KR" altLang="en-US" b="1" dirty="0">
                <a:solidFill>
                  <a:srgbClr val="FF0000"/>
                </a:solidFill>
              </a:rPr>
              <a:t> </a:t>
            </a:r>
            <a:r>
              <a:rPr lang="ko-KR" altLang="en-US" b="1" dirty="0"/>
              <a:t>형태로 넣어야 함</a:t>
            </a:r>
            <a:r>
              <a:rPr lang="en-US" altLang="ko-KR" b="1" dirty="0"/>
              <a:t>. </a:t>
            </a:r>
          </a:p>
          <a:p>
            <a:pPr lvl="1"/>
            <a:r>
              <a:rPr lang="ko-KR" altLang="en-US" b="1" dirty="0"/>
              <a:t>키 값은 리스트에서 인덱스로 중복 허용 안함</a:t>
            </a:r>
            <a:r>
              <a:rPr lang="en-US" altLang="ko-KR" b="1" dirty="0"/>
              <a:t>.</a:t>
            </a:r>
          </a:p>
          <a:p>
            <a:pPr lvl="1"/>
            <a:r>
              <a:rPr lang="ko-KR" altLang="en-US" b="1" dirty="0"/>
              <a:t>중괄호</a:t>
            </a:r>
            <a:r>
              <a:rPr lang="en-US" altLang="ko-KR" b="1" dirty="0"/>
              <a:t>(‘{}’)</a:t>
            </a:r>
            <a:r>
              <a:rPr lang="ko-KR" altLang="en-US" b="1" dirty="0"/>
              <a:t>와 콜론</a:t>
            </a:r>
            <a:r>
              <a:rPr lang="en-US" altLang="ko-KR" b="1" dirty="0"/>
              <a:t>(‘:’), </a:t>
            </a:r>
            <a:r>
              <a:rPr lang="ko-KR" altLang="en-US" b="1" dirty="0"/>
              <a:t>쉼표로 데이터 입력</a:t>
            </a:r>
            <a:endParaRPr lang="en-US" altLang="ko-KR" b="1" dirty="0"/>
          </a:p>
          <a:p>
            <a:endParaRPr lang="en-US" altLang="ko-KR" dirty="0"/>
          </a:p>
          <a:p>
            <a:pPr lvl="1"/>
            <a:endParaRPr lang="en-US" altLang="ko-KR" dirty="0"/>
          </a:p>
          <a:p>
            <a:endParaRPr lang="en-US" altLang="ko-KR" dirty="0"/>
          </a:p>
          <a:p>
            <a:endParaRPr lang="en-US" altLang="ko-KR" dirty="0"/>
          </a:p>
          <a:p>
            <a:endParaRPr lang="en-US" altLang="ko-KR" dirty="0"/>
          </a:p>
        </p:txBody>
      </p:sp>
      <p:pic>
        <p:nvPicPr>
          <p:cNvPr id="8" name="그림 7"/>
          <p:cNvPicPr>
            <a:picLocks noChangeAspect="1"/>
          </p:cNvPicPr>
          <p:nvPr/>
        </p:nvPicPr>
        <p:blipFill rotWithShape="1">
          <a:blip r:embed="rId2"/>
          <a:srcRect l="34068" t="44778" r="21194" b="1240"/>
          <a:stretch/>
        </p:blipFill>
        <p:spPr>
          <a:xfrm>
            <a:off x="6660232" y="4780749"/>
            <a:ext cx="1872208" cy="2035515"/>
          </a:xfrm>
          <a:prstGeom prst="rect">
            <a:avLst/>
          </a:prstGeom>
        </p:spPr>
      </p:pic>
      <p:pic>
        <p:nvPicPr>
          <p:cNvPr id="7" name="그림 6"/>
          <p:cNvPicPr>
            <a:picLocks noChangeAspect="1"/>
          </p:cNvPicPr>
          <p:nvPr/>
        </p:nvPicPr>
        <p:blipFill>
          <a:blip r:embed="rId3"/>
          <a:stretch>
            <a:fillRect/>
          </a:stretch>
        </p:blipFill>
        <p:spPr>
          <a:xfrm>
            <a:off x="4838700" y="3170982"/>
            <a:ext cx="3848100" cy="457200"/>
          </a:xfrm>
          <a:prstGeom prst="rect">
            <a:avLst/>
          </a:prstGeom>
        </p:spPr>
      </p:pic>
      <p:pic>
        <p:nvPicPr>
          <p:cNvPr id="11" name="그림 10"/>
          <p:cNvPicPr>
            <a:picLocks noChangeAspect="1"/>
          </p:cNvPicPr>
          <p:nvPr/>
        </p:nvPicPr>
        <p:blipFill>
          <a:blip r:embed="rId4"/>
          <a:stretch>
            <a:fillRect/>
          </a:stretch>
        </p:blipFill>
        <p:spPr>
          <a:xfrm>
            <a:off x="3059832" y="4906325"/>
            <a:ext cx="3156062" cy="1619019"/>
          </a:xfrm>
          <a:prstGeom prst="rect">
            <a:avLst/>
          </a:prstGeom>
        </p:spPr>
      </p:pic>
      <p:sp>
        <p:nvSpPr>
          <p:cNvPr id="12" name="TextBox 11"/>
          <p:cNvSpPr txBox="1"/>
          <p:nvPr/>
        </p:nvSpPr>
        <p:spPr>
          <a:xfrm>
            <a:off x="790114" y="3736194"/>
            <a:ext cx="8353886" cy="954107"/>
          </a:xfrm>
          <a:prstGeom prst="rect">
            <a:avLst/>
          </a:prstGeom>
          <a:solidFill>
            <a:srgbClr val="CCFFFF"/>
          </a:solidFill>
          <a:ln>
            <a:solidFill>
              <a:schemeClr val="tx1"/>
            </a:solidFill>
          </a:ln>
        </p:spPr>
        <p:txBody>
          <a:bodyPr wrap="square" rtlCol="0">
            <a:spAutoFit/>
          </a:bodyPr>
          <a:lstStyle/>
          <a:p>
            <a:r>
              <a:rPr lang="en-US" altLang="ko-KR" sz="1400" dirty="0">
                <a:latin typeface="Consolas" panose="020B0609020204030204" pitchFamily="49" charset="0"/>
                <a:ea typeface="굴림" panose="020B0600000101010101" pitchFamily="50" charset="-127"/>
              </a:rPr>
              <a:t>&gt;&gt;&gt; contacts = {'Kim':'01012345678',  'Park':'01012345679', 'Lee':'01012345680' }</a:t>
            </a:r>
          </a:p>
          <a:p>
            <a:endParaRPr lang="en-US" altLang="ko-KR" sz="1400" dirty="0">
              <a:latin typeface="Consolas" panose="020B0609020204030204" pitchFamily="49" charset="0"/>
              <a:ea typeface="굴림" panose="020B0600000101010101" pitchFamily="50" charset="-127"/>
            </a:endParaRPr>
          </a:p>
          <a:p>
            <a:r>
              <a:rPr lang="en-US" altLang="ko-KR" sz="1400" dirty="0">
                <a:latin typeface="Consolas" panose="020B0609020204030204" pitchFamily="49" charset="0"/>
                <a:ea typeface="굴림" panose="020B0600000101010101" pitchFamily="50" charset="-127"/>
              </a:rPr>
              <a:t>&gt;&gt;&gt; contacts</a:t>
            </a:r>
          </a:p>
          <a:p>
            <a:r>
              <a:rPr lang="en-US" altLang="ko-KR" sz="1400" dirty="0">
                <a:latin typeface="Consolas" panose="020B0609020204030204" pitchFamily="49" charset="0"/>
                <a:ea typeface="굴림" panose="020B0600000101010101" pitchFamily="50" charset="-127"/>
              </a:rPr>
              <a:t>{'Kim': '01012345678', 'Lee': '01012345680', 'Park': '01012345679'}</a:t>
            </a:r>
          </a:p>
        </p:txBody>
      </p:sp>
    </p:spTree>
    <p:extLst>
      <p:ext uri="{BB962C8B-B14F-4D97-AF65-F5344CB8AC3E}">
        <p14:creationId xmlns:p14="http://schemas.microsoft.com/office/powerpoint/2010/main" val="1543426475"/>
      </p:ext>
    </p:extLst>
  </p:cSld>
  <p:clrMapOvr>
    <a:masterClrMapping/>
  </p:clrMapOvr>
  <mc:AlternateContent xmlns:mc="http://schemas.openxmlformats.org/markup-compatibility/2006" xmlns:p14="http://schemas.microsoft.com/office/powerpoint/2010/main">
    <mc:Choice Requires="p14">
      <p:transition spd="slow" p14:dur="2000" advTm="95050"/>
    </mc:Choice>
    <mc:Fallback xmlns="">
      <p:transition spd="slow" advTm="95050"/>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딕셔너리</a:t>
            </a:r>
            <a:r>
              <a:rPr lang="en-US" altLang="ko-KR" dirty="0"/>
              <a:t>(dictionary)</a:t>
            </a:r>
            <a:endParaRPr lang="ko-KR" altLang="en-US" dirty="0"/>
          </a:p>
        </p:txBody>
      </p:sp>
      <p:sp>
        <p:nvSpPr>
          <p:cNvPr id="3" name="내용 개체 틀 2"/>
          <p:cNvSpPr>
            <a:spLocks noGrp="1"/>
          </p:cNvSpPr>
          <p:nvPr>
            <p:ph idx="1"/>
          </p:nvPr>
        </p:nvSpPr>
        <p:spPr/>
        <p:txBody>
          <a:bodyPr/>
          <a:lstStyle/>
          <a:p>
            <a:r>
              <a:rPr lang="ko-KR" altLang="en-US" b="1" dirty="0" err="1"/>
              <a:t>디셔너리</a:t>
            </a:r>
            <a:r>
              <a:rPr lang="ko-KR" altLang="en-US" b="1" dirty="0"/>
              <a:t> 생성 및 접근</a:t>
            </a:r>
            <a:endParaRPr lang="en-US" altLang="ko-KR" b="1" dirty="0"/>
          </a:p>
          <a:p>
            <a:endParaRPr lang="en-US" altLang="ko-KR" b="1" dirty="0"/>
          </a:p>
          <a:p>
            <a:endParaRPr lang="en-US" altLang="ko-KR" b="1" dirty="0"/>
          </a:p>
          <a:p>
            <a:endParaRPr lang="en-US" altLang="ko-KR" b="1" dirty="0"/>
          </a:p>
          <a:p>
            <a:endParaRPr lang="en-US" altLang="ko-KR" b="1" dirty="0"/>
          </a:p>
          <a:p>
            <a:endParaRPr lang="en-US" altLang="ko-KR" b="1" dirty="0"/>
          </a:p>
          <a:p>
            <a:endParaRPr lang="en-US" altLang="ko-KR" b="1" dirty="0"/>
          </a:p>
          <a:p>
            <a:endParaRPr lang="en-US" altLang="ko-KR" b="1" dirty="0"/>
          </a:p>
          <a:p>
            <a:endParaRPr lang="en-US" altLang="ko-KR" b="1" dirty="0"/>
          </a:p>
          <a:p>
            <a:r>
              <a:rPr lang="ko-KR" altLang="en-US" b="1" dirty="0"/>
              <a:t>항목 확인 </a:t>
            </a:r>
          </a:p>
        </p:txBody>
      </p:sp>
      <p:sp>
        <p:nvSpPr>
          <p:cNvPr id="4" name="TextBox 3"/>
          <p:cNvSpPr txBox="1"/>
          <p:nvPr/>
        </p:nvSpPr>
        <p:spPr>
          <a:xfrm>
            <a:off x="1185459" y="1819293"/>
            <a:ext cx="6935814" cy="2062103"/>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&gt;&gt;&gt; contacts = {'Kim':'01012345678',  'Park':'01012345679', 'Lee':'01012345680' }</a:t>
            </a:r>
          </a:p>
          <a:p>
            <a:endParaRPr lang="en-US" altLang="ko-KR" sz="1600" dirty="0">
              <a:latin typeface="Consolas" panose="020B0609020204030204" pitchFamily="49" charset="0"/>
              <a:ea typeface="굴림" panose="020B0600000101010101" pitchFamily="50" charset="-127"/>
            </a:endParaRPr>
          </a:p>
          <a:p>
            <a:r>
              <a:rPr lang="en-US" altLang="ko-KR" sz="1600" dirty="0">
                <a:latin typeface="Consolas" panose="020B0609020204030204" pitchFamily="49" charset="0"/>
                <a:ea typeface="굴림" panose="020B0600000101010101" pitchFamily="50" charset="-127"/>
              </a:rPr>
              <a:t>&gt;&gt;&gt; contacts['Kim']</a:t>
            </a:r>
          </a:p>
          <a:p>
            <a:r>
              <a:rPr lang="en-US" altLang="ko-KR" sz="1600" dirty="0">
                <a:latin typeface="Consolas" panose="020B0609020204030204" pitchFamily="49" charset="0"/>
                <a:ea typeface="굴림" panose="020B0600000101010101" pitchFamily="50" charset="-127"/>
              </a:rPr>
              <a:t>'01012345678’</a:t>
            </a:r>
          </a:p>
          <a:p>
            <a:endParaRPr lang="en-US" altLang="ko-KR" sz="1600" dirty="0">
              <a:latin typeface="Consolas" panose="020B0609020204030204" pitchFamily="49" charset="0"/>
              <a:ea typeface="굴림" panose="020B0600000101010101" pitchFamily="50" charset="-127"/>
            </a:endParaRPr>
          </a:p>
          <a:p>
            <a:r>
              <a:rPr lang="en-US" altLang="ko-KR" sz="1600" dirty="0">
                <a:latin typeface="Consolas" panose="020B0609020204030204" pitchFamily="49" charset="0"/>
                <a:ea typeface="굴림" panose="020B0600000101010101" pitchFamily="50" charset="-127"/>
              </a:rPr>
              <a:t>&gt;&gt;&gt; </a:t>
            </a:r>
            <a:r>
              <a:rPr lang="en-US" altLang="ko-KR" sz="1600" dirty="0" err="1">
                <a:latin typeface="Consolas" panose="020B0609020204030204" pitchFamily="49" charset="0"/>
                <a:ea typeface="굴림" panose="020B0600000101010101" pitchFamily="50" charset="-127"/>
              </a:rPr>
              <a:t>contacts.</a:t>
            </a:r>
            <a:r>
              <a:rPr lang="en-US" altLang="ko-KR" sz="1600" dirty="0" err="1">
                <a:solidFill>
                  <a:srgbClr val="0000FF"/>
                </a:solidFill>
                <a:latin typeface="Consolas" panose="020B0609020204030204" pitchFamily="49" charset="0"/>
                <a:ea typeface="굴림" panose="020B0600000101010101" pitchFamily="50" charset="-127"/>
              </a:rPr>
              <a:t>get</a:t>
            </a:r>
            <a:r>
              <a:rPr lang="en-US" altLang="ko-KR" sz="1600" dirty="0">
                <a:latin typeface="Consolas" panose="020B0609020204030204" pitchFamily="49" charset="0"/>
                <a:ea typeface="굴림" panose="020B0600000101010101" pitchFamily="50" charset="-127"/>
              </a:rPr>
              <a:t>('Kim')</a:t>
            </a:r>
          </a:p>
          <a:p>
            <a:r>
              <a:rPr lang="en-US" altLang="ko-KR" sz="1600" dirty="0">
                <a:latin typeface="Consolas" panose="020B0609020204030204" pitchFamily="49" charset="0"/>
                <a:ea typeface="굴림" panose="020B0600000101010101" pitchFamily="50" charset="-127"/>
              </a:rPr>
              <a:t>'01012345678'</a:t>
            </a:r>
          </a:p>
        </p:txBody>
      </p:sp>
      <p:sp>
        <p:nvSpPr>
          <p:cNvPr id="5" name="TextBox 4"/>
          <p:cNvSpPr txBox="1"/>
          <p:nvPr/>
        </p:nvSpPr>
        <p:spPr>
          <a:xfrm>
            <a:off x="1217367" y="5076473"/>
            <a:ext cx="6935814" cy="584775"/>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&gt;&gt;&gt; </a:t>
            </a:r>
            <a:r>
              <a:rPr lang="en-US" altLang="ko-KR" sz="1600" dirty="0">
                <a:solidFill>
                  <a:srgbClr val="C00000"/>
                </a:solidFill>
                <a:latin typeface="Consolas" panose="020B0609020204030204" pitchFamily="49" charset="0"/>
                <a:ea typeface="굴림" panose="020B0600000101010101" pitchFamily="50" charset="-127"/>
              </a:rPr>
              <a:t>if</a:t>
            </a:r>
            <a:r>
              <a:rPr lang="en-US" altLang="ko-KR" sz="1600" dirty="0">
                <a:latin typeface="Consolas" panose="020B0609020204030204" pitchFamily="49" charset="0"/>
                <a:ea typeface="굴림" panose="020B0600000101010101" pitchFamily="50" charset="-127"/>
              </a:rPr>
              <a:t> "Kim" </a:t>
            </a:r>
            <a:r>
              <a:rPr lang="en-US" altLang="ko-KR" sz="1600" dirty="0">
                <a:solidFill>
                  <a:srgbClr val="C00000"/>
                </a:solidFill>
                <a:latin typeface="Consolas" panose="020B0609020204030204" pitchFamily="49" charset="0"/>
                <a:ea typeface="굴림" panose="020B0600000101010101" pitchFamily="50" charset="-127"/>
              </a:rPr>
              <a:t>in</a:t>
            </a:r>
            <a:r>
              <a:rPr lang="en-US" altLang="ko-KR" sz="1600" dirty="0">
                <a:latin typeface="Consolas" panose="020B0609020204030204" pitchFamily="49" charset="0"/>
                <a:ea typeface="굴림" panose="020B0600000101010101" pitchFamily="50" charset="-127"/>
              </a:rPr>
              <a:t> contacts:</a:t>
            </a:r>
          </a:p>
          <a:p>
            <a:r>
              <a:rPr lang="en-US" altLang="ko-KR" sz="1600" dirty="0">
                <a:latin typeface="Consolas" panose="020B0609020204030204" pitchFamily="49" charset="0"/>
                <a:ea typeface="굴림" panose="020B0600000101010101" pitchFamily="50" charset="-127"/>
              </a:rPr>
              <a:t>	print("</a:t>
            </a:r>
            <a:r>
              <a:rPr lang="ko-KR" altLang="en-US" sz="1600" dirty="0">
                <a:latin typeface="Consolas" panose="020B0609020204030204" pitchFamily="49" charset="0"/>
                <a:ea typeface="굴림" panose="020B0600000101010101" pitchFamily="50" charset="-127"/>
              </a:rPr>
              <a:t>키가 </a:t>
            </a:r>
            <a:r>
              <a:rPr lang="ko-KR" altLang="en-US" sz="1600" dirty="0" err="1">
                <a:latin typeface="Consolas" panose="020B0609020204030204" pitchFamily="49" charset="0"/>
                <a:ea typeface="굴림" panose="020B0600000101010101" pitchFamily="50" charset="-127"/>
              </a:rPr>
              <a:t>딕셔너리에</a:t>
            </a:r>
            <a:r>
              <a:rPr lang="ko-KR" altLang="en-US" sz="1600" dirty="0">
                <a:latin typeface="Consolas" panose="020B0609020204030204" pitchFamily="49" charset="0"/>
                <a:ea typeface="굴림" panose="020B0600000101010101" pitchFamily="50" charset="-127"/>
              </a:rPr>
              <a:t> 있음</a:t>
            </a:r>
            <a:r>
              <a:rPr lang="en-US" altLang="ko-KR" sz="1600" dirty="0">
                <a:latin typeface="Consolas" panose="020B0609020204030204" pitchFamily="49" charset="0"/>
                <a:ea typeface="굴림" panose="020B0600000101010101" pitchFamily="50" charset="-127"/>
              </a:rPr>
              <a:t>")</a:t>
            </a:r>
          </a:p>
        </p:txBody>
      </p:sp>
    </p:spTree>
    <p:extLst>
      <p:ext uri="{BB962C8B-B14F-4D97-AF65-F5344CB8AC3E}">
        <p14:creationId xmlns:p14="http://schemas.microsoft.com/office/powerpoint/2010/main" val="2762398725"/>
      </p:ext>
    </p:extLst>
  </p:cSld>
  <p:clrMapOvr>
    <a:masterClrMapping/>
  </p:clrMapOvr>
  <mc:AlternateContent xmlns:mc="http://schemas.openxmlformats.org/markup-compatibility/2006" xmlns:p14="http://schemas.microsoft.com/office/powerpoint/2010/main">
    <mc:Choice Requires="p14">
      <p:transition spd="slow" p14:dur="2000" advTm="52189"/>
    </mc:Choice>
    <mc:Fallback xmlns="">
      <p:transition spd="slow" advTm="52189"/>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딕셔너리</a:t>
            </a:r>
            <a:r>
              <a:rPr lang="en-US" altLang="ko-KR" dirty="0"/>
              <a:t>(dictionary)</a:t>
            </a:r>
            <a:endParaRPr lang="ko-KR" altLang="en-US" dirty="0"/>
          </a:p>
        </p:txBody>
      </p:sp>
      <p:sp>
        <p:nvSpPr>
          <p:cNvPr id="3" name="내용 개체 틀 2"/>
          <p:cNvSpPr>
            <a:spLocks noGrp="1"/>
          </p:cNvSpPr>
          <p:nvPr>
            <p:ph idx="1"/>
          </p:nvPr>
        </p:nvSpPr>
        <p:spPr/>
        <p:txBody>
          <a:bodyPr/>
          <a:lstStyle/>
          <a:p>
            <a:r>
              <a:rPr lang="ko-KR" altLang="en-US" b="1" dirty="0"/>
              <a:t>항목 추가 </a:t>
            </a:r>
            <a:endParaRPr lang="en-US" altLang="ko-KR" b="1" dirty="0"/>
          </a:p>
          <a:p>
            <a:endParaRPr lang="en-US" altLang="ko-KR" dirty="0"/>
          </a:p>
          <a:p>
            <a:endParaRPr lang="en-US" altLang="ko-KR" dirty="0"/>
          </a:p>
          <a:p>
            <a:endParaRPr lang="en-US" altLang="ko-KR" dirty="0"/>
          </a:p>
          <a:p>
            <a:endParaRPr lang="en-US" altLang="ko-KR" dirty="0"/>
          </a:p>
          <a:p>
            <a:endParaRPr lang="en-US" altLang="ko-KR" dirty="0"/>
          </a:p>
          <a:p>
            <a:r>
              <a:rPr lang="ko-KR" altLang="en-US" b="1" dirty="0"/>
              <a:t>항목 삭제 </a:t>
            </a:r>
            <a:endParaRPr lang="en-US" altLang="ko-KR" b="1" dirty="0"/>
          </a:p>
          <a:p>
            <a:endParaRPr lang="ko-KR" altLang="en-US" dirty="0"/>
          </a:p>
        </p:txBody>
      </p:sp>
      <p:sp>
        <p:nvSpPr>
          <p:cNvPr id="6" name="TextBox 5"/>
          <p:cNvSpPr txBox="1"/>
          <p:nvPr/>
        </p:nvSpPr>
        <p:spPr>
          <a:xfrm>
            <a:off x="838669" y="1819293"/>
            <a:ext cx="7629394" cy="1077218"/>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&gt;&gt;&gt; contacts[</a:t>
            </a:r>
            <a:r>
              <a:rPr lang="en-US" altLang="ko-KR" sz="1600" dirty="0">
                <a:solidFill>
                  <a:srgbClr val="0000FF"/>
                </a:solidFill>
                <a:latin typeface="Consolas" panose="020B0609020204030204" pitchFamily="49" charset="0"/>
                <a:ea typeface="굴림" panose="020B0600000101010101" pitchFamily="50" charset="-127"/>
              </a:rPr>
              <a:t>'Choi'</a:t>
            </a:r>
            <a:r>
              <a:rPr lang="en-US" altLang="ko-KR" sz="1600" dirty="0">
                <a:latin typeface="Consolas" panose="020B0609020204030204" pitchFamily="49" charset="0"/>
                <a:ea typeface="굴림" panose="020B0600000101010101" pitchFamily="50" charset="-127"/>
              </a:rPr>
              <a:t>] = '01056781234'</a:t>
            </a:r>
          </a:p>
          <a:p>
            <a:r>
              <a:rPr lang="en-US" altLang="ko-KR" sz="1600" dirty="0">
                <a:latin typeface="Consolas" panose="020B0609020204030204" pitchFamily="49" charset="0"/>
                <a:ea typeface="굴림" panose="020B0600000101010101" pitchFamily="50" charset="-127"/>
              </a:rPr>
              <a:t>&gt;&gt;&gt; contacts</a:t>
            </a:r>
          </a:p>
          <a:p>
            <a:r>
              <a:rPr lang="en-US" altLang="ko-KR" sz="1600" dirty="0">
                <a:latin typeface="Consolas" panose="020B0609020204030204" pitchFamily="49" charset="0"/>
                <a:ea typeface="굴림" panose="020B0600000101010101" pitchFamily="50" charset="-127"/>
              </a:rPr>
              <a:t>{'Kim': '01012345678', 'Choi': '01056781234', 'Lee': '01012345680', 'Park': '01012345679'}</a:t>
            </a:r>
          </a:p>
        </p:txBody>
      </p:sp>
      <p:sp>
        <p:nvSpPr>
          <p:cNvPr id="7" name="TextBox 6"/>
          <p:cNvSpPr txBox="1"/>
          <p:nvPr/>
        </p:nvSpPr>
        <p:spPr>
          <a:xfrm>
            <a:off x="838669" y="3888665"/>
            <a:ext cx="7629394" cy="2062103"/>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&gt;&gt;&gt; contacts = {'Kim':'01012345678',  'Park':'01012345679', 'Lee':'01012345680' }</a:t>
            </a:r>
          </a:p>
          <a:p>
            <a:endParaRPr lang="en-US" altLang="ko-KR" sz="1600" dirty="0">
              <a:latin typeface="Consolas" panose="020B0609020204030204" pitchFamily="49" charset="0"/>
              <a:ea typeface="굴림" panose="020B0600000101010101" pitchFamily="50" charset="-127"/>
            </a:endParaRPr>
          </a:p>
          <a:p>
            <a:r>
              <a:rPr lang="en-US" altLang="ko-KR" sz="1600" dirty="0">
                <a:latin typeface="Consolas" panose="020B0609020204030204" pitchFamily="49" charset="0"/>
                <a:ea typeface="굴림" panose="020B0600000101010101" pitchFamily="50" charset="-127"/>
              </a:rPr>
              <a:t>&gt;&gt;&gt; </a:t>
            </a:r>
            <a:r>
              <a:rPr lang="en-US" altLang="ko-KR" sz="1600" dirty="0" err="1">
                <a:latin typeface="Consolas" panose="020B0609020204030204" pitchFamily="49" charset="0"/>
                <a:ea typeface="굴림" panose="020B0600000101010101" pitchFamily="50" charset="-127"/>
              </a:rPr>
              <a:t>contacts.</a:t>
            </a:r>
            <a:r>
              <a:rPr lang="en-US" altLang="ko-KR" sz="1600" dirty="0" err="1">
                <a:solidFill>
                  <a:srgbClr val="0000FF"/>
                </a:solidFill>
                <a:latin typeface="Consolas" panose="020B0609020204030204" pitchFamily="49" charset="0"/>
                <a:ea typeface="굴림" panose="020B0600000101010101" pitchFamily="50" charset="-127"/>
              </a:rPr>
              <a:t>pop</a:t>
            </a:r>
            <a:r>
              <a:rPr lang="en-US" altLang="ko-KR" sz="1600" dirty="0">
                <a:latin typeface="Consolas" panose="020B0609020204030204" pitchFamily="49" charset="0"/>
                <a:ea typeface="굴림" panose="020B0600000101010101" pitchFamily="50" charset="-127"/>
              </a:rPr>
              <a:t>("Kim")</a:t>
            </a:r>
          </a:p>
          <a:p>
            <a:r>
              <a:rPr lang="en-US" altLang="ko-KR" sz="1600" dirty="0">
                <a:latin typeface="Consolas" panose="020B0609020204030204" pitchFamily="49" charset="0"/>
                <a:ea typeface="굴림" panose="020B0600000101010101" pitchFamily="50" charset="-127"/>
              </a:rPr>
              <a:t>'01012345678'</a:t>
            </a:r>
          </a:p>
          <a:p>
            <a:endParaRPr lang="en-US" altLang="ko-KR" sz="1600" dirty="0">
              <a:latin typeface="Consolas" panose="020B0609020204030204" pitchFamily="49" charset="0"/>
              <a:ea typeface="굴림" panose="020B0600000101010101" pitchFamily="50" charset="-127"/>
            </a:endParaRPr>
          </a:p>
          <a:p>
            <a:r>
              <a:rPr lang="en-US" altLang="ko-KR" sz="1600" dirty="0">
                <a:latin typeface="Consolas" panose="020B0609020204030204" pitchFamily="49" charset="0"/>
                <a:ea typeface="굴림" panose="020B0600000101010101" pitchFamily="50" charset="-127"/>
              </a:rPr>
              <a:t>&gt;&gt;&gt; contacts</a:t>
            </a:r>
          </a:p>
          <a:p>
            <a:r>
              <a:rPr lang="en-US" altLang="ko-KR" sz="1600" dirty="0">
                <a:latin typeface="Consolas" panose="020B0609020204030204" pitchFamily="49" charset="0"/>
                <a:ea typeface="굴림" panose="020B0600000101010101" pitchFamily="50" charset="-127"/>
              </a:rPr>
              <a:t>{'Lee': '01012345680', 'Park': '01012345679'}</a:t>
            </a:r>
          </a:p>
        </p:txBody>
      </p:sp>
    </p:spTree>
    <p:extLst>
      <p:ext uri="{BB962C8B-B14F-4D97-AF65-F5344CB8AC3E}">
        <p14:creationId xmlns:p14="http://schemas.microsoft.com/office/powerpoint/2010/main" val="3734944273"/>
      </p:ext>
    </p:extLst>
  </p:cSld>
  <p:clrMapOvr>
    <a:masterClrMapping/>
  </p:clrMapOvr>
  <mc:AlternateContent xmlns:mc="http://schemas.openxmlformats.org/markup-compatibility/2006" xmlns:p14="http://schemas.microsoft.com/office/powerpoint/2010/main">
    <mc:Choice Requires="p14">
      <p:transition spd="slow" p14:dur="2000" advTm="39072"/>
    </mc:Choice>
    <mc:Fallback xmlns="">
      <p:transition spd="slow" advTm="3907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Python </a:t>
            </a:r>
            <a:r>
              <a:rPr lang="ko-KR" altLang="en-US" dirty="0"/>
              <a:t>설치 </a:t>
            </a:r>
          </a:p>
        </p:txBody>
      </p:sp>
      <p:sp>
        <p:nvSpPr>
          <p:cNvPr id="3" name="내용 개체 틀 2"/>
          <p:cNvSpPr>
            <a:spLocks noGrp="1"/>
          </p:cNvSpPr>
          <p:nvPr>
            <p:ph idx="1"/>
          </p:nvPr>
        </p:nvSpPr>
        <p:spPr>
          <a:xfrm>
            <a:off x="457199" y="1196752"/>
            <a:ext cx="8041341" cy="5328592"/>
          </a:xfrm>
        </p:spPr>
        <p:txBody>
          <a:bodyPr>
            <a:normAutofit/>
          </a:bodyPr>
          <a:lstStyle/>
          <a:p>
            <a:r>
              <a:rPr lang="ko-KR" altLang="en-US" b="1" dirty="0" smtClean="0"/>
              <a:t>아나콘다 </a:t>
            </a:r>
            <a:r>
              <a:rPr lang="ko-KR" altLang="en-US" b="1" dirty="0"/>
              <a:t>설</a:t>
            </a:r>
            <a:r>
              <a:rPr lang="ko-KR" altLang="en-US" b="1" dirty="0" smtClean="0"/>
              <a:t>치 파일 다운로드</a:t>
            </a:r>
            <a:r>
              <a:rPr lang="en-US" altLang="ko-KR" b="1" dirty="0" smtClean="0"/>
              <a:t> </a:t>
            </a:r>
          </a:p>
          <a:p>
            <a:pPr lvl="1"/>
            <a:r>
              <a:rPr lang="ko-KR" altLang="en-US" dirty="0"/>
              <a:t>아나콘다는 </a:t>
            </a:r>
            <a:r>
              <a:rPr lang="en-US" altLang="ko-KR" dirty="0"/>
              <a:t>Anaconda(</a:t>
            </a:r>
            <a:r>
              <a:rPr lang="ko-KR" altLang="en-US" dirty="0"/>
              <a:t>이전</a:t>
            </a:r>
            <a:r>
              <a:rPr lang="en-US" altLang="ko-KR" dirty="0"/>
              <a:t>: Continuum Analytics)</a:t>
            </a:r>
            <a:r>
              <a:rPr lang="ko-KR" altLang="en-US" dirty="0"/>
              <a:t>라는 곳에서 </a:t>
            </a:r>
            <a:r>
              <a:rPr lang="ko-KR" altLang="en-US" dirty="0" smtClean="0"/>
              <a:t>만든 </a:t>
            </a:r>
            <a:r>
              <a:rPr lang="ko-KR" altLang="en-US" dirty="0" err="1" smtClean="0"/>
              <a:t>파이썬</a:t>
            </a:r>
            <a:r>
              <a:rPr lang="ko-KR" altLang="en-US" dirty="0" smtClean="0"/>
              <a:t> </a:t>
            </a:r>
            <a:r>
              <a:rPr lang="ko-KR" altLang="en-US" dirty="0" err="1"/>
              <a:t>배포판으로</a:t>
            </a:r>
            <a:r>
              <a:rPr lang="en-US" altLang="ko-KR" dirty="0"/>
              <a:t>, </a:t>
            </a:r>
            <a:r>
              <a:rPr lang="ko-KR" altLang="en-US" dirty="0"/>
              <a:t>수백 개의 </a:t>
            </a:r>
            <a:r>
              <a:rPr lang="ko-KR" altLang="en-US" dirty="0" err="1"/>
              <a:t>파이썬</a:t>
            </a:r>
            <a:r>
              <a:rPr lang="ko-KR" altLang="en-US" dirty="0"/>
              <a:t> 패키지를 포함하고 있습니다</a:t>
            </a:r>
            <a:r>
              <a:rPr lang="en-US" altLang="ko-KR" dirty="0" smtClean="0"/>
              <a:t>.</a:t>
            </a:r>
            <a:r>
              <a:rPr lang="en-US" altLang="ko-KR" dirty="0"/>
              <a:t> </a:t>
            </a:r>
            <a:r>
              <a:rPr lang="ko-KR" altLang="en-US" dirty="0" smtClean="0"/>
              <a:t>또한 </a:t>
            </a:r>
            <a:r>
              <a:rPr lang="ko-KR" altLang="en-US" dirty="0"/>
              <a:t>회사 내에서도 상업용으로 무료로 사용할 수 있다는 장점이 </a:t>
            </a:r>
            <a:r>
              <a:rPr lang="ko-KR" altLang="en-US" dirty="0" smtClean="0"/>
              <a:t>   있습니다</a:t>
            </a:r>
            <a:r>
              <a:rPr lang="en-US" altLang="ko-KR" dirty="0" smtClean="0"/>
              <a:t>.</a:t>
            </a:r>
          </a:p>
          <a:p>
            <a:pPr lvl="1"/>
            <a:endParaRPr lang="en-US" altLang="ko-KR" dirty="0"/>
          </a:p>
          <a:p>
            <a:pPr lvl="1"/>
            <a:r>
              <a:rPr lang="ko-KR" altLang="en-US" dirty="0"/>
              <a:t>먼저 아나콘다 </a:t>
            </a:r>
            <a:r>
              <a:rPr lang="ko-KR" altLang="en-US" dirty="0" err="1"/>
              <a:t>배포판을</a:t>
            </a:r>
            <a:r>
              <a:rPr lang="ko-KR" altLang="en-US" dirty="0"/>
              <a:t> 설치하기 위해 다음 </a:t>
            </a:r>
            <a:r>
              <a:rPr lang="en-US" altLang="ko-KR" dirty="0"/>
              <a:t>URL</a:t>
            </a:r>
            <a:r>
              <a:rPr lang="ko-KR" altLang="en-US" dirty="0"/>
              <a:t>로 이동합니다</a:t>
            </a:r>
            <a:r>
              <a:rPr lang="en-US" altLang="ko-KR" dirty="0"/>
              <a:t>. </a:t>
            </a:r>
            <a:r>
              <a:rPr lang="en-US" altLang="ko-KR" dirty="0" smtClean="0"/>
              <a:t>    </a:t>
            </a:r>
            <a:r>
              <a:rPr lang="ko-KR" altLang="en-US" dirty="0" err="1" smtClean="0"/>
              <a:t>파이썬</a:t>
            </a:r>
            <a:r>
              <a:rPr lang="ko-KR" altLang="en-US" dirty="0" smtClean="0"/>
              <a:t> </a:t>
            </a:r>
            <a:r>
              <a:rPr lang="ko-KR" altLang="en-US" dirty="0"/>
              <a:t>현재 </a:t>
            </a:r>
            <a:r>
              <a:rPr lang="ko-KR" altLang="en-US" dirty="0" err="1" smtClean="0"/>
              <a:t>최신버전인</a:t>
            </a:r>
            <a:r>
              <a:rPr lang="ko-KR" altLang="en-US" dirty="0" smtClean="0"/>
              <a:t> </a:t>
            </a:r>
            <a:r>
              <a:rPr lang="en-US" altLang="ko-KR" dirty="0" smtClean="0"/>
              <a:t>3.9</a:t>
            </a:r>
            <a:r>
              <a:rPr lang="ko-KR" altLang="en-US" dirty="0"/>
              <a:t>를</a:t>
            </a:r>
            <a:r>
              <a:rPr lang="ko-KR" altLang="en-US" dirty="0" smtClean="0"/>
              <a:t> 설치합니다</a:t>
            </a:r>
            <a:r>
              <a:rPr lang="en-US" altLang="ko-KR" dirty="0" smtClean="0"/>
              <a:t>.</a:t>
            </a:r>
          </a:p>
          <a:p>
            <a:pPr lvl="1"/>
            <a:endParaRPr lang="en-US" altLang="ko-KR" dirty="0"/>
          </a:p>
          <a:p>
            <a:pPr marL="457200" lvl="1" indent="0">
              <a:buNone/>
            </a:pPr>
            <a:endParaRPr lang="en-US" altLang="ko-KR" dirty="0" smtClean="0"/>
          </a:p>
          <a:p>
            <a:pPr lvl="1"/>
            <a:endParaRPr lang="en-US" altLang="ko-KR" dirty="0"/>
          </a:p>
          <a:p>
            <a:pPr lvl="1"/>
            <a:r>
              <a:rPr lang="ko-KR" altLang="en-US" dirty="0" err="1"/>
              <a:t>파이썬</a:t>
            </a:r>
            <a:r>
              <a:rPr lang="ko-KR" altLang="en-US" dirty="0"/>
              <a:t> </a:t>
            </a:r>
            <a:r>
              <a:rPr lang="en-US" altLang="ko-KR" dirty="0"/>
              <a:t>3.7 </a:t>
            </a:r>
            <a:r>
              <a:rPr lang="ko-KR" altLang="en-US" dirty="0"/>
              <a:t>버전에도 다시 윈도우 </a:t>
            </a:r>
            <a:r>
              <a:rPr lang="en-US" altLang="ko-KR" dirty="0"/>
              <a:t>64</a:t>
            </a:r>
            <a:r>
              <a:rPr lang="ko-KR" altLang="en-US" dirty="0" err="1"/>
              <a:t>비트용</a:t>
            </a:r>
            <a:r>
              <a:rPr lang="ko-KR" altLang="en-US" dirty="0"/>
              <a:t> 설치 파일과 </a:t>
            </a:r>
            <a:r>
              <a:rPr lang="en-US" altLang="ko-KR" dirty="0"/>
              <a:t>32</a:t>
            </a:r>
            <a:r>
              <a:rPr lang="ko-KR" altLang="en-US" dirty="0" err="1"/>
              <a:t>비트용</a:t>
            </a:r>
            <a:r>
              <a:rPr lang="ko-KR" altLang="en-US" dirty="0"/>
              <a:t> </a:t>
            </a:r>
            <a:r>
              <a:rPr lang="ko-KR" altLang="en-US" dirty="0" smtClean="0"/>
              <a:t>  설치 </a:t>
            </a:r>
            <a:r>
              <a:rPr lang="ko-KR" altLang="en-US" dirty="0"/>
              <a:t>파일이 있습니다</a:t>
            </a:r>
            <a:r>
              <a:rPr lang="en-US" altLang="ko-KR" dirty="0"/>
              <a:t>. </a:t>
            </a:r>
            <a:r>
              <a:rPr lang="ko-KR" altLang="en-US" dirty="0"/>
              <a:t>보통은 사용 중인 </a:t>
            </a:r>
            <a:r>
              <a:rPr lang="en-US" altLang="ko-KR" dirty="0"/>
              <a:t>PC</a:t>
            </a:r>
            <a:r>
              <a:rPr lang="ko-KR" altLang="en-US" dirty="0"/>
              <a:t>에 </a:t>
            </a:r>
            <a:r>
              <a:rPr lang="en-US" altLang="ko-KR" dirty="0"/>
              <a:t>64</a:t>
            </a:r>
            <a:r>
              <a:rPr lang="ko-KR" altLang="en-US" dirty="0"/>
              <a:t>비트 윈도우가 </a:t>
            </a:r>
            <a:r>
              <a:rPr lang="ko-KR" altLang="en-US" dirty="0" smtClean="0"/>
              <a:t>     설치돼 </a:t>
            </a:r>
            <a:r>
              <a:rPr lang="ko-KR" altLang="en-US" dirty="0"/>
              <a:t>있으면 </a:t>
            </a:r>
            <a:r>
              <a:rPr lang="en-US" altLang="ko-KR" dirty="0"/>
              <a:t>64</a:t>
            </a:r>
            <a:r>
              <a:rPr lang="ko-KR" altLang="en-US" dirty="0" err="1"/>
              <a:t>비트용</a:t>
            </a:r>
            <a:r>
              <a:rPr lang="ko-KR" altLang="en-US" dirty="0"/>
              <a:t> 설치 파일을 </a:t>
            </a:r>
            <a:r>
              <a:rPr lang="ko-KR" altLang="en-US" dirty="0" err="1"/>
              <a:t>내려받고</a:t>
            </a:r>
            <a:r>
              <a:rPr lang="en-US" altLang="ko-KR" dirty="0"/>
              <a:t>, 32</a:t>
            </a:r>
            <a:r>
              <a:rPr lang="ko-KR" altLang="en-US" dirty="0"/>
              <a:t>비트 윈도우가 </a:t>
            </a:r>
            <a:r>
              <a:rPr lang="ko-KR" altLang="en-US" dirty="0" smtClean="0"/>
              <a:t>   설치돼 </a:t>
            </a:r>
            <a:r>
              <a:rPr lang="ko-KR" altLang="en-US" dirty="0"/>
              <a:t>있다면 </a:t>
            </a:r>
            <a:r>
              <a:rPr lang="en-US" altLang="ko-KR" dirty="0"/>
              <a:t>32</a:t>
            </a:r>
            <a:r>
              <a:rPr lang="ko-KR" altLang="en-US" dirty="0" err="1"/>
              <a:t>비트용</a:t>
            </a:r>
            <a:r>
              <a:rPr lang="ko-KR" altLang="en-US" dirty="0"/>
              <a:t> 설치 파일을 </a:t>
            </a:r>
            <a:r>
              <a:rPr lang="ko-KR" altLang="en-US" dirty="0" err="1"/>
              <a:t>내려받으면</a:t>
            </a:r>
            <a:r>
              <a:rPr lang="ko-KR" altLang="en-US" dirty="0"/>
              <a:t> 됩니다</a:t>
            </a:r>
            <a:r>
              <a:rPr lang="en-US" altLang="ko-KR" dirty="0"/>
              <a:t>.</a:t>
            </a:r>
            <a:endParaRPr lang="en-US" altLang="ko-KR" dirty="0" smtClean="0"/>
          </a:p>
          <a:p>
            <a:pPr marL="457200" lvl="1" indent="0">
              <a:buNone/>
            </a:pPr>
            <a:endParaRPr lang="en-US" altLang="ko-KR" dirty="0"/>
          </a:p>
        </p:txBody>
      </p:sp>
      <p:sp>
        <p:nvSpPr>
          <p:cNvPr id="5" name="직사각형 4"/>
          <p:cNvSpPr/>
          <p:nvPr/>
        </p:nvSpPr>
        <p:spPr>
          <a:xfrm>
            <a:off x="1640540" y="3936352"/>
            <a:ext cx="5481021" cy="369332"/>
          </a:xfrm>
          <a:prstGeom prst="rect">
            <a:avLst/>
          </a:prstGeom>
        </p:spPr>
        <p:txBody>
          <a:bodyPr wrap="square">
            <a:spAutoFit/>
          </a:bodyPr>
          <a:lstStyle/>
          <a:p>
            <a:pPr lvl="1" algn="ctr"/>
            <a:r>
              <a:rPr lang="en-US" altLang="ko-KR" dirty="0">
                <a:hlinkClick r:id="rId2"/>
              </a:rPr>
              <a:t>https://www.anaconda.com/distribution</a:t>
            </a:r>
            <a:endParaRPr lang="en-US" altLang="ko-KR" dirty="0"/>
          </a:p>
        </p:txBody>
      </p:sp>
    </p:spTree>
    <p:extLst>
      <p:ext uri="{BB962C8B-B14F-4D97-AF65-F5344CB8AC3E}">
        <p14:creationId xmlns:p14="http://schemas.microsoft.com/office/powerpoint/2010/main" val="17158241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a:t>
            </a:r>
            <a:r>
              <a:rPr lang="en-US" altLang="ko-KR" dirty="0"/>
              <a:t>. </a:t>
            </a:r>
            <a:r>
              <a:rPr lang="ko-KR" altLang="en-US" dirty="0"/>
              <a:t>영한 사전 </a:t>
            </a:r>
          </a:p>
        </p:txBody>
      </p:sp>
      <p:sp>
        <p:nvSpPr>
          <p:cNvPr id="5" name="TextBox 4"/>
          <p:cNvSpPr txBox="1"/>
          <p:nvPr/>
        </p:nvSpPr>
        <p:spPr>
          <a:xfrm>
            <a:off x="1043609" y="4618894"/>
            <a:ext cx="6305285" cy="646331"/>
          </a:xfrm>
          <a:prstGeom prst="rect">
            <a:avLst/>
          </a:prstGeom>
          <a:solidFill>
            <a:srgbClr val="CCCCFF"/>
          </a:solidFill>
          <a:ln>
            <a:solidFill>
              <a:schemeClr val="tx1"/>
            </a:solidFill>
          </a:ln>
        </p:spPr>
        <p:txBody>
          <a:bodyPr wrap="square" rtlCol="0">
            <a:spAutoFit/>
          </a:bodyPr>
          <a:lstStyle/>
          <a:p>
            <a:pPr latinLnBrk="1"/>
            <a:r>
              <a:rPr lang="ko-KR" altLang="en-US" dirty="0">
                <a:latin typeface="Consolas" panose="020B0609020204030204" pitchFamily="49" charset="0"/>
                <a:ea typeface="굴림" panose="020B0600000101010101" pitchFamily="50" charset="-127"/>
              </a:rPr>
              <a:t>단어를 </a:t>
            </a:r>
            <a:r>
              <a:rPr lang="ko-KR" altLang="en-US" dirty="0" err="1">
                <a:latin typeface="Consolas" panose="020B0609020204030204" pitchFamily="49" charset="0"/>
                <a:ea typeface="굴림" panose="020B0600000101010101" pitchFamily="50" charset="-127"/>
              </a:rPr>
              <a:t>입력하시오</a:t>
            </a:r>
            <a:r>
              <a:rPr lang="en-US" altLang="ko-KR" dirty="0">
                <a:latin typeface="Consolas" panose="020B0609020204030204" pitchFamily="49" charset="0"/>
                <a:ea typeface="굴림" panose="020B0600000101010101" pitchFamily="50" charset="-127"/>
              </a:rPr>
              <a:t>: one </a:t>
            </a:r>
          </a:p>
          <a:p>
            <a:pPr latinLnBrk="1"/>
            <a:r>
              <a:rPr lang="ko-KR" altLang="en-US" dirty="0">
                <a:latin typeface="Consolas" panose="020B0609020204030204" pitchFamily="49" charset="0"/>
                <a:ea typeface="굴림" panose="020B0600000101010101" pitchFamily="50" charset="-127"/>
              </a:rPr>
              <a:t>하나</a:t>
            </a:r>
          </a:p>
        </p:txBody>
      </p:sp>
      <p:sp>
        <p:nvSpPr>
          <p:cNvPr id="6" name="TextBox 5"/>
          <p:cNvSpPr txBox="1"/>
          <p:nvPr/>
        </p:nvSpPr>
        <p:spPr>
          <a:xfrm>
            <a:off x="1043608" y="5517232"/>
            <a:ext cx="6305285" cy="646331"/>
          </a:xfrm>
          <a:prstGeom prst="rect">
            <a:avLst/>
          </a:prstGeom>
          <a:solidFill>
            <a:srgbClr val="CCCCFF"/>
          </a:solidFill>
          <a:ln>
            <a:solidFill>
              <a:schemeClr val="tx1"/>
            </a:solidFill>
          </a:ln>
        </p:spPr>
        <p:txBody>
          <a:bodyPr wrap="square" rtlCol="0">
            <a:spAutoFit/>
          </a:bodyPr>
          <a:lstStyle/>
          <a:p>
            <a:pPr latinLnBrk="1"/>
            <a:r>
              <a:rPr lang="ko-KR" altLang="en-US" dirty="0">
                <a:latin typeface="Consolas" panose="020B0609020204030204" pitchFamily="49" charset="0"/>
                <a:ea typeface="굴림" panose="020B0600000101010101" pitchFamily="50" charset="-127"/>
              </a:rPr>
              <a:t>단어를 </a:t>
            </a:r>
            <a:r>
              <a:rPr lang="ko-KR" altLang="en-US" dirty="0" err="1">
                <a:latin typeface="Consolas" panose="020B0609020204030204" pitchFamily="49" charset="0"/>
                <a:ea typeface="굴림" panose="020B0600000101010101" pitchFamily="50" charset="-127"/>
              </a:rPr>
              <a:t>입력하시오</a:t>
            </a:r>
            <a:r>
              <a:rPr lang="en-US" altLang="ko-KR" dirty="0">
                <a:latin typeface="Consolas" panose="020B0609020204030204" pitchFamily="49" charset="0"/>
                <a:ea typeface="굴림" panose="020B0600000101010101" pitchFamily="50" charset="-127"/>
              </a:rPr>
              <a:t>: python </a:t>
            </a:r>
          </a:p>
          <a:p>
            <a:pPr latinLnBrk="1"/>
            <a:r>
              <a:rPr lang="ko-KR" altLang="en-US" dirty="0">
                <a:latin typeface="Consolas" panose="020B0609020204030204" pitchFamily="49" charset="0"/>
                <a:ea typeface="굴림" panose="020B0600000101010101" pitchFamily="50" charset="-127"/>
              </a:rPr>
              <a:t>없음</a:t>
            </a:r>
          </a:p>
        </p:txBody>
      </p:sp>
      <p:pic>
        <p:nvPicPr>
          <p:cNvPr id="11" name="그림 10"/>
          <p:cNvPicPr>
            <a:picLocks noChangeAspect="1"/>
          </p:cNvPicPr>
          <p:nvPr/>
        </p:nvPicPr>
        <p:blipFill>
          <a:blip r:embed="rId2"/>
          <a:stretch>
            <a:fillRect/>
          </a:stretch>
        </p:blipFill>
        <p:spPr>
          <a:xfrm>
            <a:off x="2219908" y="1142209"/>
            <a:ext cx="4704184" cy="3079770"/>
          </a:xfrm>
          <a:prstGeom prst="rect">
            <a:avLst/>
          </a:prstGeom>
          <a:ln>
            <a:solidFill>
              <a:schemeClr val="tx1"/>
            </a:solidFill>
          </a:ln>
        </p:spPr>
      </p:pic>
    </p:spTree>
    <p:extLst>
      <p:ext uri="{BB962C8B-B14F-4D97-AF65-F5344CB8AC3E}">
        <p14:creationId xmlns:p14="http://schemas.microsoft.com/office/powerpoint/2010/main" val="4144971108"/>
      </p:ext>
    </p:extLst>
  </p:cSld>
  <p:clrMapOvr>
    <a:masterClrMapping/>
  </p:clrMapOvr>
  <mc:AlternateContent xmlns:mc="http://schemas.openxmlformats.org/markup-compatibility/2006" xmlns:p14="http://schemas.microsoft.com/office/powerpoint/2010/main">
    <mc:Choice Requires="p14">
      <p:transition spd="slow" p14:dur="2000" advTm="17451"/>
    </mc:Choice>
    <mc:Fallback xmlns="">
      <p:transition spd="slow" advTm="17451"/>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a:t>
            </a:r>
            <a:r>
              <a:rPr lang="en-US" altLang="ko-KR" dirty="0"/>
              <a:t>. </a:t>
            </a:r>
            <a:r>
              <a:rPr lang="ko-KR" altLang="en-US" dirty="0" err="1"/>
              <a:t>축약어</a:t>
            </a:r>
            <a:r>
              <a:rPr lang="ko-KR" altLang="en-US" dirty="0"/>
              <a:t> 풀어쓰기</a:t>
            </a:r>
          </a:p>
        </p:txBody>
      </p:sp>
      <p:sp>
        <p:nvSpPr>
          <p:cNvPr id="3" name="내용 개체 틀 2"/>
          <p:cNvSpPr>
            <a:spLocks noGrp="1"/>
          </p:cNvSpPr>
          <p:nvPr>
            <p:ph idx="1"/>
          </p:nvPr>
        </p:nvSpPr>
        <p:spPr/>
        <p:txBody>
          <a:bodyPr/>
          <a:lstStyle/>
          <a:p>
            <a:endParaRPr lang="ko-KR" altLang="en-US" dirty="0"/>
          </a:p>
        </p:txBody>
      </p:sp>
      <p:sp>
        <p:nvSpPr>
          <p:cNvPr id="4" name="TextBox 3"/>
          <p:cNvSpPr txBox="1"/>
          <p:nvPr/>
        </p:nvSpPr>
        <p:spPr>
          <a:xfrm>
            <a:off x="838607" y="5625827"/>
            <a:ext cx="7629394" cy="584775"/>
          </a:xfrm>
          <a:prstGeom prst="rect">
            <a:avLst/>
          </a:prstGeom>
          <a:solidFill>
            <a:srgbClr val="CCCCFF"/>
          </a:solidFill>
          <a:ln>
            <a:solidFill>
              <a:schemeClr val="tx1"/>
            </a:solidFill>
          </a:ln>
        </p:spPr>
        <p:txBody>
          <a:bodyPr wrap="square" rtlCol="0">
            <a:spAutoFit/>
          </a:bodyPr>
          <a:lstStyle/>
          <a:p>
            <a:pPr latinLnBrk="1"/>
            <a:r>
              <a:rPr lang="ko-KR" altLang="en-US" sz="1600" dirty="0">
                <a:latin typeface="Consolas" panose="020B0609020204030204" pitchFamily="49" charset="0"/>
                <a:ea typeface="굴림" panose="020B0600000101010101" pitchFamily="50" charset="-127"/>
              </a:rPr>
              <a:t>번역할 문장을 </a:t>
            </a:r>
            <a:r>
              <a:rPr lang="ko-KR" altLang="en-US" sz="1600" dirty="0" err="1">
                <a:latin typeface="Consolas" panose="020B0609020204030204" pitchFamily="49" charset="0"/>
                <a:ea typeface="굴림" panose="020B0600000101010101" pitchFamily="50" charset="-127"/>
              </a:rPr>
              <a:t>입력하시오</a:t>
            </a:r>
            <a:r>
              <a:rPr lang="en-US" altLang="ko-KR" sz="1600" dirty="0">
                <a:latin typeface="Consolas" panose="020B0609020204030204" pitchFamily="49" charset="0"/>
                <a:ea typeface="굴림" panose="020B0600000101010101" pitchFamily="50" charset="-127"/>
              </a:rPr>
              <a:t>: TX Mr. Park!</a:t>
            </a:r>
          </a:p>
          <a:p>
            <a:pPr latinLnBrk="1"/>
            <a:r>
              <a:rPr lang="en-US" altLang="ko-KR" sz="1600" dirty="0">
                <a:latin typeface="Consolas" panose="020B0609020204030204" pitchFamily="49" charset="0"/>
                <a:ea typeface="굴림" panose="020B0600000101010101" pitchFamily="50" charset="-127"/>
              </a:rPr>
              <a:t>Thanks </a:t>
            </a:r>
            <a:r>
              <a:rPr lang="en-US" altLang="ko-KR" sz="1600" dirty="0" err="1">
                <a:latin typeface="Consolas" panose="020B0609020204030204" pitchFamily="49" charset="0"/>
                <a:ea typeface="굴림" panose="020B0600000101010101" pitchFamily="50" charset="-127"/>
              </a:rPr>
              <a:t>Mr.Park</a:t>
            </a:r>
            <a:r>
              <a:rPr lang="en-US" altLang="ko-KR" sz="1600" dirty="0">
                <a:latin typeface="Consolas" panose="020B0609020204030204" pitchFamily="49" charset="0"/>
                <a:ea typeface="굴림" panose="020B0600000101010101" pitchFamily="50" charset="-127"/>
              </a:rPr>
              <a:t>!</a:t>
            </a:r>
            <a:endParaRPr lang="ko-KR" altLang="en-US" sz="1600" dirty="0">
              <a:latin typeface="Consolas" panose="020B0609020204030204" pitchFamily="49" charset="0"/>
              <a:ea typeface="굴림" panose="020B0600000101010101" pitchFamily="50" charset="-127"/>
            </a:endParaRPr>
          </a:p>
        </p:txBody>
      </p:sp>
      <p:sp>
        <p:nvSpPr>
          <p:cNvPr id="5" name="TextBox 4"/>
          <p:cNvSpPr txBox="1"/>
          <p:nvPr/>
        </p:nvSpPr>
        <p:spPr>
          <a:xfrm>
            <a:off x="838607" y="1340768"/>
            <a:ext cx="7629394" cy="4031873"/>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table = { "B4": "Before",</a:t>
            </a:r>
          </a:p>
          <a:p>
            <a:r>
              <a:rPr lang="en-US" altLang="ko-KR" sz="1600" dirty="0">
                <a:latin typeface="Consolas" panose="020B0609020204030204" pitchFamily="49" charset="0"/>
                <a:ea typeface="굴림" panose="020B0600000101010101" pitchFamily="50" charset="-127"/>
              </a:rPr>
              <a:t>          "TX": "Thanks",</a:t>
            </a:r>
          </a:p>
          <a:p>
            <a:r>
              <a:rPr lang="en-US" altLang="ko-KR" sz="1600" dirty="0">
                <a:latin typeface="Consolas" panose="020B0609020204030204" pitchFamily="49" charset="0"/>
                <a:ea typeface="굴림" panose="020B0600000101010101" pitchFamily="50" charset="-127"/>
              </a:rPr>
              <a:t>          "BBL": "Be Back Later",</a:t>
            </a:r>
          </a:p>
          <a:p>
            <a:r>
              <a:rPr lang="en-US" altLang="ko-KR" sz="1600" dirty="0">
                <a:latin typeface="Consolas" panose="020B0609020204030204" pitchFamily="49" charset="0"/>
                <a:ea typeface="굴림" panose="020B0600000101010101" pitchFamily="50" charset="-127"/>
              </a:rPr>
              <a:t>          "</a:t>
            </a:r>
            <a:r>
              <a:rPr lang="en-US" altLang="ko-KR" sz="1600" dirty="0" err="1">
                <a:latin typeface="Consolas" panose="020B0609020204030204" pitchFamily="49" charset="0"/>
                <a:ea typeface="굴림" panose="020B0600000101010101" pitchFamily="50" charset="-127"/>
              </a:rPr>
              <a:t>BCNU":"Be</a:t>
            </a:r>
            <a:r>
              <a:rPr lang="en-US" altLang="ko-KR" sz="1600" dirty="0">
                <a:latin typeface="Consolas" panose="020B0609020204030204" pitchFamily="49" charset="0"/>
                <a:ea typeface="굴림" panose="020B0600000101010101" pitchFamily="50" charset="-127"/>
              </a:rPr>
              <a:t> Seeing You",</a:t>
            </a:r>
          </a:p>
          <a:p>
            <a:r>
              <a:rPr lang="en-US" altLang="ko-KR" sz="1600" dirty="0">
                <a:latin typeface="Consolas" panose="020B0609020204030204" pitchFamily="49" charset="0"/>
                <a:ea typeface="굴림" panose="020B0600000101010101" pitchFamily="50" charset="-127"/>
              </a:rPr>
              <a:t>          "</a:t>
            </a:r>
            <a:r>
              <a:rPr lang="en-US" altLang="ko-KR" sz="1600" dirty="0" err="1">
                <a:latin typeface="Consolas" panose="020B0609020204030204" pitchFamily="49" charset="0"/>
                <a:ea typeface="굴림" panose="020B0600000101010101" pitchFamily="50" charset="-127"/>
              </a:rPr>
              <a:t>HAND":"Have</a:t>
            </a:r>
            <a:r>
              <a:rPr lang="en-US" altLang="ko-KR" sz="1600" dirty="0">
                <a:latin typeface="Consolas" panose="020B0609020204030204" pitchFamily="49" charset="0"/>
                <a:ea typeface="굴림" panose="020B0600000101010101" pitchFamily="50" charset="-127"/>
              </a:rPr>
              <a:t> A Nice Day" }</a:t>
            </a:r>
          </a:p>
          <a:p>
            <a:endParaRPr lang="en-US" altLang="ko-KR" sz="1600" dirty="0">
              <a:latin typeface="Consolas" panose="020B0609020204030204" pitchFamily="49" charset="0"/>
              <a:ea typeface="굴림" panose="020B0600000101010101" pitchFamily="50" charset="-127"/>
            </a:endParaRPr>
          </a:p>
          <a:p>
            <a:r>
              <a:rPr lang="en-US" altLang="ko-KR" sz="1600" dirty="0">
                <a:latin typeface="Consolas" panose="020B0609020204030204" pitchFamily="49" charset="0"/>
                <a:ea typeface="굴림" panose="020B0600000101010101" pitchFamily="50" charset="-127"/>
              </a:rPr>
              <a:t>message = </a:t>
            </a:r>
            <a:r>
              <a:rPr lang="en-US" altLang="ko-KR" sz="1600" dirty="0">
                <a:solidFill>
                  <a:srgbClr val="0000FF"/>
                </a:solidFill>
                <a:latin typeface="Consolas" panose="020B0609020204030204" pitchFamily="49" charset="0"/>
                <a:ea typeface="굴림" panose="020B0600000101010101" pitchFamily="50" charset="-127"/>
              </a:rPr>
              <a:t>input</a:t>
            </a:r>
            <a:r>
              <a:rPr lang="en-US" altLang="ko-KR" sz="1600" dirty="0">
                <a:latin typeface="Consolas" panose="020B0609020204030204" pitchFamily="49" charset="0"/>
                <a:ea typeface="굴림" panose="020B0600000101010101" pitchFamily="50" charset="-127"/>
              </a:rPr>
              <a:t>('</a:t>
            </a:r>
            <a:r>
              <a:rPr lang="ko-KR" altLang="en-US" sz="1600" dirty="0">
                <a:latin typeface="Consolas" panose="020B0609020204030204" pitchFamily="49" charset="0"/>
                <a:ea typeface="굴림" panose="020B0600000101010101" pitchFamily="50" charset="-127"/>
              </a:rPr>
              <a:t>번역할 문장을 </a:t>
            </a:r>
            <a:r>
              <a:rPr lang="ko-KR" altLang="en-US" sz="1600" dirty="0" err="1">
                <a:latin typeface="Consolas" panose="020B0609020204030204" pitchFamily="49" charset="0"/>
                <a:ea typeface="굴림" panose="020B0600000101010101" pitchFamily="50" charset="-127"/>
              </a:rPr>
              <a:t>입력하시오</a:t>
            </a:r>
            <a:r>
              <a:rPr lang="en-US" altLang="ko-KR" sz="1600" dirty="0">
                <a:latin typeface="Consolas" panose="020B0609020204030204" pitchFamily="49" charset="0"/>
                <a:ea typeface="굴림" panose="020B0600000101010101" pitchFamily="50" charset="-127"/>
              </a:rPr>
              <a:t>: ')</a:t>
            </a:r>
          </a:p>
          <a:p>
            <a:r>
              <a:rPr lang="en-US" altLang="ko-KR" sz="1600" dirty="0">
                <a:latin typeface="Consolas" panose="020B0609020204030204" pitchFamily="49" charset="0"/>
                <a:ea typeface="굴림" panose="020B0600000101010101" pitchFamily="50" charset="-127"/>
              </a:rPr>
              <a:t>words = </a:t>
            </a:r>
            <a:r>
              <a:rPr lang="en-US" altLang="ko-KR" sz="1600" dirty="0" err="1">
                <a:latin typeface="Consolas" panose="020B0609020204030204" pitchFamily="49" charset="0"/>
                <a:ea typeface="굴림" panose="020B0600000101010101" pitchFamily="50" charset="-127"/>
              </a:rPr>
              <a:t>message.</a:t>
            </a:r>
            <a:r>
              <a:rPr lang="en-US" altLang="ko-KR" sz="1600" dirty="0" err="1">
                <a:solidFill>
                  <a:srgbClr val="0000FF"/>
                </a:solidFill>
                <a:latin typeface="Consolas" panose="020B0609020204030204" pitchFamily="49" charset="0"/>
                <a:ea typeface="굴림" panose="020B0600000101010101" pitchFamily="50" charset="-127"/>
              </a:rPr>
              <a:t>split</a:t>
            </a:r>
            <a:r>
              <a:rPr lang="en-US" altLang="ko-KR" sz="1600" dirty="0">
                <a:latin typeface="Consolas" panose="020B0609020204030204" pitchFamily="49" charset="0"/>
                <a:ea typeface="굴림" panose="020B0600000101010101" pitchFamily="50" charset="-127"/>
              </a:rPr>
              <a:t>()</a:t>
            </a:r>
          </a:p>
          <a:p>
            <a:r>
              <a:rPr lang="en-US" altLang="ko-KR" sz="1600" dirty="0">
                <a:latin typeface="Consolas" panose="020B0609020204030204" pitchFamily="49" charset="0"/>
                <a:ea typeface="굴림" panose="020B0600000101010101" pitchFamily="50" charset="-127"/>
              </a:rPr>
              <a:t>result = ""</a:t>
            </a:r>
          </a:p>
          <a:p>
            <a:r>
              <a:rPr lang="en-US" altLang="ko-KR" sz="1600" dirty="0">
                <a:solidFill>
                  <a:srgbClr val="C00000"/>
                </a:solidFill>
                <a:latin typeface="Consolas" panose="020B0609020204030204" pitchFamily="49" charset="0"/>
                <a:ea typeface="굴림" panose="020B0600000101010101" pitchFamily="50" charset="-127"/>
              </a:rPr>
              <a:t>for</a:t>
            </a:r>
            <a:r>
              <a:rPr lang="en-US" altLang="ko-KR" sz="1600" dirty="0">
                <a:latin typeface="Consolas" panose="020B0609020204030204" pitchFamily="49" charset="0"/>
                <a:ea typeface="굴림" panose="020B0600000101010101" pitchFamily="50" charset="-127"/>
              </a:rPr>
              <a:t> word </a:t>
            </a:r>
            <a:r>
              <a:rPr lang="en-US" altLang="ko-KR" sz="1600" dirty="0">
                <a:solidFill>
                  <a:srgbClr val="C00000"/>
                </a:solidFill>
                <a:latin typeface="Consolas" panose="020B0609020204030204" pitchFamily="49" charset="0"/>
                <a:ea typeface="굴림" panose="020B0600000101010101" pitchFamily="50" charset="-127"/>
              </a:rPr>
              <a:t>in</a:t>
            </a:r>
            <a:r>
              <a:rPr lang="en-US" altLang="ko-KR" sz="1600" dirty="0">
                <a:latin typeface="Consolas" panose="020B0609020204030204" pitchFamily="49" charset="0"/>
                <a:ea typeface="굴림" panose="020B0600000101010101" pitchFamily="50" charset="-127"/>
              </a:rPr>
              <a:t> words:</a:t>
            </a:r>
          </a:p>
          <a:p>
            <a:r>
              <a:rPr lang="en-US" altLang="ko-KR" sz="1600" dirty="0">
                <a:latin typeface="Consolas" panose="020B0609020204030204" pitchFamily="49" charset="0"/>
                <a:ea typeface="굴림" panose="020B0600000101010101" pitchFamily="50" charset="-127"/>
              </a:rPr>
              <a:t>    </a:t>
            </a:r>
            <a:r>
              <a:rPr lang="en-US" altLang="ko-KR" sz="1600" dirty="0">
                <a:solidFill>
                  <a:srgbClr val="C00000"/>
                </a:solidFill>
                <a:latin typeface="Consolas" panose="020B0609020204030204" pitchFamily="49" charset="0"/>
                <a:ea typeface="굴림" panose="020B0600000101010101" pitchFamily="50" charset="-127"/>
              </a:rPr>
              <a:t>if</a:t>
            </a:r>
            <a:r>
              <a:rPr lang="en-US" altLang="ko-KR" sz="1600" dirty="0">
                <a:latin typeface="Consolas" panose="020B0609020204030204" pitchFamily="49" charset="0"/>
                <a:ea typeface="굴림" panose="020B0600000101010101" pitchFamily="50" charset="-127"/>
              </a:rPr>
              <a:t> word </a:t>
            </a:r>
            <a:r>
              <a:rPr lang="en-US" altLang="ko-KR" sz="1600" dirty="0">
                <a:solidFill>
                  <a:srgbClr val="C00000"/>
                </a:solidFill>
                <a:latin typeface="Consolas" panose="020B0609020204030204" pitchFamily="49" charset="0"/>
                <a:ea typeface="굴림" panose="020B0600000101010101" pitchFamily="50" charset="-127"/>
              </a:rPr>
              <a:t>in</a:t>
            </a:r>
            <a:r>
              <a:rPr lang="en-US" altLang="ko-KR" sz="1600" dirty="0">
                <a:latin typeface="Consolas" panose="020B0609020204030204" pitchFamily="49" charset="0"/>
                <a:ea typeface="굴림" panose="020B0600000101010101" pitchFamily="50" charset="-127"/>
              </a:rPr>
              <a:t> table:</a:t>
            </a:r>
          </a:p>
          <a:p>
            <a:r>
              <a:rPr lang="en-US" altLang="ko-KR" sz="1600" dirty="0">
                <a:latin typeface="Consolas" panose="020B0609020204030204" pitchFamily="49" charset="0"/>
                <a:ea typeface="굴림" panose="020B0600000101010101" pitchFamily="50" charset="-127"/>
              </a:rPr>
              <a:t>        result = result</a:t>
            </a:r>
            <a:r>
              <a:rPr lang="ko-KR" altLang="en-US" sz="1600" dirty="0">
                <a:latin typeface="Consolas" panose="020B0609020204030204" pitchFamily="49" charset="0"/>
                <a:ea typeface="굴림" panose="020B0600000101010101" pitchFamily="50" charset="-127"/>
              </a:rPr>
              <a:t> </a:t>
            </a:r>
            <a:r>
              <a:rPr lang="en-US" altLang="ko-KR" sz="1600" dirty="0">
                <a:latin typeface="Consolas" panose="020B0609020204030204" pitchFamily="49" charset="0"/>
                <a:ea typeface="굴림" panose="020B0600000101010101" pitchFamily="50" charset="-127"/>
              </a:rPr>
              <a:t>+</a:t>
            </a:r>
            <a:r>
              <a:rPr lang="ko-KR" altLang="en-US" sz="1600" dirty="0">
                <a:latin typeface="Consolas" panose="020B0609020204030204" pitchFamily="49" charset="0"/>
                <a:ea typeface="굴림" panose="020B0600000101010101" pitchFamily="50" charset="-127"/>
              </a:rPr>
              <a:t> </a:t>
            </a:r>
            <a:r>
              <a:rPr lang="en-US" altLang="ko-KR" sz="1600" dirty="0">
                <a:latin typeface="Consolas" panose="020B0609020204030204" pitchFamily="49" charset="0"/>
                <a:ea typeface="굴림" panose="020B0600000101010101" pitchFamily="50" charset="-127"/>
              </a:rPr>
              <a:t>table[word] + " "</a:t>
            </a:r>
          </a:p>
          <a:p>
            <a:r>
              <a:rPr lang="en-US" altLang="ko-KR" sz="1600" dirty="0">
                <a:latin typeface="Consolas" panose="020B0609020204030204" pitchFamily="49" charset="0"/>
                <a:ea typeface="굴림" panose="020B0600000101010101" pitchFamily="50" charset="-127"/>
              </a:rPr>
              <a:t>    </a:t>
            </a:r>
            <a:r>
              <a:rPr lang="en-US" altLang="ko-KR" sz="1600" dirty="0">
                <a:solidFill>
                  <a:srgbClr val="C00000"/>
                </a:solidFill>
                <a:latin typeface="Consolas" panose="020B0609020204030204" pitchFamily="49" charset="0"/>
                <a:ea typeface="굴림" panose="020B0600000101010101" pitchFamily="50" charset="-127"/>
              </a:rPr>
              <a:t>else</a:t>
            </a:r>
            <a:r>
              <a:rPr lang="en-US" altLang="ko-KR" sz="1600" dirty="0">
                <a:latin typeface="Consolas" panose="020B0609020204030204" pitchFamily="49" charset="0"/>
                <a:ea typeface="굴림" panose="020B0600000101010101" pitchFamily="50" charset="-127"/>
              </a:rPr>
              <a:t>:</a:t>
            </a:r>
          </a:p>
          <a:p>
            <a:r>
              <a:rPr lang="en-US" altLang="ko-KR" sz="1600" dirty="0">
                <a:latin typeface="Consolas" panose="020B0609020204030204" pitchFamily="49" charset="0"/>
                <a:ea typeface="굴림" panose="020B0600000101010101" pitchFamily="50" charset="-127"/>
              </a:rPr>
              <a:t>        result = result + word</a:t>
            </a:r>
          </a:p>
          <a:p>
            <a:endParaRPr lang="en-US" altLang="ko-KR" sz="1600" dirty="0">
              <a:latin typeface="Consolas" panose="020B0609020204030204" pitchFamily="49" charset="0"/>
              <a:ea typeface="굴림" panose="020B0600000101010101" pitchFamily="50" charset="-127"/>
            </a:endParaRPr>
          </a:p>
          <a:p>
            <a:r>
              <a:rPr lang="en-US" altLang="ko-KR" sz="1600" dirty="0">
                <a:latin typeface="Consolas" panose="020B0609020204030204" pitchFamily="49" charset="0"/>
                <a:ea typeface="굴림" panose="020B0600000101010101" pitchFamily="50" charset="-127"/>
              </a:rPr>
              <a:t>print(result)</a:t>
            </a:r>
          </a:p>
        </p:txBody>
      </p:sp>
      <p:sp>
        <p:nvSpPr>
          <p:cNvPr id="6" name="직사각형 5"/>
          <p:cNvSpPr/>
          <p:nvPr/>
        </p:nvSpPr>
        <p:spPr>
          <a:xfrm>
            <a:off x="6073112" y="3690540"/>
            <a:ext cx="280831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ko-KR" dirty="0" err="1">
                <a:latin typeface="Consolas" panose="020B0609020204030204" pitchFamily="49" charset="0"/>
                <a:ea typeface="굴림" panose="020B0600000101010101" pitchFamily="50" charset="-127"/>
              </a:rPr>
              <a:t>message.</a:t>
            </a:r>
            <a:r>
              <a:rPr lang="en-US" altLang="ko-KR" dirty="0" err="1">
                <a:solidFill>
                  <a:srgbClr val="0000FF"/>
                </a:solidFill>
                <a:latin typeface="Consolas" panose="020B0609020204030204" pitchFamily="49" charset="0"/>
                <a:ea typeface="굴림" panose="020B0600000101010101" pitchFamily="50" charset="-127"/>
              </a:rPr>
              <a:t>split</a:t>
            </a:r>
            <a:r>
              <a:rPr lang="en-US" altLang="ko-KR" dirty="0">
                <a:latin typeface="Consolas" panose="020B0609020204030204" pitchFamily="49" charset="0"/>
                <a:ea typeface="굴림" panose="020B0600000101010101" pitchFamily="50" charset="-127"/>
              </a:rPr>
              <a:t>()</a:t>
            </a:r>
          </a:p>
          <a:p>
            <a:pPr marL="285750" indent="-285750">
              <a:buFont typeface="Wingdings" panose="05000000000000000000" pitchFamily="2" charset="2"/>
              <a:buChar char="è"/>
            </a:pPr>
            <a:r>
              <a:rPr lang="en-US" altLang="ko-KR" dirty="0">
                <a:latin typeface="Consolas" panose="020B0609020204030204" pitchFamily="49" charset="0"/>
                <a:ea typeface="굴림" panose="020B0600000101010101" pitchFamily="50" charset="-127"/>
                <a:sym typeface="Wingdings" panose="05000000000000000000" pitchFamily="2" charset="2"/>
              </a:rPr>
              <a:t>split() </a:t>
            </a:r>
            <a:r>
              <a:rPr lang="ko-KR" altLang="en-US" dirty="0">
                <a:latin typeface="Consolas" panose="020B0609020204030204" pitchFamily="49" charset="0"/>
                <a:ea typeface="굴림" panose="020B0600000101010101" pitchFamily="50" charset="-127"/>
                <a:sym typeface="Wingdings" panose="05000000000000000000" pitchFamily="2" charset="2"/>
              </a:rPr>
              <a:t>함수는 문자를 띄어져 있으면 </a:t>
            </a:r>
            <a:r>
              <a:rPr lang="en-US" altLang="ko-KR" dirty="0">
                <a:latin typeface="Consolas" panose="020B0609020204030204" pitchFamily="49" charset="0"/>
                <a:ea typeface="굴림" panose="020B0600000101010101" pitchFamily="50" charset="-127"/>
                <a:sym typeface="Wingdings" panose="05000000000000000000" pitchFamily="2" charset="2"/>
              </a:rPr>
              <a:t/>
            </a:r>
            <a:br>
              <a:rPr lang="en-US" altLang="ko-KR" dirty="0">
                <a:latin typeface="Consolas" panose="020B0609020204030204" pitchFamily="49" charset="0"/>
                <a:ea typeface="굴림" panose="020B0600000101010101" pitchFamily="50" charset="-127"/>
                <a:sym typeface="Wingdings" panose="05000000000000000000" pitchFamily="2" charset="2"/>
              </a:rPr>
            </a:br>
            <a:r>
              <a:rPr lang="ko-KR" altLang="en-US" dirty="0">
                <a:latin typeface="Consolas" panose="020B0609020204030204" pitchFamily="49" charset="0"/>
                <a:ea typeface="굴림" panose="020B0600000101010101" pitchFamily="50" charset="-127"/>
                <a:sym typeface="Wingdings" panose="05000000000000000000" pitchFamily="2" charset="2"/>
              </a:rPr>
              <a:t>리스트로 구분을 함</a:t>
            </a:r>
            <a:r>
              <a:rPr lang="en-US" altLang="ko-KR" dirty="0">
                <a:latin typeface="Consolas" panose="020B0609020204030204" pitchFamily="49" charset="0"/>
                <a:ea typeface="굴림" panose="020B0600000101010101" pitchFamily="50" charset="-127"/>
                <a:sym typeface="Wingdings" panose="05000000000000000000" pitchFamily="2" charset="2"/>
              </a:rPr>
              <a:t>.  </a:t>
            </a:r>
            <a:endParaRPr lang="ko-KR" altLang="en-US" dirty="0"/>
          </a:p>
        </p:txBody>
      </p:sp>
      <p:pic>
        <p:nvPicPr>
          <p:cNvPr id="7" name="그림 6"/>
          <p:cNvPicPr>
            <a:picLocks noChangeAspect="1"/>
          </p:cNvPicPr>
          <p:nvPr/>
        </p:nvPicPr>
        <p:blipFill>
          <a:blip r:embed="rId2"/>
          <a:stretch>
            <a:fillRect/>
          </a:stretch>
        </p:blipFill>
        <p:spPr>
          <a:xfrm>
            <a:off x="6060561" y="1377089"/>
            <a:ext cx="3362265" cy="674821"/>
          </a:xfrm>
          <a:prstGeom prst="rect">
            <a:avLst/>
          </a:prstGeom>
        </p:spPr>
      </p:pic>
    </p:spTree>
    <p:extLst>
      <p:ext uri="{BB962C8B-B14F-4D97-AF65-F5344CB8AC3E}">
        <p14:creationId xmlns:p14="http://schemas.microsoft.com/office/powerpoint/2010/main" val="3507741458"/>
      </p:ext>
    </p:extLst>
  </p:cSld>
  <p:clrMapOvr>
    <a:masterClrMapping/>
  </p:clrMapOvr>
  <mc:AlternateContent xmlns:mc="http://schemas.openxmlformats.org/markup-compatibility/2006" xmlns:p14="http://schemas.microsoft.com/office/powerpoint/2010/main">
    <mc:Choice Requires="p14">
      <p:transition spd="slow" p14:dur="2000" advTm="5762"/>
    </mc:Choice>
    <mc:Fallback xmlns="">
      <p:transition spd="slow" advTm="5762"/>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 </a:t>
            </a:r>
            <a:r>
              <a:rPr lang="en-US" altLang="ko-KR" dirty="0"/>
              <a:t>(string) </a:t>
            </a:r>
            <a:r>
              <a:rPr lang="ko-KR" altLang="en-US" dirty="0"/>
              <a:t> </a:t>
            </a:r>
          </a:p>
        </p:txBody>
      </p:sp>
      <p:sp>
        <p:nvSpPr>
          <p:cNvPr id="3" name="내용 개체 틀 2"/>
          <p:cNvSpPr>
            <a:spLocks noGrp="1"/>
          </p:cNvSpPr>
          <p:nvPr>
            <p:ph idx="1"/>
          </p:nvPr>
        </p:nvSpPr>
        <p:spPr/>
        <p:txBody>
          <a:bodyPr/>
          <a:lstStyle/>
          <a:p>
            <a:r>
              <a:rPr lang="ko-KR" altLang="en-US" b="1" dirty="0"/>
              <a:t>문자열 </a:t>
            </a:r>
            <a:r>
              <a:rPr lang="en-US" altLang="ko-KR" b="1" dirty="0"/>
              <a:t>(string) </a:t>
            </a:r>
          </a:p>
          <a:p>
            <a:pPr lvl="1"/>
            <a:r>
              <a:rPr lang="ko-KR" altLang="en-US" dirty="0"/>
              <a:t>문자들의 시퀀스</a:t>
            </a:r>
            <a:endParaRPr lang="en-US" altLang="ko-KR" dirty="0"/>
          </a:p>
          <a:p>
            <a:pPr lvl="1"/>
            <a:r>
              <a:rPr lang="en-US" altLang="ko-KR" dirty="0"/>
              <a:t>"hello"  'hello'</a:t>
            </a:r>
            <a:endParaRPr lang="ko-KR" altLang="en-US" dirty="0"/>
          </a:p>
        </p:txBody>
      </p:sp>
      <p:pic>
        <p:nvPicPr>
          <p:cNvPr id="4" name="그림 3"/>
          <p:cNvPicPr>
            <a:picLocks noChangeAspect="1"/>
          </p:cNvPicPr>
          <p:nvPr/>
        </p:nvPicPr>
        <p:blipFill>
          <a:blip r:embed="rId2"/>
          <a:stretch>
            <a:fillRect/>
          </a:stretch>
        </p:blipFill>
        <p:spPr>
          <a:xfrm>
            <a:off x="1619672" y="2276872"/>
            <a:ext cx="3960440" cy="1497319"/>
          </a:xfrm>
          <a:prstGeom prst="rect">
            <a:avLst/>
          </a:prstGeom>
        </p:spPr>
      </p:pic>
      <p:sp>
        <p:nvSpPr>
          <p:cNvPr id="5" name="TextBox 4"/>
          <p:cNvSpPr txBox="1"/>
          <p:nvPr/>
        </p:nvSpPr>
        <p:spPr>
          <a:xfrm>
            <a:off x="1907704" y="4163596"/>
            <a:ext cx="2808312" cy="1569660"/>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s1 = </a:t>
            </a:r>
            <a:r>
              <a:rPr lang="en-US" altLang="ko-KR" sz="1600" dirty="0" err="1">
                <a:latin typeface="Consolas" panose="020B0609020204030204" pitchFamily="49" charset="0"/>
                <a:ea typeface="굴림" panose="020B0600000101010101" pitchFamily="50" charset="-127"/>
              </a:rPr>
              <a:t>str</a:t>
            </a:r>
            <a:r>
              <a:rPr lang="en-US" altLang="ko-KR" sz="1600" dirty="0">
                <a:latin typeface="Consolas" panose="020B0609020204030204" pitchFamily="49" charset="0"/>
                <a:ea typeface="굴림" panose="020B0600000101010101" pitchFamily="50" charset="-127"/>
              </a:rPr>
              <a:t>("Hello")</a:t>
            </a:r>
          </a:p>
          <a:p>
            <a:r>
              <a:rPr lang="en-US" altLang="ko-KR" sz="1600" dirty="0">
                <a:latin typeface="Consolas" panose="020B0609020204030204" pitchFamily="49" charset="0"/>
                <a:ea typeface="굴림" panose="020B0600000101010101" pitchFamily="50" charset="-127"/>
              </a:rPr>
              <a:t>s2 = "Hello"</a:t>
            </a:r>
          </a:p>
          <a:p>
            <a:endParaRPr lang="en-US" altLang="ko-KR" sz="1600" dirty="0">
              <a:latin typeface="Consolas" panose="020B0609020204030204" pitchFamily="49" charset="0"/>
              <a:ea typeface="굴림" panose="020B0600000101010101" pitchFamily="50" charset="-127"/>
            </a:endParaRPr>
          </a:p>
          <a:p>
            <a:r>
              <a:rPr lang="en-US" altLang="ko-KR" sz="1600" dirty="0">
                <a:latin typeface="Consolas" panose="020B0609020204030204" pitchFamily="49" charset="0"/>
                <a:ea typeface="굴림" panose="020B0600000101010101" pitchFamily="50" charset="-127"/>
              </a:rPr>
              <a:t>s3 = "Hello"</a:t>
            </a:r>
          </a:p>
          <a:p>
            <a:r>
              <a:rPr lang="en-US" altLang="ko-KR" sz="1600" dirty="0">
                <a:latin typeface="Consolas" panose="020B0609020204030204" pitchFamily="49" charset="0"/>
                <a:ea typeface="굴림" panose="020B0600000101010101" pitchFamily="50" charset="-127"/>
              </a:rPr>
              <a:t>s4 = "World"</a:t>
            </a:r>
          </a:p>
          <a:p>
            <a:r>
              <a:rPr lang="en-US" altLang="ko-KR" sz="1600" dirty="0">
                <a:latin typeface="Consolas" panose="020B0609020204030204" pitchFamily="49" charset="0"/>
                <a:ea typeface="굴림" panose="020B0600000101010101" pitchFamily="50" charset="-127"/>
              </a:rPr>
              <a:t>s5 = "Hello "+"World"</a:t>
            </a:r>
          </a:p>
        </p:txBody>
      </p:sp>
      <p:pic>
        <p:nvPicPr>
          <p:cNvPr id="6" name="그림 5"/>
          <p:cNvPicPr>
            <a:picLocks noChangeAspect="1"/>
          </p:cNvPicPr>
          <p:nvPr/>
        </p:nvPicPr>
        <p:blipFill>
          <a:blip r:embed="rId3"/>
          <a:stretch>
            <a:fillRect/>
          </a:stretch>
        </p:blipFill>
        <p:spPr>
          <a:xfrm>
            <a:off x="5554103" y="4043551"/>
            <a:ext cx="1600200" cy="1809750"/>
          </a:xfrm>
          <a:prstGeom prst="rect">
            <a:avLst/>
          </a:prstGeom>
        </p:spPr>
      </p:pic>
    </p:spTree>
    <p:extLst>
      <p:ext uri="{BB962C8B-B14F-4D97-AF65-F5344CB8AC3E}">
        <p14:creationId xmlns:p14="http://schemas.microsoft.com/office/powerpoint/2010/main" val="739485954"/>
      </p:ext>
    </p:extLst>
  </p:cSld>
  <p:clrMapOvr>
    <a:masterClrMapping/>
  </p:clrMapOvr>
  <mc:AlternateContent xmlns:mc="http://schemas.openxmlformats.org/markup-compatibility/2006" xmlns:p14="http://schemas.microsoft.com/office/powerpoint/2010/main">
    <mc:Choice Requires="p14">
      <p:transition spd="slow" p14:dur="2000" advTm="40316"/>
    </mc:Choice>
    <mc:Fallback xmlns="">
      <p:transition spd="slow" advTm="40316"/>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a:t>
            </a:r>
          </a:p>
        </p:txBody>
      </p:sp>
      <p:sp>
        <p:nvSpPr>
          <p:cNvPr id="3" name="내용 개체 틀 2"/>
          <p:cNvSpPr>
            <a:spLocks noGrp="1"/>
          </p:cNvSpPr>
          <p:nvPr>
            <p:ph idx="1"/>
          </p:nvPr>
        </p:nvSpPr>
        <p:spPr/>
        <p:txBody>
          <a:bodyPr/>
          <a:lstStyle/>
          <a:p>
            <a:r>
              <a:rPr lang="ko-KR" altLang="en-US" b="1" dirty="0"/>
              <a:t>개별 문자 접근하기 </a:t>
            </a:r>
            <a:endParaRPr lang="en-US" altLang="ko-KR" b="1" dirty="0"/>
          </a:p>
          <a:p>
            <a:endParaRPr lang="ko-KR" altLang="en-US" dirty="0"/>
          </a:p>
        </p:txBody>
      </p:sp>
      <p:sp>
        <p:nvSpPr>
          <p:cNvPr id="4" name="TextBox 3"/>
          <p:cNvSpPr txBox="1"/>
          <p:nvPr/>
        </p:nvSpPr>
        <p:spPr>
          <a:xfrm>
            <a:off x="1763688" y="2132856"/>
            <a:ext cx="5732077" cy="1323439"/>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&gt;&gt;&gt; word = '</a:t>
            </a:r>
            <a:r>
              <a:rPr lang="en-US" altLang="ko-KR" sz="1600" dirty="0" err="1">
                <a:latin typeface="Consolas" panose="020B0609020204030204" pitchFamily="49" charset="0"/>
                <a:ea typeface="굴림" panose="020B0600000101010101" pitchFamily="50" charset="-127"/>
              </a:rPr>
              <a:t>abcdef</a:t>
            </a:r>
            <a:r>
              <a:rPr lang="en-US" altLang="ko-KR" sz="1600" dirty="0">
                <a:latin typeface="Consolas" panose="020B0609020204030204" pitchFamily="49" charset="0"/>
                <a:ea typeface="굴림" panose="020B0600000101010101" pitchFamily="50" charset="-127"/>
              </a:rPr>
              <a:t>'</a:t>
            </a:r>
          </a:p>
          <a:p>
            <a:r>
              <a:rPr lang="en-US" altLang="ko-KR" sz="1600" dirty="0">
                <a:latin typeface="Consolas" panose="020B0609020204030204" pitchFamily="49" charset="0"/>
                <a:ea typeface="굴림" panose="020B0600000101010101" pitchFamily="50" charset="-127"/>
              </a:rPr>
              <a:t>&gt;&gt;&gt; word[0]  </a:t>
            </a:r>
          </a:p>
          <a:p>
            <a:r>
              <a:rPr lang="en-US" altLang="ko-KR" sz="1600" dirty="0">
                <a:latin typeface="Consolas" panose="020B0609020204030204" pitchFamily="49" charset="0"/>
                <a:ea typeface="굴림" panose="020B0600000101010101" pitchFamily="50" charset="-127"/>
              </a:rPr>
              <a:t>'a'</a:t>
            </a:r>
          </a:p>
          <a:p>
            <a:r>
              <a:rPr lang="en-US" altLang="ko-KR" sz="1600" dirty="0">
                <a:latin typeface="Consolas" panose="020B0609020204030204" pitchFamily="49" charset="0"/>
                <a:ea typeface="굴림" panose="020B0600000101010101" pitchFamily="50" charset="-127"/>
              </a:rPr>
              <a:t>&gt;&gt;&gt; word[5]  </a:t>
            </a:r>
          </a:p>
          <a:p>
            <a:r>
              <a:rPr lang="en-US" altLang="ko-KR" sz="1600" dirty="0">
                <a:latin typeface="Consolas" panose="020B0609020204030204" pitchFamily="49" charset="0"/>
                <a:ea typeface="굴림" panose="020B0600000101010101" pitchFamily="50" charset="-127"/>
              </a:rPr>
              <a:t>'f'</a:t>
            </a:r>
          </a:p>
        </p:txBody>
      </p:sp>
      <p:pic>
        <p:nvPicPr>
          <p:cNvPr id="5" name="그림 4"/>
          <p:cNvPicPr>
            <a:picLocks noChangeAspect="1"/>
          </p:cNvPicPr>
          <p:nvPr/>
        </p:nvPicPr>
        <p:blipFill>
          <a:blip r:embed="rId2"/>
          <a:stretch>
            <a:fillRect/>
          </a:stretch>
        </p:blipFill>
        <p:spPr>
          <a:xfrm>
            <a:off x="2366962" y="4005064"/>
            <a:ext cx="4410075" cy="1381125"/>
          </a:xfrm>
          <a:prstGeom prst="rect">
            <a:avLst/>
          </a:prstGeom>
        </p:spPr>
      </p:pic>
    </p:spTree>
    <p:extLst>
      <p:ext uri="{BB962C8B-B14F-4D97-AF65-F5344CB8AC3E}">
        <p14:creationId xmlns:p14="http://schemas.microsoft.com/office/powerpoint/2010/main" val="3232656373"/>
      </p:ext>
    </p:extLst>
  </p:cSld>
  <p:clrMapOvr>
    <a:masterClrMapping/>
  </p:clrMapOvr>
  <mc:AlternateContent xmlns:mc="http://schemas.openxmlformats.org/markup-compatibility/2006" xmlns:p14="http://schemas.microsoft.com/office/powerpoint/2010/main">
    <mc:Choice Requires="p14">
      <p:transition spd="slow" p14:dur="2000" advTm="62949"/>
    </mc:Choice>
    <mc:Fallback xmlns="">
      <p:transition spd="slow" advTm="62949"/>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a:t>
            </a:r>
          </a:p>
        </p:txBody>
      </p:sp>
      <p:sp>
        <p:nvSpPr>
          <p:cNvPr id="3" name="내용 개체 틀 2"/>
          <p:cNvSpPr>
            <a:spLocks noGrp="1"/>
          </p:cNvSpPr>
          <p:nvPr>
            <p:ph idx="1"/>
          </p:nvPr>
        </p:nvSpPr>
        <p:spPr/>
        <p:txBody>
          <a:bodyPr/>
          <a:lstStyle/>
          <a:p>
            <a:r>
              <a:rPr lang="ko-KR" altLang="en-US" b="1" dirty="0" err="1"/>
              <a:t>슬라이싱</a:t>
            </a:r>
            <a:endParaRPr lang="ko-KR" altLang="en-US" b="1" dirty="0"/>
          </a:p>
        </p:txBody>
      </p:sp>
      <p:sp>
        <p:nvSpPr>
          <p:cNvPr id="4" name="TextBox 3"/>
          <p:cNvSpPr txBox="1"/>
          <p:nvPr/>
        </p:nvSpPr>
        <p:spPr>
          <a:xfrm>
            <a:off x="1653656" y="1884335"/>
            <a:ext cx="5732077" cy="1323439"/>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&gt;&gt;&gt; word = 'Python'</a:t>
            </a:r>
          </a:p>
          <a:p>
            <a:r>
              <a:rPr lang="en-US" altLang="ko-KR" sz="1600" dirty="0">
                <a:latin typeface="Consolas" panose="020B0609020204030204" pitchFamily="49" charset="0"/>
                <a:ea typeface="굴림" panose="020B0600000101010101" pitchFamily="50" charset="-127"/>
              </a:rPr>
              <a:t>&gt;&gt;&gt; word[0:2]  </a:t>
            </a:r>
          </a:p>
          <a:p>
            <a:r>
              <a:rPr lang="en-US" altLang="ko-KR" sz="1600" dirty="0">
                <a:latin typeface="Consolas" panose="020B0609020204030204" pitchFamily="49" charset="0"/>
                <a:ea typeface="굴림" panose="020B0600000101010101" pitchFamily="50" charset="-127"/>
              </a:rPr>
              <a:t>'</a:t>
            </a:r>
            <a:r>
              <a:rPr lang="en-US" altLang="ko-KR" sz="1600" dirty="0" err="1">
                <a:latin typeface="Consolas" panose="020B0609020204030204" pitchFamily="49" charset="0"/>
                <a:ea typeface="굴림" panose="020B0600000101010101" pitchFamily="50" charset="-127"/>
              </a:rPr>
              <a:t>Py</a:t>
            </a:r>
            <a:r>
              <a:rPr lang="en-US" altLang="ko-KR" sz="1600" dirty="0">
                <a:latin typeface="Consolas" panose="020B0609020204030204" pitchFamily="49" charset="0"/>
                <a:ea typeface="굴림" panose="020B0600000101010101" pitchFamily="50" charset="-127"/>
              </a:rPr>
              <a:t>'</a:t>
            </a:r>
          </a:p>
          <a:p>
            <a:r>
              <a:rPr lang="en-US" altLang="ko-KR" sz="1600" dirty="0">
                <a:latin typeface="Consolas" panose="020B0609020204030204" pitchFamily="49" charset="0"/>
                <a:ea typeface="굴림" panose="020B0600000101010101" pitchFamily="50" charset="-127"/>
              </a:rPr>
              <a:t>&gt;&gt;&gt; word[2:5]  </a:t>
            </a:r>
          </a:p>
          <a:p>
            <a:r>
              <a:rPr lang="en-US" altLang="ko-KR" sz="1600" dirty="0">
                <a:latin typeface="Consolas" panose="020B0609020204030204" pitchFamily="49" charset="0"/>
                <a:ea typeface="굴림" panose="020B0600000101010101" pitchFamily="50" charset="-127"/>
              </a:rPr>
              <a:t>'</a:t>
            </a:r>
            <a:r>
              <a:rPr lang="en-US" altLang="ko-KR" sz="1600" dirty="0" err="1">
                <a:latin typeface="Consolas" panose="020B0609020204030204" pitchFamily="49" charset="0"/>
                <a:ea typeface="굴림" panose="020B0600000101010101" pitchFamily="50" charset="-127"/>
              </a:rPr>
              <a:t>tho</a:t>
            </a:r>
            <a:r>
              <a:rPr lang="en-US" altLang="ko-KR" sz="1600" dirty="0">
                <a:latin typeface="Consolas" panose="020B0609020204030204" pitchFamily="49" charset="0"/>
                <a:ea typeface="굴림" panose="020B0600000101010101" pitchFamily="50" charset="-127"/>
              </a:rPr>
              <a:t>’</a:t>
            </a:r>
          </a:p>
        </p:txBody>
      </p:sp>
      <p:pic>
        <p:nvPicPr>
          <p:cNvPr id="5" name="그림 4"/>
          <p:cNvPicPr>
            <a:picLocks noChangeAspect="1"/>
          </p:cNvPicPr>
          <p:nvPr/>
        </p:nvPicPr>
        <p:blipFill>
          <a:blip r:embed="rId2"/>
          <a:stretch>
            <a:fillRect/>
          </a:stretch>
        </p:blipFill>
        <p:spPr>
          <a:xfrm>
            <a:off x="3131840" y="3843463"/>
            <a:ext cx="2571750" cy="2200275"/>
          </a:xfrm>
          <a:prstGeom prst="rect">
            <a:avLst/>
          </a:prstGeom>
        </p:spPr>
      </p:pic>
    </p:spTree>
    <p:extLst>
      <p:ext uri="{BB962C8B-B14F-4D97-AF65-F5344CB8AC3E}">
        <p14:creationId xmlns:p14="http://schemas.microsoft.com/office/powerpoint/2010/main" val="2014982595"/>
      </p:ext>
    </p:extLst>
  </p:cSld>
  <p:clrMapOvr>
    <a:masterClrMapping/>
  </p:clrMapOvr>
  <mc:AlternateContent xmlns:mc="http://schemas.openxmlformats.org/markup-compatibility/2006" xmlns:p14="http://schemas.microsoft.com/office/powerpoint/2010/main">
    <mc:Choice Requires="p14">
      <p:transition spd="slow" p14:dur="2000" advTm="48613"/>
    </mc:Choice>
    <mc:Fallback xmlns="">
      <p:transition spd="slow" advTm="48613"/>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a:t>
            </a:r>
          </a:p>
        </p:txBody>
      </p:sp>
      <p:sp>
        <p:nvSpPr>
          <p:cNvPr id="3" name="내용 개체 틀 2"/>
          <p:cNvSpPr>
            <a:spLocks noGrp="1"/>
          </p:cNvSpPr>
          <p:nvPr>
            <p:ph idx="1"/>
          </p:nvPr>
        </p:nvSpPr>
        <p:spPr/>
        <p:txBody>
          <a:bodyPr/>
          <a:lstStyle/>
          <a:p>
            <a:r>
              <a:rPr lang="en-US" altLang="ko-KR" b="1" dirty="0"/>
              <a:t>in </a:t>
            </a:r>
            <a:r>
              <a:rPr lang="ko-KR" altLang="en-US" b="1" dirty="0"/>
              <a:t>연산자와 </a:t>
            </a:r>
            <a:r>
              <a:rPr lang="en-US" altLang="ko-KR" b="1" dirty="0"/>
              <a:t>not in </a:t>
            </a:r>
            <a:r>
              <a:rPr lang="ko-KR" altLang="en-US" b="1" dirty="0"/>
              <a:t>연산자 </a:t>
            </a:r>
            <a:endParaRPr lang="en-US" altLang="ko-KR" b="1" dirty="0"/>
          </a:p>
          <a:p>
            <a:endParaRPr lang="ko-KR" altLang="en-US" dirty="0"/>
          </a:p>
        </p:txBody>
      </p:sp>
      <p:sp>
        <p:nvSpPr>
          <p:cNvPr id="4" name="TextBox 3"/>
          <p:cNvSpPr txBox="1"/>
          <p:nvPr/>
        </p:nvSpPr>
        <p:spPr>
          <a:xfrm>
            <a:off x="1787328" y="1884335"/>
            <a:ext cx="5732077" cy="1323439"/>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&gt;&gt;&gt; s = "Love will find a way."</a:t>
            </a:r>
          </a:p>
          <a:p>
            <a:r>
              <a:rPr lang="en-US" altLang="ko-KR" sz="1600" dirty="0">
                <a:latin typeface="Consolas" panose="020B0609020204030204" pitchFamily="49" charset="0"/>
                <a:ea typeface="굴림" panose="020B0600000101010101" pitchFamily="50" charset="-127"/>
              </a:rPr>
              <a:t>&gt;&gt;&gt; "Love" </a:t>
            </a:r>
            <a:r>
              <a:rPr lang="en-US" altLang="ko-KR" sz="1600" dirty="0">
                <a:solidFill>
                  <a:srgbClr val="C00000"/>
                </a:solidFill>
                <a:latin typeface="Consolas" panose="020B0609020204030204" pitchFamily="49" charset="0"/>
                <a:ea typeface="굴림" panose="020B0600000101010101" pitchFamily="50" charset="-127"/>
              </a:rPr>
              <a:t>in </a:t>
            </a:r>
            <a:r>
              <a:rPr lang="en-US" altLang="ko-KR" sz="1600" dirty="0">
                <a:latin typeface="Consolas" panose="020B0609020204030204" pitchFamily="49" charset="0"/>
                <a:ea typeface="굴림" panose="020B0600000101010101" pitchFamily="50" charset="-127"/>
              </a:rPr>
              <a:t>s</a:t>
            </a:r>
          </a:p>
          <a:p>
            <a:r>
              <a:rPr lang="en-US" altLang="ko-KR" sz="1600" dirty="0">
                <a:solidFill>
                  <a:srgbClr val="C00000"/>
                </a:solidFill>
                <a:latin typeface="Consolas" panose="020B0609020204030204" pitchFamily="49" charset="0"/>
                <a:ea typeface="굴림" panose="020B0600000101010101" pitchFamily="50" charset="-127"/>
              </a:rPr>
              <a:t>True</a:t>
            </a:r>
          </a:p>
          <a:p>
            <a:r>
              <a:rPr lang="en-US" altLang="ko-KR" sz="1600" dirty="0">
                <a:latin typeface="Consolas" panose="020B0609020204030204" pitchFamily="49" charset="0"/>
                <a:ea typeface="굴림" panose="020B0600000101010101" pitchFamily="50" charset="-127"/>
              </a:rPr>
              <a:t>&gt;&gt;&gt; "love" </a:t>
            </a:r>
            <a:r>
              <a:rPr lang="en-US" altLang="ko-KR" sz="1600" dirty="0">
                <a:solidFill>
                  <a:srgbClr val="C00000"/>
                </a:solidFill>
                <a:latin typeface="Consolas" panose="020B0609020204030204" pitchFamily="49" charset="0"/>
                <a:ea typeface="굴림" panose="020B0600000101010101" pitchFamily="50" charset="-127"/>
              </a:rPr>
              <a:t>in </a:t>
            </a:r>
            <a:r>
              <a:rPr lang="en-US" altLang="ko-KR" sz="1600" dirty="0">
                <a:latin typeface="Consolas" panose="020B0609020204030204" pitchFamily="49" charset="0"/>
                <a:ea typeface="굴림" panose="020B0600000101010101" pitchFamily="50" charset="-127"/>
              </a:rPr>
              <a:t>s</a:t>
            </a:r>
          </a:p>
          <a:p>
            <a:r>
              <a:rPr lang="en-US" altLang="ko-KR" sz="1600" dirty="0">
                <a:solidFill>
                  <a:srgbClr val="C00000"/>
                </a:solidFill>
                <a:latin typeface="Consolas" panose="020B0609020204030204" pitchFamily="49" charset="0"/>
                <a:ea typeface="굴림" panose="020B0600000101010101" pitchFamily="50" charset="-127"/>
              </a:rPr>
              <a:t>False</a:t>
            </a:r>
          </a:p>
        </p:txBody>
      </p:sp>
      <p:sp>
        <p:nvSpPr>
          <p:cNvPr id="5" name="TextBox 4"/>
          <p:cNvSpPr txBox="1"/>
          <p:nvPr/>
        </p:nvSpPr>
        <p:spPr>
          <a:xfrm>
            <a:off x="1787327" y="3717032"/>
            <a:ext cx="5732077" cy="1569660"/>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s = input("</a:t>
            </a:r>
            <a:r>
              <a:rPr lang="ko-KR" altLang="en-US" sz="1600" dirty="0">
                <a:latin typeface="Consolas" panose="020B0609020204030204" pitchFamily="49" charset="0"/>
                <a:ea typeface="굴림" panose="020B0600000101010101" pitchFamily="50" charset="-127"/>
              </a:rPr>
              <a:t>문자열을 입력하시오</a:t>
            </a:r>
            <a:r>
              <a:rPr lang="en-US" altLang="ko-KR" sz="1600" dirty="0">
                <a:latin typeface="Consolas" panose="020B0609020204030204" pitchFamily="49" charset="0"/>
                <a:ea typeface="굴림" panose="020B0600000101010101" pitchFamily="50" charset="-127"/>
              </a:rPr>
              <a:t>")</a:t>
            </a:r>
          </a:p>
          <a:p>
            <a:endParaRPr lang="en-US" altLang="ko-KR" sz="1600" dirty="0">
              <a:latin typeface="Consolas" panose="020B0609020204030204" pitchFamily="49" charset="0"/>
              <a:ea typeface="굴림" panose="020B0600000101010101" pitchFamily="50" charset="-127"/>
            </a:endParaRPr>
          </a:p>
          <a:p>
            <a:r>
              <a:rPr lang="en-US" altLang="ko-KR" sz="1600" dirty="0">
                <a:solidFill>
                  <a:srgbClr val="C00000"/>
                </a:solidFill>
                <a:latin typeface="Consolas" panose="020B0609020204030204" pitchFamily="49" charset="0"/>
                <a:ea typeface="굴림" panose="020B0600000101010101" pitchFamily="50" charset="-127"/>
              </a:rPr>
              <a:t>if </a:t>
            </a:r>
            <a:r>
              <a:rPr lang="en-US" altLang="ko-KR" sz="1600" dirty="0">
                <a:latin typeface="Consolas" panose="020B0609020204030204" pitchFamily="49" charset="0"/>
                <a:ea typeface="굴림" panose="020B0600000101010101" pitchFamily="50" charset="-127"/>
              </a:rPr>
              <a:t>'c' </a:t>
            </a:r>
            <a:r>
              <a:rPr lang="en-US" altLang="ko-KR" sz="1600" dirty="0">
                <a:solidFill>
                  <a:srgbClr val="C00000"/>
                </a:solidFill>
                <a:latin typeface="Consolas" panose="020B0609020204030204" pitchFamily="49" charset="0"/>
                <a:ea typeface="굴림" panose="020B0600000101010101" pitchFamily="50" charset="-127"/>
              </a:rPr>
              <a:t>in </a:t>
            </a:r>
            <a:r>
              <a:rPr lang="en-US" altLang="ko-KR" sz="1600" dirty="0">
                <a:latin typeface="Consolas" panose="020B0609020204030204" pitchFamily="49" charset="0"/>
                <a:ea typeface="굴림" panose="020B0600000101010101" pitchFamily="50" charset="-127"/>
              </a:rPr>
              <a:t>s:</a:t>
            </a:r>
          </a:p>
          <a:p>
            <a:r>
              <a:rPr lang="en-US" altLang="ko-KR" sz="1600" dirty="0">
                <a:latin typeface="Consolas" panose="020B0609020204030204" pitchFamily="49" charset="0"/>
                <a:ea typeface="굴림" panose="020B0600000101010101" pitchFamily="50" charset="-127"/>
              </a:rPr>
              <a:t>    print('c</a:t>
            </a:r>
            <a:r>
              <a:rPr lang="ko-KR" altLang="en-US" sz="1600" dirty="0">
                <a:latin typeface="Consolas" panose="020B0609020204030204" pitchFamily="49" charset="0"/>
                <a:ea typeface="굴림" panose="020B0600000101010101" pitchFamily="50" charset="-127"/>
              </a:rPr>
              <a:t>가 포함되어 있음</a:t>
            </a:r>
            <a:r>
              <a:rPr lang="en-US" altLang="ko-KR" sz="1600" dirty="0">
                <a:latin typeface="Consolas" panose="020B0609020204030204" pitchFamily="49" charset="0"/>
                <a:ea typeface="굴림" panose="020B0600000101010101" pitchFamily="50" charset="-127"/>
              </a:rPr>
              <a:t>')</a:t>
            </a:r>
          </a:p>
          <a:p>
            <a:r>
              <a:rPr lang="en-US" altLang="ko-KR" sz="1600" dirty="0">
                <a:solidFill>
                  <a:srgbClr val="C00000"/>
                </a:solidFill>
                <a:latin typeface="Consolas" panose="020B0609020204030204" pitchFamily="49" charset="0"/>
                <a:ea typeface="굴림" panose="020B0600000101010101" pitchFamily="50" charset="-127"/>
              </a:rPr>
              <a:t>else</a:t>
            </a:r>
            <a:r>
              <a:rPr lang="en-US" altLang="ko-KR" sz="1600" dirty="0">
                <a:latin typeface="Consolas" panose="020B0609020204030204" pitchFamily="49" charset="0"/>
                <a:ea typeface="굴림" panose="020B0600000101010101" pitchFamily="50" charset="-127"/>
              </a:rPr>
              <a:t>:</a:t>
            </a:r>
          </a:p>
          <a:p>
            <a:r>
              <a:rPr lang="en-US" altLang="ko-KR" sz="1600" dirty="0">
                <a:latin typeface="Consolas" panose="020B0609020204030204" pitchFamily="49" charset="0"/>
                <a:ea typeface="굴림" panose="020B0600000101010101" pitchFamily="50" charset="-127"/>
              </a:rPr>
              <a:t>    print('c</a:t>
            </a:r>
            <a:r>
              <a:rPr lang="ko-KR" altLang="en-US" sz="1600" dirty="0">
                <a:latin typeface="Consolas" panose="020B0609020204030204" pitchFamily="49" charset="0"/>
                <a:ea typeface="굴림" panose="020B0600000101010101" pitchFamily="50" charset="-127"/>
              </a:rPr>
              <a:t>가 포함되어 있지 않음</a:t>
            </a:r>
            <a:r>
              <a:rPr lang="en-US" altLang="ko-KR" sz="1600" dirty="0">
                <a:latin typeface="Consolas" panose="020B0609020204030204" pitchFamily="49" charset="0"/>
                <a:ea typeface="굴림" panose="020B0600000101010101" pitchFamily="50" charset="-127"/>
              </a:rPr>
              <a:t>')</a:t>
            </a:r>
            <a:endParaRPr lang="ko-KR" altLang="en-US" sz="1600" dirty="0">
              <a:latin typeface="Consolas" panose="020B0609020204030204" pitchFamily="49" charset="0"/>
              <a:ea typeface="굴림" panose="020B0600000101010101" pitchFamily="50" charset="-127"/>
            </a:endParaRPr>
          </a:p>
        </p:txBody>
      </p:sp>
    </p:spTree>
    <p:extLst>
      <p:ext uri="{BB962C8B-B14F-4D97-AF65-F5344CB8AC3E}">
        <p14:creationId xmlns:p14="http://schemas.microsoft.com/office/powerpoint/2010/main" val="3269360958"/>
      </p:ext>
    </p:extLst>
  </p:cSld>
  <p:clrMapOvr>
    <a:masterClrMapping/>
  </p:clrMapOvr>
  <mc:AlternateContent xmlns:mc="http://schemas.openxmlformats.org/markup-compatibility/2006" xmlns:p14="http://schemas.microsoft.com/office/powerpoint/2010/main">
    <mc:Choice Requires="p14">
      <p:transition spd="slow" p14:dur="2000" advTm="33419"/>
    </mc:Choice>
    <mc:Fallback xmlns="">
      <p:transition spd="slow" advTm="33419"/>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a:t>
            </a:r>
            <a:r>
              <a:rPr lang="en-US" altLang="ko-KR" dirty="0"/>
              <a:t> </a:t>
            </a:r>
            <a:r>
              <a:rPr lang="ko-KR" altLang="en-US" dirty="0"/>
              <a:t>약자 만들기 </a:t>
            </a:r>
          </a:p>
        </p:txBody>
      </p:sp>
      <p:sp>
        <p:nvSpPr>
          <p:cNvPr id="3" name="내용 개체 틀 2"/>
          <p:cNvSpPr>
            <a:spLocks noGrp="1"/>
          </p:cNvSpPr>
          <p:nvPr>
            <p:ph idx="1"/>
          </p:nvPr>
        </p:nvSpPr>
        <p:spPr/>
        <p:txBody>
          <a:bodyPr/>
          <a:lstStyle/>
          <a:p>
            <a:endParaRPr lang="ko-KR" altLang="en-US" dirty="0"/>
          </a:p>
        </p:txBody>
      </p:sp>
      <p:sp>
        <p:nvSpPr>
          <p:cNvPr id="4" name="TextBox 3"/>
          <p:cNvSpPr txBox="1"/>
          <p:nvPr/>
        </p:nvSpPr>
        <p:spPr>
          <a:xfrm>
            <a:off x="1259632" y="4437112"/>
            <a:ext cx="6935813" cy="646331"/>
          </a:xfrm>
          <a:prstGeom prst="rect">
            <a:avLst/>
          </a:prstGeom>
          <a:solidFill>
            <a:srgbClr val="CCCCFF"/>
          </a:solidFill>
          <a:ln>
            <a:solidFill>
              <a:schemeClr val="tx1"/>
            </a:solidFill>
          </a:ln>
        </p:spPr>
        <p:txBody>
          <a:bodyPr wrap="square" rtlCol="0">
            <a:spAutoFit/>
          </a:bodyPr>
          <a:lstStyle/>
          <a:p>
            <a:pPr latinLnBrk="1"/>
            <a:r>
              <a:rPr lang="ko-KR" altLang="en-US" dirty="0">
                <a:latin typeface="Consolas" panose="020B0609020204030204" pitchFamily="49" charset="0"/>
                <a:ea typeface="굴림" panose="020B0600000101010101" pitchFamily="50" charset="-127"/>
              </a:rPr>
              <a:t>문자열을 </a:t>
            </a:r>
            <a:r>
              <a:rPr lang="ko-KR" altLang="en-US" dirty="0" err="1">
                <a:latin typeface="Consolas" panose="020B0609020204030204" pitchFamily="49" charset="0"/>
                <a:ea typeface="굴림" panose="020B0600000101010101" pitchFamily="50" charset="-127"/>
              </a:rPr>
              <a:t>입력하시오</a:t>
            </a:r>
            <a:r>
              <a:rPr lang="en-US" altLang="ko-KR" dirty="0">
                <a:latin typeface="Consolas" panose="020B0609020204030204" pitchFamily="49" charset="0"/>
                <a:ea typeface="굴림" panose="020B0600000101010101" pitchFamily="50" charset="-127"/>
              </a:rPr>
              <a:t>: North Atlantic Treaty Organization</a:t>
            </a:r>
          </a:p>
          <a:p>
            <a:pPr latinLnBrk="1"/>
            <a:r>
              <a:rPr lang="en-US" altLang="ko-KR" dirty="0">
                <a:latin typeface="Consolas" panose="020B0609020204030204" pitchFamily="49" charset="0"/>
                <a:ea typeface="굴림" panose="020B0600000101010101" pitchFamily="50" charset="-127"/>
              </a:rPr>
              <a:t>NATO</a:t>
            </a:r>
            <a:endParaRPr lang="ko-KR" altLang="en-US" dirty="0">
              <a:latin typeface="Consolas" panose="020B0609020204030204" pitchFamily="49" charset="0"/>
              <a:ea typeface="굴림" panose="020B0600000101010101" pitchFamily="50" charset="-127"/>
            </a:endParaRPr>
          </a:p>
        </p:txBody>
      </p:sp>
      <p:sp>
        <p:nvSpPr>
          <p:cNvPr id="5" name="TextBox 4"/>
          <p:cNvSpPr txBox="1"/>
          <p:nvPr/>
        </p:nvSpPr>
        <p:spPr>
          <a:xfrm>
            <a:off x="1308595" y="1844824"/>
            <a:ext cx="6935813" cy="1815882"/>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phrase  = input("</a:t>
            </a:r>
            <a:r>
              <a:rPr lang="ko-KR" altLang="en-US" sz="1600" dirty="0">
                <a:latin typeface="Consolas" panose="020B0609020204030204" pitchFamily="49" charset="0"/>
                <a:ea typeface="굴림" panose="020B0600000101010101" pitchFamily="50" charset="-127"/>
              </a:rPr>
              <a:t>문자열을 </a:t>
            </a:r>
            <a:r>
              <a:rPr lang="ko-KR" altLang="en-US" sz="1600" dirty="0" err="1">
                <a:latin typeface="Consolas" panose="020B0609020204030204" pitchFamily="49" charset="0"/>
                <a:ea typeface="굴림" panose="020B0600000101010101" pitchFamily="50" charset="-127"/>
              </a:rPr>
              <a:t>입력하시오</a:t>
            </a:r>
            <a:r>
              <a:rPr lang="en-US" altLang="ko-KR" sz="1600" dirty="0">
                <a:latin typeface="Consolas" panose="020B0609020204030204" pitchFamily="49" charset="0"/>
                <a:ea typeface="굴림" panose="020B0600000101010101" pitchFamily="50" charset="-127"/>
              </a:rPr>
              <a:t>: ")</a:t>
            </a:r>
          </a:p>
          <a:p>
            <a:r>
              <a:rPr lang="en-US" altLang="ko-KR" sz="1600" dirty="0">
                <a:latin typeface="Consolas" panose="020B0609020204030204" pitchFamily="49" charset="0"/>
                <a:ea typeface="굴림" panose="020B0600000101010101" pitchFamily="50" charset="-127"/>
              </a:rPr>
              <a:t>  </a:t>
            </a:r>
          </a:p>
          <a:p>
            <a:r>
              <a:rPr lang="en-US" altLang="ko-KR" sz="1600" dirty="0">
                <a:latin typeface="Consolas" panose="020B0609020204030204" pitchFamily="49" charset="0"/>
                <a:ea typeface="굴림" panose="020B0600000101010101" pitchFamily="50" charset="-127"/>
              </a:rPr>
              <a:t>acronym = ""</a:t>
            </a:r>
          </a:p>
          <a:p>
            <a:r>
              <a:rPr lang="en-US" altLang="ko-KR" sz="1600" dirty="0">
                <a:solidFill>
                  <a:srgbClr val="C00000"/>
                </a:solidFill>
                <a:latin typeface="Consolas" panose="020B0609020204030204" pitchFamily="49" charset="0"/>
                <a:ea typeface="굴림" panose="020B0600000101010101" pitchFamily="50" charset="-127"/>
              </a:rPr>
              <a:t>for</a:t>
            </a:r>
            <a:r>
              <a:rPr lang="en-US" altLang="ko-KR" sz="1600" dirty="0">
                <a:latin typeface="Consolas" panose="020B0609020204030204" pitchFamily="49" charset="0"/>
                <a:ea typeface="굴림" panose="020B0600000101010101" pitchFamily="50" charset="-127"/>
              </a:rPr>
              <a:t> word </a:t>
            </a:r>
            <a:r>
              <a:rPr lang="en-US" altLang="ko-KR" sz="1600" dirty="0">
                <a:solidFill>
                  <a:srgbClr val="C00000"/>
                </a:solidFill>
                <a:latin typeface="Consolas" panose="020B0609020204030204" pitchFamily="49" charset="0"/>
                <a:ea typeface="굴림" panose="020B0600000101010101" pitchFamily="50" charset="-127"/>
              </a:rPr>
              <a:t>in</a:t>
            </a:r>
            <a:r>
              <a:rPr lang="en-US" altLang="ko-KR" sz="1600" dirty="0">
                <a:latin typeface="Consolas" panose="020B0609020204030204" pitchFamily="49" charset="0"/>
                <a:ea typeface="굴림" panose="020B0600000101010101" pitchFamily="50" charset="-127"/>
              </a:rPr>
              <a:t> </a:t>
            </a:r>
            <a:r>
              <a:rPr lang="en-US" altLang="ko-KR" sz="1600" dirty="0" err="1">
                <a:latin typeface="Consolas" panose="020B0609020204030204" pitchFamily="49" charset="0"/>
                <a:ea typeface="굴림" panose="020B0600000101010101" pitchFamily="50" charset="-127"/>
              </a:rPr>
              <a:t>phrase.upper</a:t>
            </a:r>
            <a:r>
              <a:rPr lang="en-US" altLang="ko-KR" sz="1600" dirty="0">
                <a:latin typeface="Consolas" panose="020B0609020204030204" pitchFamily="49" charset="0"/>
                <a:ea typeface="굴림" panose="020B0600000101010101" pitchFamily="50" charset="-127"/>
              </a:rPr>
              <a:t>().split():</a:t>
            </a:r>
          </a:p>
          <a:p>
            <a:r>
              <a:rPr lang="en-US" altLang="ko-KR" sz="1600" dirty="0">
                <a:latin typeface="Consolas" panose="020B0609020204030204" pitchFamily="49" charset="0"/>
                <a:ea typeface="굴림" panose="020B0600000101010101" pitchFamily="50" charset="-127"/>
              </a:rPr>
              <a:t>	acronym += word[0]</a:t>
            </a:r>
          </a:p>
          <a:p>
            <a:r>
              <a:rPr lang="en-US" altLang="ko-KR" sz="1600" dirty="0">
                <a:latin typeface="Consolas" panose="020B0609020204030204" pitchFamily="49" charset="0"/>
                <a:ea typeface="굴림" panose="020B0600000101010101" pitchFamily="50" charset="-127"/>
              </a:rPr>
              <a:t>  </a:t>
            </a:r>
          </a:p>
          <a:p>
            <a:r>
              <a:rPr lang="en-US" altLang="ko-KR" sz="1600" dirty="0">
                <a:latin typeface="Consolas" panose="020B0609020204030204" pitchFamily="49" charset="0"/>
                <a:ea typeface="굴림" panose="020B0600000101010101" pitchFamily="50" charset="-127"/>
              </a:rPr>
              <a:t>print( acronym )</a:t>
            </a:r>
          </a:p>
        </p:txBody>
      </p:sp>
    </p:spTree>
    <p:extLst>
      <p:ext uri="{BB962C8B-B14F-4D97-AF65-F5344CB8AC3E}">
        <p14:creationId xmlns:p14="http://schemas.microsoft.com/office/powerpoint/2010/main" val="1022790402"/>
      </p:ext>
    </p:extLst>
  </p:cSld>
  <p:clrMapOvr>
    <a:masterClrMapping/>
  </p:clrMapOvr>
  <mc:AlternateContent xmlns:mc="http://schemas.openxmlformats.org/markup-compatibility/2006" xmlns:p14="http://schemas.microsoft.com/office/powerpoint/2010/main">
    <mc:Choice Requires="p14">
      <p:transition spd="slow" p14:dur="2000" advTm="6141"/>
    </mc:Choice>
    <mc:Fallback xmlns="">
      <p:transition spd="slow" advTm="6141"/>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a:t>
            </a:r>
          </a:p>
        </p:txBody>
      </p:sp>
      <p:sp>
        <p:nvSpPr>
          <p:cNvPr id="3" name="내용 개체 틀 2"/>
          <p:cNvSpPr>
            <a:spLocks noGrp="1"/>
          </p:cNvSpPr>
          <p:nvPr>
            <p:ph idx="1"/>
          </p:nvPr>
        </p:nvSpPr>
        <p:spPr/>
        <p:txBody>
          <a:bodyPr/>
          <a:lstStyle/>
          <a:p>
            <a:r>
              <a:rPr lang="ko-KR" altLang="en-US" b="1" dirty="0"/>
              <a:t>문자열에서 단어 분리</a:t>
            </a:r>
            <a:endParaRPr lang="en-US" altLang="ko-KR" b="1" dirty="0"/>
          </a:p>
          <a:p>
            <a:endParaRPr lang="en-US" altLang="ko-KR" b="1" dirty="0"/>
          </a:p>
          <a:p>
            <a:endParaRPr lang="en-US" altLang="ko-KR" b="1" dirty="0"/>
          </a:p>
          <a:p>
            <a:endParaRPr lang="en-US" altLang="ko-KR" b="1" dirty="0"/>
          </a:p>
          <a:p>
            <a:endParaRPr lang="en-US" altLang="ko-KR" b="1" dirty="0"/>
          </a:p>
          <a:p>
            <a:endParaRPr lang="en-US" altLang="ko-KR" b="1" dirty="0"/>
          </a:p>
          <a:p>
            <a:endParaRPr lang="en-US" altLang="ko-KR" b="1" dirty="0"/>
          </a:p>
          <a:p>
            <a:r>
              <a:rPr lang="ko-KR" altLang="en-US" b="1" dirty="0"/>
              <a:t>쉼표로 분리</a:t>
            </a:r>
            <a:r>
              <a:rPr lang="en-US" altLang="ko-KR" b="1" dirty="0"/>
              <a:t> : split(‘,’)</a:t>
            </a:r>
          </a:p>
          <a:p>
            <a:endParaRPr lang="ko-KR" altLang="en-US" dirty="0"/>
          </a:p>
        </p:txBody>
      </p:sp>
      <p:sp>
        <p:nvSpPr>
          <p:cNvPr id="4" name="TextBox 3"/>
          <p:cNvSpPr txBox="1"/>
          <p:nvPr/>
        </p:nvSpPr>
        <p:spPr>
          <a:xfrm>
            <a:off x="899592" y="1844824"/>
            <a:ext cx="7067128" cy="1077218"/>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rPr>
              <a:t>&gt;&gt;&gt; s = 'Never put off till tomorrow what you can do today.'</a:t>
            </a:r>
          </a:p>
          <a:p>
            <a:r>
              <a:rPr lang="en-US" altLang="ko-KR" sz="1600" dirty="0">
                <a:latin typeface="Consolas" panose="020B0609020204030204" pitchFamily="49" charset="0"/>
                <a:ea typeface="굴림" panose="020B0600000101010101" pitchFamily="50" charset="-127"/>
              </a:rPr>
              <a:t>&gt;&gt;&gt; </a:t>
            </a:r>
            <a:r>
              <a:rPr lang="en-US" altLang="ko-KR" sz="1600" dirty="0" err="1">
                <a:latin typeface="Consolas" panose="020B0609020204030204" pitchFamily="49" charset="0"/>
                <a:ea typeface="굴림" panose="020B0600000101010101" pitchFamily="50" charset="-127"/>
              </a:rPr>
              <a:t>s.</a:t>
            </a:r>
            <a:r>
              <a:rPr lang="en-US" altLang="ko-KR" sz="1600" dirty="0" err="1">
                <a:solidFill>
                  <a:srgbClr val="0000FF"/>
                </a:solidFill>
                <a:latin typeface="Consolas" panose="020B0609020204030204" pitchFamily="49" charset="0"/>
                <a:ea typeface="굴림" panose="020B0600000101010101" pitchFamily="50" charset="-127"/>
              </a:rPr>
              <a:t>split</a:t>
            </a:r>
            <a:r>
              <a:rPr lang="en-US" altLang="ko-KR" sz="1600" dirty="0">
                <a:latin typeface="Consolas" panose="020B0609020204030204" pitchFamily="49" charset="0"/>
                <a:ea typeface="굴림" panose="020B0600000101010101" pitchFamily="50" charset="-127"/>
              </a:rPr>
              <a:t>()</a:t>
            </a:r>
          </a:p>
          <a:p>
            <a:r>
              <a:rPr lang="en-US" altLang="ko-KR" sz="1600" dirty="0">
                <a:latin typeface="Consolas" panose="020B0609020204030204" pitchFamily="49" charset="0"/>
                <a:ea typeface="굴림" panose="020B0600000101010101" pitchFamily="50" charset="-127"/>
              </a:rPr>
              <a:t>['Never', 'put', 'off', 'till', 'tomorrow', 'what', 'you', 'can', 'do', 'today.']</a:t>
            </a:r>
          </a:p>
        </p:txBody>
      </p:sp>
      <p:pic>
        <p:nvPicPr>
          <p:cNvPr id="5" name="그림 4"/>
          <p:cNvPicPr>
            <a:picLocks noChangeAspect="1"/>
          </p:cNvPicPr>
          <p:nvPr/>
        </p:nvPicPr>
        <p:blipFill>
          <a:blip r:embed="rId2"/>
          <a:stretch>
            <a:fillRect/>
          </a:stretch>
        </p:blipFill>
        <p:spPr>
          <a:xfrm>
            <a:off x="179512" y="4388122"/>
            <a:ext cx="8784976" cy="1118841"/>
          </a:xfrm>
          <a:prstGeom prst="rect">
            <a:avLst/>
          </a:prstGeom>
        </p:spPr>
      </p:pic>
    </p:spTree>
    <p:extLst>
      <p:ext uri="{BB962C8B-B14F-4D97-AF65-F5344CB8AC3E}">
        <p14:creationId xmlns:p14="http://schemas.microsoft.com/office/powerpoint/2010/main" val="544399375"/>
      </p:ext>
    </p:extLst>
  </p:cSld>
  <p:clrMapOvr>
    <a:masterClrMapping/>
  </p:clrMapOvr>
  <mc:AlternateContent xmlns:mc="http://schemas.openxmlformats.org/markup-compatibility/2006" xmlns:p14="http://schemas.microsoft.com/office/powerpoint/2010/main">
    <mc:Choice Requires="p14">
      <p:transition spd="slow" p14:dur="2000" advTm="79170"/>
    </mc:Choice>
    <mc:Fallback xmlns="">
      <p:transition spd="slow" advTm="79170"/>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827584" y="2636912"/>
            <a:ext cx="6984776" cy="2176732"/>
          </a:xfrm>
          <a:prstGeom prst="rect">
            <a:avLst/>
          </a:prstGeom>
        </p:spPr>
      </p:pic>
      <p:sp>
        <p:nvSpPr>
          <p:cNvPr id="2" name="제목 1"/>
          <p:cNvSpPr>
            <a:spLocks noGrp="1"/>
          </p:cNvSpPr>
          <p:nvPr>
            <p:ph type="title"/>
          </p:nvPr>
        </p:nvSpPr>
        <p:spPr/>
        <p:txBody>
          <a:bodyPr/>
          <a:lstStyle/>
          <a:p>
            <a:r>
              <a:rPr lang="ko-KR" altLang="en-US" dirty="0"/>
              <a:t>파일 열기</a:t>
            </a:r>
          </a:p>
        </p:txBody>
      </p:sp>
      <p:sp>
        <p:nvSpPr>
          <p:cNvPr id="3" name="내용 개체 틀 2"/>
          <p:cNvSpPr>
            <a:spLocks noGrp="1"/>
          </p:cNvSpPr>
          <p:nvPr>
            <p:ph idx="1"/>
          </p:nvPr>
        </p:nvSpPr>
        <p:spPr/>
        <p:txBody>
          <a:bodyPr/>
          <a:lstStyle/>
          <a:p>
            <a:pPr>
              <a:lnSpc>
                <a:spcPct val="150000"/>
              </a:lnSpc>
            </a:pPr>
            <a:r>
              <a:rPr lang="ko-KR" altLang="en-US" b="1" dirty="0"/>
              <a:t>파일 열기</a:t>
            </a:r>
            <a:r>
              <a:rPr lang="en-US" altLang="ko-KR" b="1" dirty="0"/>
              <a:t>: </a:t>
            </a:r>
            <a:r>
              <a:rPr lang="ko-KR" altLang="en-US" b="1" dirty="0"/>
              <a:t>내장 함수 </a:t>
            </a:r>
            <a:r>
              <a:rPr lang="en-US" altLang="ko-KR" b="1" dirty="0"/>
              <a:t>open() </a:t>
            </a:r>
            <a:r>
              <a:rPr lang="ko-KR" altLang="en-US" b="1" dirty="0"/>
              <a:t>사용</a:t>
            </a:r>
          </a:p>
          <a:p>
            <a:pPr>
              <a:lnSpc>
                <a:spcPct val="150000"/>
              </a:lnSpc>
            </a:pPr>
            <a:r>
              <a:rPr lang="en-US" altLang="ko-KR" b="1" dirty="0"/>
              <a:t>f = open('</a:t>
            </a:r>
            <a:r>
              <a:rPr lang="en-US" altLang="ko-KR" b="1" dirty="0" err="1"/>
              <a:t>file_name</a:t>
            </a:r>
            <a:r>
              <a:rPr lang="en-US" altLang="ko-KR" b="1" dirty="0"/>
              <a:t>', 'mode')   // f </a:t>
            </a:r>
            <a:r>
              <a:rPr lang="ko-KR" altLang="en-US" b="1" dirty="0"/>
              <a:t>는 파일 객체</a:t>
            </a:r>
            <a:endParaRPr lang="en-US" altLang="ko-KR" b="1" dirty="0"/>
          </a:p>
          <a:p>
            <a:pPr>
              <a:lnSpc>
                <a:spcPct val="150000"/>
              </a:lnSpc>
            </a:pPr>
            <a:r>
              <a:rPr lang="ko-KR" altLang="en-US" b="1" dirty="0"/>
              <a:t>파일 열기 속성</a:t>
            </a:r>
            <a:endParaRPr lang="ko-KR" altLang="en-US" dirty="0"/>
          </a:p>
        </p:txBody>
      </p:sp>
      <p:pic>
        <p:nvPicPr>
          <p:cNvPr id="4" name="그림 3"/>
          <p:cNvPicPr>
            <a:picLocks noChangeAspect="1"/>
          </p:cNvPicPr>
          <p:nvPr/>
        </p:nvPicPr>
        <p:blipFill>
          <a:blip r:embed="rId3"/>
          <a:stretch>
            <a:fillRect/>
          </a:stretch>
        </p:blipFill>
        <p:spPr>
          <a:xfrm>
            <a:off x="4788024" y="4991806"/>
            <a:ext cx="4032448" cy="1749562"/>
          </a:xfrm>
          <a:prstGeom prst="rect">
            <a:avLst/>
          </a:prstGeom>
          <a:ln>
            <a:solidFill>
              <a:schemeClr val="tx1"/>
            </a:solidFill>
          </a:ln>
        </p:spPr>
      </p:pic>
    </p:spTree>
    <p:extLst>
      <p:ext uri="{BB962C8B-B14F-4D97-AF65-F5344CB8AC3E}">
        <p14:creationId xmlns:p14="http://schemas.microsoft.com/office/powerpoint/2010/main" val="1452360098"/>
      </p:ext>
    </p:extLst>
  </p:cSld>
  <p:clrMapOvr>
    <a:masterClrMapping/>
  </p:clrMapOvr>
  <mc:AlternateContent xmlns:mc="http://schemas.openxmlformats.org/markup-compatibility/2006" xmlns:p14="http://schemas.microsoft.com/office/powerpoint/2010/main">
    <mc:Choice Requires="p14">
      <p:transition spd="slow" p14:dur="2000" advTm="58237"/>
    </mc:Choice>
    <mc:Fallback xmlns="">
      <p:transition spd="slow" advTm="58237"/>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파일 쓰기</a:t>
            </a:r>
          </a:p>
        </p:txBody>
      </p:sp>
      <p:pic>
        <p:nvPicPr>
          <p:cNvPr id="7" name="그림 6"/>
          <p:cNvPicPr>
            <a:picLocks noChangeAspect="1"/>
          </p:cNvPicPr>
          <p:nvPr/>
        </p:nvPicPr>
        <p:blipFill>
          <a:blip r:embed="rId2"/>
          <a:stretch>
            <a:fillRect/>
          </a:stretch>
        </p:blipFill>
        <p:spPr>
          <a:xfrm>
            <a:off x="971600" y="1988840"/>
            <a:ext cx="5976664" cy="1825999"/>
          </a:xfrm>
          <a:prstGeom prst="rect">
            <a:avLst/>
          </a:prstGeom>
        </p:spPr>
      </p:pic>
      <p:pic>
        <p:nvPicPr>
          <p:cNvPr id="8" name="그림 7"/>
          <p:cNvPicPr>
            <a:picLocks noChangeAspect="1"/>
          </p:cNvPicPr>
          <p:nvPr/>
        </p:nvPicPr>
        <p:blipFill>
          <a:blip r:embed="rId3"/>
          <a:stretch>
            <a:fillRect/>
          </a:stretch>
        </p:blipFill>
        <p:spPr>
          <a:xfrm>
            <a:off x="3203848" y="3618218"/>
            <a:ext cx="3672408" cy="2988858"/>
          </a:xfrm>
          <a:prstGeom prst="rect">
            <a:avLst/>
          </a:prstGeom>
        </p:spPr>
      </p:pic>
      <p:sp>
        <p:nvSpPr>
          <p:cNvPr id="9" name="내용 개체 틀 2"/>
          <p:cNvSpPr>
            <a:spLocks noGrp="1"/>
          </p:cNvSpPr>
          <p:nvPr>
            <p:ph idx="1"/>
          </p:nvPr>
        </p:nvSpPr>
        <p:spPr>
          <a:xfrm>
            <a:off x="457200" y="1196752"/>
            <a:ext cx="8229600" cy="5328592"/>
          </a:xfrm>
        </p:spPr>
        <p:txBody>
          <a:bodyPr/>
          <a:lstStyle/>
          <a:p>
            <a:pPr>
              <a:lnSpc>
                <a:spcPct val="150000"/>
              </a:lnSpc>
            </a:pPr>
            <a:r>
              <a:rPr lang="ko-KR" altLang="en-US" b="1" dirty="0" err="1"/>
              <a:t>파일객체</a:t>
            </a:r>
            <a:r>
              <a:rPr lang="en-US" altLang="ko-KR" b="1" dirty="0"/>
              <a:t>.write() </a:t>
            </a:r>
            <a:r>
              <a:rPr lang="ko-KR" altLang="en-US" b="1" dirty="0"/>
              <a:t>활용</a:t>
            </a:r>
            <a:endParaRPr lang="ko-KR" altLang="en-US" dirty="0"/>
          </a:p>
        </p:txBody>
      </p:sp>
    </p:spTree>
    <p:extLst>
      <p:ext uri="{BB962C8B-B14F-4D97-AF65-F5344CB8AC3E}">
        <p14:creationId xmlns:p14="http://schemas.microsoft.com/office/powerpoint/2010/main" val="2929010750"/>
      </p:ext>
    </p:extLst>
  </p:cSld>
  <p:clrMapOvr>
    <a:masterClrMapping/>
  </p:clrMapOvr>
  <mc:AlternateContent xmlns:mc="http://schemas.openxmlformats.org/markup-compatibility/2006" xmlns:p14="http://schemas.microsoft.com/office/powerpoint/2010/main">
    <mc:Choice Requires="p14">
      <p:transition spd="slow" p14:dur="2000" advTm="136944"/>
    </mc:Choice>
    <mc:Fallback xmlns="">
      <p:transition spd="slow" advTm="13694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Python </a:t>
            </a:r>
            <a:r>
              <a:rPr lang="ko-KR" altLang="en-US" dirty="0"/>
              <a:t>설치 </a:t>
            </a:r>
          </a:p>
        </p:txBody>
      </p:sp>
      <p:sp>
        <p:nvSpPr>
          <p:cNvPr id="3" name="내용 개체 틀 2"/>
          <p:cNvSpPr>
            <a:spLocks noGrp="1"/>
          </p:cNvSpPr>
          <p:nvPr>
            <p:ph idx="1"/>
          </p:nvPr>
        </p:nvSpPr>
        <p:spPr>
          <a:xfrm>
            <a:off x="457199" y="1196752"/>
            <a:ext cx="8041341" cy="5328592"/>
          </a:xfrm>
        </p:spPr>
        <p:txBody>
          <a:bodyPr>
            <a:normAutofit/>
          </a:bodyPr>
          <a:lstStyle/>
          <a:p>
            <a:r>
              <a:rPr lang="ko-KR" altLang="en-US" b="1" dirty="0" smtClean="0"/>
              <a:t>아나콘다 </a:t>
            </a:r>
            <a:r>
              <a:rPr lang="ko-KR" altLang="en-US" b="1" dirty="0" smtClean="0"/>
              <a:t>설</a:t>
            </a:r>
            <a:r>
              <a:rPr lang="ko-KR" altLang="en-US" b="1" dirty="0" smtClean="0"/>
              <a:t>치</a:t>
            </a:r>
            <a:r>
              <a:rPr lang="en-US" altLang="ko-KR" b="1" dirty="0" smtClean="0"/>
              <a:t> </a:t>
            </a:r>
          </a:p>
          <a:p>
            <a:pPr lvl="1"/>
            <a:r>
              <a:rPr lang="ko-KR" altLang="en-US" dirty="0">
                <a:latin typeface="+mn-ea"/>
              </a:rPr>
              <a:t>아나콘다 </a:t>
            </a:r>
            <a:r>
              <a:rPr lang="en-US" altLang="ko-KR" dirty="0" smtClean="0">
                <a:latin typeface="+mn-ea"/>
              </a:rPr>
              <a:t>**</a:t>
            </a:r>
            <a:r>
              <a:rPr lang="ko-KR" altLang="en-US" dirty="0" smtClean="0">
                <a:latin typeface="+mn-ea"/>
              </a:rPr>
              <a:t>비트 </a:t>
            </a:r>
            <a:r>
              <a:rPr lang="ko-KR" altLang="en-US" dirty="0" err="1">
                <a:latin typeface="+mn-ea"/>
              </a:rPr>
              <a:t>배포판</a:t>
            </a:r>
            <a:r>
              <a:rPr lang="ko-KR" altLang="en-US" dirty="0">
                <a:latin typeface="+mn-ea"/>
              </a:rPr>
              <a:t> 설치 파일을 정상적으로 </a:t>
            </a:r>
            <a:r>
              <a:rPr lang="ko-KR" altLang="en-US" dirty="0" err="1">
                <a:latin typeface="+mn-ea"/>
              </a:rPr>
              <a:t>내려받았다면</a:t>
            </a:r>
            <a:r>
              <a:rPr lang="ko-KR" altLang="en-US" dirty="0">
                <a:latin typeface="+mn-ea"/>
              </a:rPr>
              <a:t> 해당 파일</a:t>
            </a:r>
            <a:r>
              <a:rPr lang="en-US" altLang="ko-KR" dirty="0">
                <a:latin typeface="+mn-ea"/>
              </a:rPr>
              <a:t>(Anaconda3-2019.10-Windows-x86.exe)</a:t>
            </a:r>
            <a:r>
              <a:rPr lang="ko-KR" altLang="en-US" dirty="0">
                <a:latin typeface="+mn-ea"/>
              </a:rPr>
              <a:t>에 마우스 오른쪽 버튼을 클릭한 후 </a:t>
            </a:r>
            <a:r>
              <a:rPr lang="en-US" altLang="ko-KR" dirty="0">
                <a:latin typeface="+mn-ea"/>
              </a:rPr>
              <a:t>[</a:t>
            </a:r>
            <a:r>
              <a:rPr lang="ko-KR" altLang="en-US" dirty="0">
                <a:latin typeface="+mn-ea"/>
              </a:rPr>
              <a:t>관리자 권한으로 실행</a:t>
            </a:r>
            <a:r>
              <a:rPr lang="en-US" altLang="ko-KR" dirty="0">
                <a:latin typeface="+mn-ea"/>
              </a:rPr>
              <a:t>] </a:t>
            </a:r>
            <a:r>
              <a:rPr lang="ko-KR" altLang="en-US" dirty="0">
                <a:latin typeface="+mn-ea"/>
              </a:rPr>
              <a:t>메뉴를 선택해서 설치를 시작합니다</a:t>
            </a:r>
            <a:r>
              <a:rPr lang="en-US" altLang="ko-KR" dirty="0">
                <a:latin typeface="+mn-ea"/>
              </a:rPr>
              <a:t>. </a:t>
            </a:r>
            <a:r>
              <a:rPr lang="ko-KR" altLang="en-US" dirty="0" smtClean="0">
                <a:latin typeface="+mn-ea"/>
              </a:rPr>
              <a:t>아래 그림과 </a:t>
            </a:r>
            <a:r>
              <a:rPr lang="ko-KR" altLang="en-US" dirty="0">
                <a:latin typeface="+mn-ea"/>
              </a:rPr>
              <a:t>같이 첫 번째 설치 화면이 나오면 </a:t>
            </a:r>
            <a:r>
              <a:rPr lang="en-US" altLang="ko-KR" dirty="0">
                <a:latin typeface="+mn-ea"/>
              </a:rPr>
              <a:t>[Next] </a:t>
            </a:r>
            <a:r>
              <a:rPr lang="ko-KR" altLang="en-US" dirty="0">
                <a:latin typeface="+mn-ea"/>
              </a:rPr>
              <a:t>버튼을 클릭해 다음 단계로 진행합니다</a:t>
            </a:r>
            <a:r>
              <a:rPr lang="en-US" altLang="ko-KR" dirty="0" smtClean="0">
                <a:latin typeface="+mn-ea"/>
              </a:rPr>
              <a:t>.</a:t>
            </a:r>
          </a:p>
          <a:p>
            <a:pPr marL="457200" lvl="1" indent="0">
              <a:buNone/>
            </a:pPr>
            <a:endParaRPr lang="en-US" altLang="ko-KR" dirty="0" smtClean="0"/>
          </a:p>
          <a:p>
            <a:pPr marL="457200" lvl="1" indent="0">
              <a:buNone/>
            </a:pPr>
            <a:endParaRPr lang="en-US" altLang="ko-KR" dirty="0"/>
          </a:p>
        </p:txBody>
      </p:sp>
      <p:pic>
        <p:nvPicPr>
          <p:cNvPr id="1026" name="Picture 2" descr="https://wikidocs.net/images/page/2826/%EA%B7%B8%EB%A6%BC_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496" y="3280633"/>
            <a:ext cx="3680745" cy="286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670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파일 읽기</a:t>
            </a:r>
          </a:p>
        </p:txBody>
      </p:sp>
      <p:sp>
        <p:nvSpPr>
          <p:cNvPr id="9" name="내용 개체 틀 2"/>
          <p:cNvSpPr>
            <a:spLocks noGrp="1"/>
          </p:cNvSpPr>
          <p:nvPr>
            <p:ph idx="1"/>
          </p:nvPr>
        </p:nvSpPr>
        <p:spPr>
          <a:xfrm>
            <a:off x="457200" y="1196752"/>
            <a:ext cx="8229600" cy="5328592"/>
          </a:xfrm>
        </p:spPr>
        <p:txBody>
          <a:bodyPr/>
          <a:lstStyle/>
          <a:p>
            <a:pPr>
              <a:lnSpc>
                <a:spcPct val="150000"/>
              </a:lnSpc>
            </a:pPr>
            <a:r>
              <a:rPr lang="ko-KR" altLang="en-US" b="1" dirty="0" err="1"/>
              <a:t>파일객체</a:t>
            </a:r>
            <a:r>
              <a:rPr lang="en-US" altLang="ko-KR" b="1" dirty="0"/>
              <a:t>.open() </a:t>
            </a:r>
            <a:r>
              <a:rPr lang="ko-KR" altLang="en-US" b="1" dirty="0"/>
              <a:t>활용</a:t>
            </a:r>
            <a:endParaRPr lang="en-US" altLang="ko-KR" b="1" dirty="0"/>
          </a:p>
          <a:p>
            <a:pPr lvl="1">
              <a:lnSpc>
                <a:spcPct val="150000"/>
              </a:lnSpc>
            </a:pPr>
            <a:r>
              <a:rPr lang="ko-KR" altLang="en-US" b="1" dirty="0"/>
              <a:t>파일 전체 불러옴</a:t>
            </a:r>
            <a:r>
              <a:rPr lang="en-US" altLang="ko-KR" b="1" dirty="0"/>
              <a:t>. : </a:t>
            </a:r>
            <a:r>
              <a:rPr lang="ko-KR" altLang="en-US" b="1" dirty="0">
                <a:solidFill>
                  <a:srgbClr val="FF0000"/>
                </a:solidFill>
              </a:rPr>
              <a:t>하나의 문자열로 호출</a:t>
            </a:r>
            <a:endParaRPr lang="ko-KR" altLang="en-US" dirty="0">
              <a:solidFill>
                <a:srgbClr val="FF0000"/>
              </a:solidFill>
            </a:endParaRPr>
          </a:p>
        </p:txBody>
      </p:sp>
      <p:pic>
        <p:nvPicPr>
          <p:cNvPr id="3" name="그림 2"/>
          <p:cNvPicPr>
            <a:picLocks noChangeAspect="1"/>
          </p:cNvPicPr>
          <p:nvPr/>
        </p:nvPicPr>
        <p:blipFill>
          <a:blip r:embed="rId2"/>
          <a:stretch>
            <a:fillRect/>
          </a:stretch>
        </p:blipFill>
        <p:spPr>
          <a:xfrm>
            <a:off x="1979712" y="2168447"/>
            <a:ext cx="4629150" cy="1876425"/>
          </a:xfrm>
          <a:prstGeom prst="rect">
            <a:avLst/>
          </a:prstGeom>
        </p:spPr>
      </p:pic>
      <p:pic>
        <p:nvPicPr>
          <p:cNvPr id="4" name="그림 3"/>
          <p:cNvPicPr>
            <a:picLocks noChangeAspect="1"/>
          </p:cNvPicPr>
          <p:nvPr/>
        </p:nvPicPr>
        <p:blipFill>
          <a:blip r:embed="rId3"/>
          <a:stretch>
            <a:fillRect/>
          </a:stretch>
        </p:blipFill>
        <p:spPr>
          <a:xfrm>
            <a:off x="1200515" y="4293096"/>
            <a:ext cx="5207775" cy="2502507"/>
          </a:xfrm>
          <a:prstGeom prst="rect">
            <a:avLst/>
          </a:prstGeom>
        </p:spPr>
      </p:pic>
    </p:spTree>
    <p:extLst>
      <p:ext uri="{BB962C8B-B14F-4D97-AF65-F5344CB8AC3E}">
        <p14:creationId xmlns:p14="http://schemas.microsoft.com/office/powerpoint/2010/main" val="1071549673"/>
      </p:ext>
    </p:extLst>
  </p:cSld>
  <p:clrMapOvr>
    <a:masterClrMapping/>
  </p:clrMapOvr>
  <mc:AlternateContent xmlns:mc="http://schemas.openxmlformats.org/markup-compatibility/2006" xmlns:p14="http://schemas.microsoft.com/office/powerpoint/2010/main">
    <mc:Choice Requires="p14">
      <p:transition spd="slow" p14:dur="2000" advTm="23310"/>
    </mc:Choice>
    <mc:Fallback xmlns="">
      <p:transition spd="slow" advTm="23310"/>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a:t>
            </a:r>
            <a:r>
              <a:rPr lang="en-US" altLang="ko-KR" dirty="0"/>
              <a:t> CSV </a:t>
            </a:r>
            <a:r>
              <a:rPr lang="ko-KR" altLang="en-US" dirty="0"/>
              <a:t>파일 분석 </a:t>
            </a:r>
          </a:p>
        </p:txBody>
      </p:sp>
      <p:sp>
        <p:nvSpPr>
          <p:cNvPr id="3" name="내용 개체 틀 2"/>
          <p:cNvSpPr>
            <a:spLocks noGrp="1"/>
          </p:cNvSpPr>
          <p:nvPr>
            <p:ph idx="1"/>
          </p:nvPr>
        </p:nvSpPr>
        <p:spPr/>
        <p:txBody>
          <a:bodyPr/>
          <a:lstStyle/>
          <a:p>
            <a:r>
              <a:rPr lang="ko-KR" altLang="en-US" dirty="0"/>
              <a:t>출석부 파일 다운로드</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Colab</a:t>
            </a:r>
            <a:r>
              <a:rPr lang="ko-KR" altLang="en-US" dirty="0"/>
              <a:t>에 업로드</a:t>
            </a:r>
          </a:p>
        </p:txBody>
      </p:sp>
      <p:pic>
        <p:nvPicPr>
          <p:cNvPr id="5" name="그림 4">
            <a:extLst>
              <a:ext uri="{FF2B5EF4-FFF2-40B4-BE49-F238E27FC236}">
                <a16:creationId xmlns:a16="http://schemas.microsoft.com/office/drawing/2014/main" id="{28E68624-0BF0-43EA-9C0D-5CE49DA048A3}"/>
              </a:ext>
            </a:extLst>
          </p:cNvPr>
          <p:cNvPicPr>
            <a:picLocks noChangeAspect="1"/>
          </p:cNvPicPr>
          <p:nvPr/>
        </p:nvPicPr>
        <p:blipFill>
          <a:blip r:embed="rId2"/>
          <a:stretch>
            <a:fillRect/>
          </a:stretch>
        </p:blipFill>
        <p:spPr>
          <a:xfrm>
            <a:off x="4427984" y="1412776"/>
            <a:ext cx="2808312" cy="3411767"/>
          </a:xfrm>
          <a:prstGeom prst="rect">
            <a:avLst/>
          </a:prstGeom>
        </p:spPr>
      </p:pic>
      <p:pic>
        <p:nvPicPr>
          <p:cNvPr id="10" name="그림 9">
            <a:extLst>
              <a:ext uri="{FF2B5EF4-FFF2-40B4-BE49-F238E27FC236}">
                <a16:creationId xmlns:a16="http://schemas.microsoft.com/office/drawing/2014/main" id="{0CE9EEB2-143E-47EA-A089-2353C7F77287}"/>
              </a:ext>
            </a:extLst>
          </p:cNvPr>
          <p:cNvPicPr>
            <a:picLocks noChangeAspect="1"/>
          </p:cNvPicPr>
          <p:nvPr/>
        </p:nvPicPr>
        <p:blipFill>
          <a:blip r:embed="rId3"/>
          <a:stretch>
            <a:fillRect/>
          </a:stretch>
        </p:blipFill>
        <p:spPr>
          <a:xfrm>
            <a:off x="4427984" y="3710872"/>
            <a:ext cx="3521621" cy="2889123"/>
          </a:xfrm>
          <a:prstGeom prst="rect">
            <a:avLst/>
          </a:prstGeom>
        </p:spPr>
      </p:pic>
    </p:spTree>
    <p:extLst>
      <p:ext uri="{BB962C8B-B14F-4D97-AF65-F5344CB8AC3E}">
        <p14:creationId xmlns:p14="http://schemas.microsoft.com/office/powerpoint/2010/main" val="4258760582"/>
      </p:ext>
    </p:extLst>
  </p:cSld>
  <p:clrMapOvr>
    <a:masterClrMapping/>
  </p:clrMapOvr>
  <mc:AlternateContent xmlns:mc="http://schemas.openxmlformats.org/markup-compatibility/2006" xmlns:p14="http://schemas.microsoft.com/office/powerpoint/2010/main">
    <mc:Choice Requires="p14">
      <p:transition spd="slow" p14:dur="2000" advTm="52052"/>
    </mc:Choice>
    <mc:Fallback xmlns="">
      <p:transition spd="slow" advTm="52052"/>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파일 읽기</a:t>
            </a:r>
          </a:p>
        </p:txBody>
      </p:sp>
      <p:sp>
        <p:nvSpPr>
          <p:cNvPr id="9" name="내용 개체 틀 2"/>
          <p:cNvSpPr>
            <a:spLocks noGrp="1"/>
          </p:cNvSpPr>
          <p:nvPr>
            <p:ph idx="1"/>
          </p:nvPr>
        </p:nvSpPr>
        <p:spPr>
          <a:xfrm>
            <a:off x="457200" y="1196752"/>
            <a:ext cx="8229600" cy="5328592"/>
          </a:xfrm>
        </p:spPr>
        <p:txBody>
          <a:bodyPr/>
          <a:lstStyle/>
          <a:p>
            <a:pPr>
              <a:lnSpc>
                <a:spcPct val="150000"/>
              </a:lnSpc>
            </a:pPr>
            <a:r>
              <a:rPr lang="ko-KR" altLang="en-US" b="1" dirty="0"/>
              <a:t>파일 한 줄씩 읽기 </a:t>
            </a:r>
            <a:r>
              <a:rPr lang="en-US" altLang="ko-KR" b="1" dirty="0"/>
              <a:t>: </a:t>
            </a:r>
            <a:r>
              <a:rPr lang="ko-KR" altLang="en-US" b="1" dirty="0" err="1"/>
              <a:t>파일객체</a:t>
            </a:r>
            <a:r>
              <a:rPr lang="en-US" altLang="ko-KR" b="1" dirty="0"/>
              <a:t>.</a:t>
            </a:r>
            <a:r>
              <a:rPr lang="en-US" altLang="ko-KR" b="1" dirty="0" err="1"/>
              <a:t>readline</a:t>
            </a:r>
            <a:r>
              <a:rPr lang="en-US" altLang="ko-KR" b="1" dirty="0"/>
              <a:t>()</a:t>
            </a:r>
          </a:p>
        </p:txBody>
      </p:sp>
      <p:pic>
        <p:nvPicPr>
          <p:cNvPr id="3" name="그림 2">
            <a:extLst>
              <a:ext uri="{FF2B5EF4-FFF2-40B4-BE49-F238E27FC236}">
                <a16:creationId xmlns:a16="http://schemas.microsoft.com/office/drawing/2014/main" id="{D29D919C-1EF5-4BD9-9B4E-13E45D1E2433}"/>
              </a:ext>
            </a:extLst>
          </p:cNvPr>
          <p:cNvPicPr>
            <a:picLocks noChangeAspect="1"/>
          </p:cNvPicPr>
          <p:nvPr/>
        </p:nvPicPr>
        <p:blipFill rotWithShape="1">
          <a:blip r:embed="rId2"/>
          <a:srcRect l="5682"/>
          <a:stretch/>
        </p:blipFill>
        <p:spPr>
          <a:xfrm>
            <a:off x="3848793" y="1756719"/>
            <a:ext cx="5084848" cy="4768625"/>
          </a:xfrm>
          <a:prstGeom prst="rect">
            <a:avLst/>
          </a:prstGeom>
        </p:spPr>
      </p:pic>
      <p:pic>
        <p:nvPicPr>
          <p:cNvPr id="4" name="그림 3">
            <a:extLst>
              <a:ext uri="{FF2B5EF4-FFF2-40B4-BE49-F238E27FC236}">
                <a16:creationId xmlns:a16="http://schemas.microsoft.com/office/drawing/2014/main" id="{E9B12EA3-DECC-4054-83E7-E2EA0119B672}"/>
              </a:ext>
            </a:extLst>
          </p:cNvPr>
          <p:cNvPicPr>
            <a:picLocks noChangeAspect="1"/>
          </p:cNvPicPr>
          <p:nvPr/>
        </p:nvPicPr>
        <p:blipFill>
          <a:blip r:embed="rId3"/>
          <a:stretch>
            <a:fillRect/>
          </a:stretch>
        </p:blipFill>
        <p:spPr>
          <a:xfrm>
            <a:off x="210359" y="2401456"/>
            <a:ext cx="3456355" cy="3061175"/>
          </a:xfrm>
          <a:prstGeom prst="rect">
            <a:avLst/>
          </a:prstGeom>
        </p:spPr>
      </p:pic>
    </p:spTree>
    <p:extLst>
      <p:ext uri="{BB962C8B-B14F-4D97-AF65-F5344CB8AC3E}">
        <p14:creationId xmlns:p14="http://schemas.microsoft.com/office/powerpoint/2010/main" val="958561051"/>
      </p:ext>
    </p:extLst>
  </p:cSld>
  <p:clrMapOvr>
    <a:masterClrMapping/>
  </p:clrMapOvr>
  <mc:AlternateContent xmlns:mc="http://schemas.openxmlformats.org/markup-compatibility/2006" xmlns:p14="http://schemas.microsoft.com/office/powerpoint/2010/main">
    <mc:Choice Requires="p14">
      <p:transition spd="slow" p14:dur="2000" advTm="55017"/>
    </mc:Choice>
    <mc:Fallback xmlns="">
      <p:transition spd="slow" advTm="55017"/>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파일 읽기</a:t>
            </a:r>
          </a:p>
        </p:txBody>
      </p:sp>
      <p:sp>
        <p:nvSpPr>
          <p:cNvPr id="9" name="내용 개체 틀 2"/>
          <p:cNvSpPr>
            <a:spLocks noGrp="1"/>
          </p:cNvSpPr>
          <p:nvPr>
            <p:ph idx="1"/>
          </p:nvPr>
        </p:nvSpPr>
        <p:spPr>
          <a:xfrm>
            <a:off x="457200" y="1196752"/>
            <a:ext cx="8229600" cy="5328592"/>
          </a:xfrm>
        </p:spPr>
        <p:txBody>
          <a:bodyPr/>
          <a:lstStyle/>
          <a:p>
            <a:pPr>
              <a:lnSpc>
                <a:spcPct val="150000"/>
              </a:lnSpc>
            </a:pPr>
            <a:r>
              <a:rPr lang="ko-KR" altLang="en-US" b="1" dirty="0"/>
              <a:t>파일 전체 읽기 </a:t>
            </a:r>
            <a:r>
              <a:rPr lang="en-US" altLang="ko-KR" b="1" dirty="0"/>
              <a:t>: </a:t>
            </a:r>
            <a:r>
              <a:rPr lang="ko-KR" altLang="en-US" b="1" dirty="0" err="1"/>
              <a:t>파일객체</a:t>
            </a:r>
            <a:r>
              <a:rPr lang="en-US" altLang="ko-KR" b="1" dirty="0"/>
              <a:t>.</a:t>
            </a:r>
            <a:r>
              <a:rPr lang="en-US" altLang="ko-KR" b="1" dirty="0" err="1"/>
              <a:t>readlines</a:t>
            </a:r>
            <a:r>
              <a:rPr lang="en-US" altLang="ko-KR" b="1" dirty="0"/>
              <a:t>()</a:t>
            </a:r>
          </a:p>
          <a:p>
            <a:pPr lvl="1">
              <a:lnSpc>
                <a:spcPct val="150000"/>
              </a:lnSpc>
            </a:pPr>
            <a:r>
              <a:rPr lang="ko-KR" altLang="en-US" b="1" dirty="0"/>
              <a:t>파일 전체 불러옴</a:t>
            </a:r>
            <a:r>
              <a:rPr lang="en-US" altLang="ko-KR" b="1" dirty="0"/>
              <a:t> :</a:t>
            </a:r>
            <a:r>
              <a:rPr lang="en-US" altLang="ko-KR" b="1" dirty="0">
                <a:solidFill>
                  <a:srgbClr val="FF0000"/>
                </a:solidFill>
              </a:rPr>
              <a:t> </a:t>
            </a:r>
            <a:r>
              <a:rPr lang="en-US" altLang="ko-KR" b="1" dirty="0" err="1">
                <a:solidFill>
                  <a:srgbClr val="FF0000"/>
                </a:solidFill>
              </a:rPr>
              <a:t>readline</a:t>
            </a:r>
            <a:r>
              <a:rPr lang="ko-KR" altLang="en-US" b="1" dirty="0">
                <a:solidFill>
                  <a:srgbClr val="FF0000"/>
                </a:solidFill>
              </a:rPr>
              <a:t>은 </a:t>
            </a:r>
            <a:r>
              <a:rPr lang="ko-KR" altLang="en-US" b="1" dirty="0" err="1">
                <a:solidFill>
                  <a:srgbClr val="FF0000"/>
                </a:solidFill>
              </a:rPr>
              <a:t>한줄씩</a:t>
            </a:r>
            <a:r>
              <a:rPr lang="ko-KR" altLang="en-US" b="1" dirty="0">
                <a:solidFill>
                  <a:srgbClr val="FF0000"/>
                </a:solidFill>
              </a:rPr>
              <a:t> 리스트에 넣음</a:t>
            </a:r>
            <a:r>
              <a:rPr lang="en-US" altLang="ko-KR" b="1" dirty="0">
                <a:solidFill>
                  <a:srgbClr val="FF0000"/>
                </a:solidFill>
              </a:rPr>
              <a:t>. </a:t>
            </a:r>
            <a:endParaRPr lang="ko-KR" altLang="en-US" dirty="0">
              <a:solidFill>
                <a:srgbClr val="FF0000"/>
              </a:solidFill>
            </a:endParaRPr>
          </a:p>
        </p:txBody>
      </p:sp>
      <p:pic>
        <p:nvPicPr>
          <p:cNvPr id="5" name="그림 4">
            <a:extLst>
              <a:ext uri="{FF2B5EF4-FFF2-40B4-BE49-F238E27FC236}">
                <a16:creationId xmlns:a16="http://schemas.microsoft.com/office/drawing/2014/main" id="{142C642D-A5E6-42D3-A60A-A3C0D4F5205E}"/>
              </a:ext>
            </a:extLst>
          </p:cNvPr>
          <p:cNvPicPr>
            <a:picLocks noChangeAspect="1"/>
          </p:cNvPicPr>
          <p:nvPr/>
        </p:nvPicPr>
        <p:blipFill rotWithShape="1">
          <a:blip r:embed="rId2"/>
          <a:srcRect t="2132"/>
          <a:stretch/>
        </p:blipFill>
        <p:spPr>
          <a:xfrm>
            <a:off x="3580513" y="2161055"/>
            <a:ext cx="3555369" cy="4580313"/>
          </a:xfrm>
          <a:prstGeom prst="rect">
            <a:avLst/>
          </a:prstGeom>
        </p:spPr>
      </p:pic>
    </p:spTree>
    <p:extLst>
      <p:ext uri="{BB962C8B-B14F-4D97-AF65-F5344CB8AC3E}">
        <p14:creationId xmlns:p14="http://schemas.microsoft.com/office/powerpoint/2010/main" val="2231943169"/>
      </p:ext>
    </p:extLst>
  </p:cSld>
  <p:clrMapOvr>
    <a:masterClrMapping/>
  </p:clrMapOvr>
  <mc:AlternateContent xmlns:mc="http://schemas.openxmlformats.org/markup-compatibility/2006" xmlns:p14="http://schemas.microsoft.com/office/powerpoint/2010/main">
    <mc:Choice Requires="p14">
      <p:transition spd="slow" p14:dur="2000" advTm="60686"/>
    </mc:Choice>
    <mc:Fallback xmlns="">
      <p:transition spd="slow" advTm="60686"/>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2608" y="29776"/>
            <a:ext cx="8229600" cy="706090"/>
          </a:xfrm>
        </p:spPr>
        <p:txBody>
          <a:bodyPr/>
          <a:lstStyle/>
          <a:p>
            <a:r>
              <a:rPr lang="ko-KR" altLang="en-US" dirty="0"/>
              <a:t>학년별</a:t>
            </a:r>
            <a:r>
              <a:rPr lang="en-US" altLang="ko-KR" dirty="0"/>
              <a:t>, </a:t>
            </a:r>
            <a:r>
              <a:rPr lang="ko-KR" altLang="en-US" dirty="0" err="1"/>
              <a:t>성씨별</a:t>
            </a:r>
            <a:r>
              <a:rPr lang="ko-KR" altLang="en-US" dirty="0"/>
              <a:t> 통계 </a:t>
            </a:r>
          </a:p>
        </p:txBody>
      </p:sp>
      <p:sp>
        <p:nvSpPr>
          <p:cNvPr id="9" name="내용 개체 틀 2"/>
          <p:cNvSpPr>
            <a:spLocks noGrp="1"/>
          </p:cNvSpPr>
          <p:nvPr>
            <p:ph idx="1"/>
          </p:nvPr>
        </p:nvSpPr>
        <p:spPr>
          <a:xfrm>
            <a:off x="323528" y="764704"/>
            <a:ext cx="8229600" cy="5328592"/>
          </a:xfrm>
        </p:spPr>
        <p:txBody>
          <a:bodyPr/>
          <a:lstStyle/>
          <a:p>
            <a:pPr>
              <a:lnSpc>
                <a:spcPct val="150000"/>
              </a:lnSpc>
            </a:pPr>
            <a:r>
              <a:rPr lang="en-US" altLang="ko-KR" dirty="0"/>
              <a:t>(</a:t>
            </a:r>
            <a:r>
              <a:rPr lang="ko-KR" altLang="en-US" dirty="0"/>
              <a:t>학년</a:t>
            </a:r>
            <a:r>
              <a:rPr lang="en-US" altLang="ko-KR" dirty="0"/>
              <a:t>)</a:t>
            </a:r>
            <a:r>
              <a:rPr lang="ko-KR" altLang="en-US" dirty="0"/>
              <a:t> </a:t>
            </a:r>
            <a:r>
              <a:rPr lang="en-US" altLang="ko-KR" dirty="0"/>
              <a:t>2</a:t>
            </a:r>
            <a:r>
              <a:rPr lang="ko-KR" altLang="en-US" dirty="0"/>
              <a:t>학년</a:t>
            </a:r>
            <a:r>
              <a:rPr lang="en-US" altLang="ko-KR" dirty="0"/>
              <a:t>, 3</a:t>
            </a:r>
            <a:r>
              <a:rPr lang="ko-KR" altLang="en-US" dirty="0"/>
              <a:t>학년</a:t>
            </a:r>
            <a:r>
              <a:rPr lang="en-US" altLang="ko-KR" dirty="0"/>
              <a:t>, 4</a:t>
            </a:r>
            <a:r>
              <a:rPr lang="ko-KR" altLang="en-US" dirty="0"/>
              <a:t>학년 각각 몇 명인지</a:t>
            </a:r>
            <a:r>
              <a:rPr lang="en-US" altLang="ko-KR" dirty="0"/>
              <a:t>?</a:t>
            </a:r>
          </a:p>
          <a:p>
            <a:pPr>
              <a:lnSpc>
                <a:spcPct val="150000"/>
              </a:lnSpc>
            </a:pPr>
            <a:endParaRPr lang="en-US" altLang="ko-KR" dirty="0"/>
          </a:p>
          <a:p>
            <a:pPr>
              <a:lnSpc>
                <a:spcPct val="150000"/>
              </a:lnSpc>
            </a:pPr>
            <a:r>
              <a:rPr lang="en-US" altLang="ko-KR" dirty="0"/>
              <a:t>(</a:t>
            </a:r>
            <a:r>
              <a:rPr lang="ko-KR" altLang="en-US" dirty="0"/>
              <a:t>학번</a:t>
            </a:r>
            <a:r>
              <a:rPr lang="en-US" altLang="ko-KR" dirty="0"/>
              <a:t>) 2015</a:t>
            </a:r>
            <a:r>
              <a:rPr lang="ko-KR" altLang="en-US" dirty="0"/>
              <a:t>학번</a:t>
            </a:r>
            <a:r>
              <a:rPr lang="en-US" altLang="ko-KR" dirty="0"/>
              <a:t>, 2016</a:t>
            </a:r>
            <a:r>
              <a:rPr lang="ko-KR" altLang="en-US" dirty="0"/>
              <a:t>학번</a:t>
            </a:r>
            <a:r>
              <a:rPr lang="en-US" altLang="ko-KR" dirty="0"/>
              <a:t>, 2018</a:t>
            </a:r>
            <a:r>
              <a:rPr lang="ko-KR" altLang="en-US" dirty="0"/>
              <a:t>학번 각각 몇 명인지</a:t>
            </a:r>
            <a:r>
              <a:rPr lang="en-US" altLang="ko-KR" dirty="0"/>
              <a:t>? </a:t>
            </a:r>
          </a:p>
          <a:p>
            <a:pPr>
              <a:lnSpc>
                <a:spcPct val="150000"/>
              </a:lnSpc>
            </a:pPr>
            <a:endParaRPr lang="en-US" altLang="ko-KR" dirty="0"/>
          </a:p>
          <a:p>
            <a:pPr>
              <a:lnSpc>
                <a:spcPct val="150000"/>
              </a:lnSpc>
            </a:pPr>
            <a:r>
              <a:rPr lang="en-US" altLang="ko-KR" dirty="0"/>
              <a:t>(</a:t>
            </a:r>
            <a:r>
              <a:rPr lang="ko-KR" altLang="en-US" dirty="0"/>
              <a:t>성씨</a:t>
            </a:r>
            <a:r>
              <a:rPr lang="en-US" altLang="ko-KR" dirty="0"/>
              <a:t>) </a:t>
            </a:r>
            <a:r>
              <a:rPr lang="ko-KR" altLang="en-US" dirty="0"/>
              <a:t>김씨</a:t>
            </a:r>
            <a:r>
              <a:rPr lang="en-US" altLang="ko-KR" dirty="0"/>
              <a:t>, </a:t>
            </a:r>
            <a:r>
              <a:rPr lang="ko-KR" altLang="en-US" dirty="0"/>
              <a:t>이씨</a:t>
            </a:r>
            <a:r>
              <a:rPr lang="en-US" altLang="ko-KR" dirty="0"/>
              <a:t>, </a:t>
            </a:r>
            <a:r>
              <a:rPr lang="ko-KR" altLang="en-US" dirty="0"/>
              <a:t>박씨가 각각 몇 명인지</a:t>
            </a:r>
            <a:r>
              <a:rPr lang="en-US" altLang="ko-KR" dirty="0"/>
              <a:t>? </a:t>
            </a:r>
          </a:p>
        </p:txBody>
      </p:sp>
      <p:sp>
        <p:nvSpPr>
          <p:cNvPr id="3" name="직사각형 2"/>
          <p:cNvSpPr/>
          <p:nvPr/>
        </p:nvSpPr>
        <p:spPr>
          <a:xfrm>
            <a:off x="10620672" y="-1179512"/>
            <a:ext cx="12007080" cy="17266265"/>
          </a:xfrm>
          <a:prstGeom prst="rect">
            <a:avLst/>
          </a:prstGeom>
        </p:spPr>
        <p:txBody>
          <a:bodyPr wrap="square">
            <a:spAutoFit/>
          </a:bodyPr>
          <a:lstStyle/>
          <a:p>
            <a:r>
              <a:rPr lang="ko-KR" altLang="en-US" dirty="0" err="1"/>
              <a:t>filePosition</a:t>
            </a:r>
            <a:r>
              <a:rPr lang="ko-KR" altLang="en-US" dirty="0"/>
              <a:t>='</a:t>
            </a:r>
            <a:r>
              <a:rPr lang="ko-KR" altLang="en-US" dirty="0" err="1"/>
              <a:t>D</a:t>
            </a:r>
            <a:r>
              <a:rPr lang="ko-KR" altLang="en-US" dirty="0"/>
              <a:t>:/</a:t>
            </a:r>
            <a:r>
              <a:rPr lang="ko-KR" altLang="en-US" dirty="0" err="1"/>
              <a:t>Dropbox</a:t>
            </a:r>
            <a:r>
              <a:rPr lang="ko-KR" altLang="en-US" dirty="0"/>
              <a:t>/0. 수업자료/0.해양대기자료분석및실험_파이썬기초+데이터분석'</a:t>
            </a:r>
          </a:p>
          <a:p>
            <a:r>
              <a:rPr lang="ko-KR" altLang="en-US" dirty="0" err="1"/>
              <a:t>fileName</a:t>
            </a:r>
            <a:r>
              <a:rPr lang="ko-KR" altLang="en-US" dirty="0"/>
              <a:t> = '</a:t>
            </a:r>
            <a:r>
              <a:rPr lang="ko-KR" altLang="en-US" dirty="0" err="1"/>
              <a:t>출석부.csv</a:t>
            </a:r>
            <a:r>
              <a:rPr lang="ko-KR" altLang="en-US" dirty="0"/>
              <a:t>'</a:t>
            </a:r>
          </a:p>
          <a:p>
            <a:endParaRPr lang="ko-KR" altLang="en-US" dirty="0"/>
          </a:p>
          <a:p>
            <a:r>
              <a:rPr lang="ko-KR" altLang="en-US" dirty="0" err="1"/>
              <a:t>f</a:t>
            </a:r>
            <a:r>
              <a:rPr lang="ko-KR" altLang="en-US" dirty="0"/>
              <a:t> = </a:t>
            </a:r>
            <a:r>
              <a:rPr lang="ko-KR" altLang="en-US" dirty="0" err="1"/>
              <a:t>open</a:t>
            </a:r>
            <a:r>
              <a:rPr lang="ko-KR" altLang="en-US" dirty="0"/>
              <a:t>(</a:t>
            </a:r>
            <a:r>
              <a:rPr lang="ko-KR" altLang="en-US" dirty="0" err="1"/>
              <a:t>filePosition</a:t>
            </a:r>
            <a:r>
              <a:rPr lang="ko-KR" altLang="en-US" dirty="0"/>
              <a:t> + '/' + </a:t>
            </a:r>
            <a:r>
              <a:rPr lang="ko-KR" altLang="en-US" dirty="0" err="1"/>
              <a:t>fileName</a:t>
            </a:r>
            <a:r>
              <a:rPr lang="ko-KR" altLang="en-US" dirty="0"/>
              <a:t>, '</a:t>
            </a:r>
            <a:r>
              <a:rPr lang="ko-KR" altLang="en-US" dirty="0" err="1"/>
              <a:t>r</a:t>
            </a:r>
            <a:r>
              <a:rPr lang="ko-KR" altLang="en-US" dirty="0"/>
              <a:t>')     </a:t>
            </a:r>
          </a:p>
          <a:p>
            <a:endParaRPr lang="ko-KR" altLang="en-US" dirty="0"/>
          </a:p>
          <a:p>
            <a:r>
              <a:rPr lang="ko-KR" altLang="en-US" dirty="0" err="1"/>
              <a:t>line</a:t>
            </a:r>
            <a:r>
              <a:rPr lang="ko-KR" altLang="en-US" dirty="0"/>
              <a:t> = </a:t>
            </a:r>
            <a:r>
              <a:rPr lang="ko-KR" altLang="en-US" dirty="0" err="1"/>
              <a:t>f.readlines</a:t>
            </a:r>
            <a:r>
              <a:rPr lang="ko-KR" altLang="en-US" dirty="0"/>
              <a:t>()   # 한 줄씩 리스트로 저장하여 모두 읽기</a:t>
            </a:r>
          </a:p>
          <a:p>
            <a:r>
              <a:rPr lang="ko-KR" altLang="en-US" dirty="0" err="1"/>
              <a:t>students_level</a:t>
            </a:r>
            <a:r>
              <a:rPr lang="ko-KR" altLang="en-US" dirty="0"/>
              <a:t> = []  # 초기 학생 이름을 저장할 리스트 생성 </a:t>
            </a:r>
          </a:p>
          <a:p>
            <a:r>
              <a:rPr lang="ko-KR" altLang="en-US" dirty="0" err="1"/>
              <a:t>students_year</a:t>
            </a:r>
            <a:r>
              <a:rPr lang="ko-KR" altLang="en-US" dirty="0"/>
              <a:t> = []</a:t>
            </a:r>
          </a:p>
          <a:p>
            <a:r>
              <a:rPr lang="ko-KR" altLang="en-US" dirty="0" err="1"/>
              <a:t>students_surname</a:t>
            </a:r>
            <a:r>
              <a:rPr lang="ko-KR" altLang="en-US" dirty="0"/>
              <a:t> = []</a:t>
            </a:r>
          </a:p>
          <a:p>
            <a:endParaRPr lang="ko-KR" altLang="en-US" dirty="0"/>
          </a:p>
          <a:p>
            <a:endParaRPr lang="ko-KR" altLang="en-US" dirty="0"/>
          </a:p>
          <a:p>
            <a:r>
              <a:rPr lang="ko-KR" altLang="en-US" dirty="0" err="1"/>
              <a:t>for</a:t>
            </a:r>
            <a:r>
              <a:rPr lang="ko-KR" altLang="en-US" dirty="0"/>
              <a:t> </a:t>
            </a:r>
            <a:r>
              <a:rPr lang="ko-KR" altLang="en-US" dirty="0" err="1"/>
              <a:t>str</a:t>
            </a:r>
            <a:r>
              <a:rPr lang="ko-KR" altLang="en-US" dirty="0"/>
              <a:t> </a:t>
            </a:r>
            <a:r>
              <a:rPr lang="ko-KR" altLang="en-US" dirty="0" err="1"/>
              <a:t>in</a:t>
            </a:r>
            <a:r>
              <a:rPr lang="ko-KR" altLang="en-US" dirty="0"/>
              <a:t> </a:t>
            </a:r>
            <a:r>
              <a:rPr lang="ko-KR" altLang="en-US" dirty="0" err="1"/>
              <a:t>line</a:t>
            </a:r>
            <a:r>
              <a:rPr lang="ko-KR" altLang="en-US" dirty="0"/>
              <a:t>[1:]:   # 첫번째 줄 불필요함 </a:t>
            </a:r>
          </a:p>
          <a:p>
            <a:r>
              <a:rPr lang="ko-KR" altLang="en-US" dirty="0"/>
              <a:t>    </a:t>
            </a:r>
            <a:r>
              <a:rPr lang="ko-KR" altLang="en-US" dirty="0" err="1"/>
              <a:t>strdata_split</a:t>
            </a:r>
            <a:r>
              <a:rPr lang="ko-KR" altLang="en-US" dirty="0"/>
              <a:t> = </a:t>
            </a:r>
            <a:r>
              <a:rPr lang="ko-KR" altLang="en-US" dirty="0" err="1"/>
              <a:t>str.split</a:t>
            </a:r>
            <a:r>
              <a:rPr lang="ko-KR" altLang="en-US" dirty="0"/>
              <a:t>(',')  # 쉼표로 분리함.</a:t>
            </a:r>
          </a:p>
          <a:p>
            <a:r>
              <a:rPr lang="ko-KR" altLang="en-US" dirty="0"/>
              <a:t>    </a:t>
            </a:r>
            <a:r>
              <a:rPr lang="ko-KR" altLang="en-US" dirty="0" err="1"/>
              <a:t>student_year</a:t>
            </a:r>
            <a:r>
              <a:rPr lang="ko-KR" altLang="en-US" dirty="0"/>
              <a:t> = </a:t>
            </a:r>
            <a:r>
              <a:rPr lang="ko-KR" altLang="en-US" dirty="0" err="1"/>
              <a:t>strdata_split</a:t>
            </a:r>
            <a:r>
              <a:rPr lang="ko-KR" altLang="en-US" dirty="0"/>
              <a:t>[0][:4]</a:t>
            </a:r>
          </a:p>
          <a:p>
            <a:r>
              <a:rPr lang="ko-KR" altLang="en-US" dirty="0"/>
              <a:t>    </a:t>
            </a:r>
            <a:r>
              <a:rPr lang="ko-KR" altLang="en-US" dirty="0" err="1"/>
              <a:t>student_level</a:t>
            </a:r>
            <a:r>
              <a:rPr lang="ko-KR" altLang="en-US" dirty="0"/>
              <a:t> = </a:t>
            </a:r>
            <a:r>
              <a:rPr lang="ko-KR" altLang="en-US" dirty="0" err="1"/>
              <a:t>strdata_split</a:t>
            </a:r>
            <a:r>
              <a:rPr lang="ko-KR" altLang="en-US" dirty="0"/>
              <a:t>[1]</a:t>
            </a:r>
          </a:p>
          <a:p>
            <a:r>
              <a:rPr lang="ko-KR" altLang="en-US" dirty="0"/>
              <a:t>    </a:t>
            </a:r>
            <a:r>
              <a:rPr lang="ko-KR" altLang="en-US" dirty="0" err="1"/>
              <a:t>student_surname</a:t>
            </a:r>
            <a:r>
              <a:rPr lang="ko-KR" altLang="en-US" dirty="0"/>
              <a:t> = </a:t>
            </a:r>
            <a:r>
              <a:rPr lang="ko-KR" altLang="en-US" dirty="0" err="1"/>
              <a:t>strdata_split</a:t>
            </a:r>
            <a:r>
              <a:rPr lang="ko-KR" altLang="en-US" dirty="0"/>
              <a:t>[2][0]</a:t>
            </a:r>
          </a:p>
          <a:p>
            <a:r>
              <a:rPr lang="ko-KR" altLang="en-US" dirty="0"/>
              <a:t>    </a:t>
            </a:r>
          </a:p>
          <a:p>
            <a:r>
              <a:rPr lang="ko-KR" altLang="en-US" dirty="0"/>
              <a:t>    </a:t>
            </a:r>
            <a:r>
              <a:rPr lang="ko-KR" altLang="en-US" dirty="0" err="1"/>
              <a:t>students_level.append</a:t>
            </a:r>
            <a:r>
              <a:rPr lang="ko-KR" altLang="en-US" dirty="0"/>
              <a:t>(</a:t>
            </a:r>
            <a:r>
              <a:rPr lang="ko-KR" altLang="en-US" dirty="0" err="1"/>
              <a:t>student_level</a:t>
            </a:r>
            <a:r>
              <a:rPr lang="ko-KR" altLang="en-US" dirty="0"/>
              <a:t>) # </a:t>
            </a:r>
            <a:r>
              <a:rPr lang="ko-KR" altLang="en-US" dirty="0" err="1"/>
              <a:t>students리스트에</a:t>
            </a:r>
            <a:r>
              <a:rPr lang="ko-KR" altLang="en-US" dirty="0"/>
              <a:t> 붙이기.</a:t>
            </a:r>
          </a:p>
          <a:p>
            <a:r>
              <a:rPr lang="ko-KR" altLang="en-US" dirty="0"/>
              <a:t>    </a:t>
            </a:r>
            <a:r>
              <a:rPr lang="ko-KR" altLang="en-US" dirty="0" err="1"/>
              <a:t>students_year.append</a:t>
            </a:r>
            <a:r>
              <a:rPr lang="ko-KR" altLang="en-US" dirty="0"/>
              <a:t>(</a:t>
            </a:r>
            <a:r>
              <a:rPr lang="ko-KR" altLang="en-US" dirty="0" err="1"/>
              <a:t>student_year</a:t>
            </a:r>
            <a:r>
              <a:rPr lang="ko-KR" altLang="en-US" dirty="0"/>
              <a:t>) # </a:t>
            </a:r>
            <a:r>
              <a:rPr lang="ko-KR" altLang="en-US" dirty="0" err="1"/>
              <a:t>students리스트에</a:t>
            </a:r>
            <a:r>
              <a:rPr lang="ko-KR" altLang="en-US" dirty="0"/>
              <a:t> 붙이기.</a:t>
            </a:r>
          </a:p>
          <a:p>
            <a:r>
              <a:rPr lang="ko-KR" altLang="en-US" dirty="0"/>
              <a:t>    </a:t>
            </a:r>
            <a:r>
              <a:rPr lang="ko-KR" altLang="en-US" dirty="0" err="1"/>
              <a:t>students_surname.append</a:t>
            </a:r>
            <a:r>
              <a:rPr lang="ko-KR" altLang="en-US" dirty="0"/>
              <a:t>(</a:t>
            </a:r>
            <a:r>
              <a:rPr lang="ko-KR" altLang="en-US" dirty="0" err="1"/>
              <a:t>student_surname</a:t>
            </a:r>
            <a:r>
              <a:rPr lang="ko-KR" altLang="en-US" dirty="0"/>
              <a:t>) # </a:t>
            </a:r>
            <a:r>
              <a:rPr lang="ko-KR" altLang="en-US" dirty="0" err="1"/>
              <a:t>students리스트에</a:t>
            </a:r>
            <a:r>
              <a:rPr lang="ko-KR" altLang="en-US" dirty="0"/>
              <a:t> 붙이기.</a:t>
            </a:r>
          </a:p>
          <a:p>
            <a:r>
              <a:rPr lang="ko-KR" altLang="en-US" dirty="0"/>
              <a:t>    </a:t>
            </a:r>
          </a:p>
          <a:p>
            <a:r>
              <a:rPr lang="ko-KR" altLang="en-US" dirty="0" err="1"/>
              <a:t>print</a:t>
            </a:r>
            <a:r>
              <a:rPr lang="ko-KR" altLang="en-US" dirty="0"/>
              <a:t>('학년:', </a:t>
            </a:r>
            <a:r>
              <a:rPr lang="ko-KR" altLang="en-US" dirty="0" err="1"/>
              <a:t>students_level</a:t>
            </a:r>
            <a:r>
              <a:rPr lang="ko-KR" altLang="en-US" dirty="0"/>
              <a:t>)</a:t>
            </a:r>
          </a:p>
          <a:p>
            <a:r>
              <a:rPr lang="ko-KR" altLang="en-US" dirty="0" err="1"/>
              <a:t>print</a:t>
            </a:r>
            <a:r>
              <a:rPr lang="ko-KR" altLang="en-US" dirty="0"/>
              <a:t>()</a:t>
            </a:r>
          </a:p>
          <a:p>
            <a:r>
              <a:rPr lang="ko-KR" altLang="en-US" dirty="0" err="1"/>
              <a:t>print</a:t>
            </a:r>
            <a:r>
              <a:rPr lang="ko-KR" altLang="en-US" dirty="0"/>
              <a:t>('학번:', </a:t>
            </a:r>
            <a:r>
              <a:rPr lang="ko-KR" altLang="en-US" dirty="0" err="1"/>
              <a:t>students_year</a:t>
            </a:r>
            <a:r>
              <a:rPr lang="ko-KR" altLang="en-US" dirty="0"/>
              <a:t>)</a:t>
            </a:r>
          </a:p>
          <a:p>
            <a:r>
              <a:rPr lang="ko-KR" altLang="en-US" dirty="0" err="1"/>
              <a:t>print</a:t>
            </a:r>
            <a:r>
              <a:rPr lang="ko-KR" altLang="en-US" dirty="0"/>
              <a:t>()</a:t>
            </a:r>
          </a:p>
          <a:p>
            <a:r>
              <a:rPr lang="ko-KR" altLang="en-US" dirty="0" err="1"/>
              <a:t>print</a:t>
            </a:r>
            <a:r>
              <a:rPr lang="ko-KR" altLang="en-US" dirty="0"/>
              <a:t>('성:', </a:t>
            </a:r>
            <a:r>
              <a:rPr lang="ko-KR" altLang="en-US" dirty="0" err="1"/>
              <a:t>students_surname</a:t>
            </a:r>
            <a:r>
              <a:rPr lang="ko-KR" altLang="en-US" dirty="0"/>
              <a:t>)</a:t>
            </a:r>
          </a:p>
          <a:p>
            <a:endParaRPr lang="ko-KR" altLang="en-US" dirty="0"/>
          </a:p>
          <a:p>
            <a:r>
              <a:rPr lang="ko-KR" altLang="en-US" dirty="0" err="1"/>
              <a:t>level_result</a:t>
            </a:r>
            <a:r>
              <a:rPr lang="ko-KR" altLang="en-US" dirty="0"/>
              <a:t> = [0,0,0,0,0]</a:t>
            </a:r>
          </a:p>
          <a:p>
            <a:r>
              <a:rPr lang="ko-KR" altLang="en-US" dirty="0" err="1"/>
              <a:t>for</a:t>
            </a:r>
            <a:r>
              <a:rPr lang="ko-KR" altLang="en-US" dirty="0"/>
              <a:t> </a:t>
            </a:r>
            <a:r>
              <a:rPr lang="ko-KR" altLang="en-US" dirty="0" err="1"/>
              <a:t>i</a:t>
            </a:r>
            <a:r>
              <a:rPr lang="ko-KR" altLang="en-US" dirty="0"/>
              <a:t> </a:t>
            </a:r>
            <a:r>
              <a:rPr lang="ko-KR" altLang="en-US" dirty="0" err="1"/>
              <a:t>in</a:t>
            </a:r>
            <a:r>
              <a:rPr lang="ko-KR" altLang="en-US" dirty="0"/>
              <a:t> </a:t>
            </a:r>
            <a:r>
              <a:rPr lang="ko-KR" altLang="en-US" dirty="0" err="1"/>
              <a:t>students_level</a:t>
            </a:r>
            <a:r>
              <a:rPr lang="ko-KR" altLang="en-US" dirty="0"/>
              <a:t>:</a:t>
            </a:r>
          </a:p>
          <a:p>
            <a:r>
              <a:rPr lang="ko-KR" altLang="en-US" dirty="0"/>
              <a:t>    </a:t>
            </a:r>
            <a:r>
              <a:rPr lang="ko-KR" altLang="en-US" dirty="0" err="1"/>
              <a:t>if</a:t>
            </a:r>
            <a:r>
              <a:rPr lang="ko-KR" altLang="en-US" dirty="0"/>
              <a:t> </a:t>
            </a:r>
            <a:r>
              <a:rPr lang="ko-KR" altLang="en-US" dirty="0" err="1"/>
              <a:t>i</a:t>
            </a:r>
            <a:r>
              <a:rPr lang="ko-KR" altLang="en-US" dirty="0"/>
              <a:t> == '2':</a:t>
            </a:r>
          </a:p>
          <a:p>
            <a:r>
              <a:rPr lang="ko-KR" altLang="en-US" dirty="0"/>
              <a:t>        </a:t>
            </a:r>
            <a:r>
              <a:rPr lang="ko-KR" altLang="en-US" dirty="0" err="1"/>
              <a:t>level_result</a:t>
            </a:r>
            <a:r>
              <a:rPr lang="ko-KR" altLang="en-US" dirty="0"/>
              <a:t>[2] = </a:t>
            </a:r>
            <a:r>
              <a:rPr lang="ko-KR" altLang="en-US" dirty="0" err="1"/>
              <a:t>level_result</a:t>
            </a:r>
            <a:r>
              <a:rPr lang="ko-KR" altLang="en-US" dirty="0"/>
              <a:t>[2] + 1</a:t>
            </a:r>
          </a:p>
          <a:p>
            <a:r>
              <a:rPr lang="ko-KR" altLang="en-US" dirty="0"/>
              <a:t>    </a:t>
            </a:r>
            <a:r>
              <a:rPr lang="ko-KR" altLang="en-US" dirty="0" err="1"/>
              <a:t>elif</a:t>
            </a:r>
            <a:r>
              <a:rPr lang="ko-KR" altLang="en-US" dirty="0"/>
              <a:t> </a:t>
            </a:r>
            <a:r>
              <a:rPr lang="ko-KR" altLang="en-US" dirty="0" err="1"/>
              <a:t>i</a:t>
            </a:r>
            <a:r>
              <a:rPr lang="ko-KR" altLang="en-US" dirty="0"/>
              <a:t> == '3':</a:t>
            </a:r>
          </a:p>
          <a:p>
            <a:r>
              <a:rPr lang="ko-KR" altLang="en-US" dirty="0"/>
              <a:t>        </a:t>
            </a:r>
            <a:r>
              <a:rPr lang="ko-KR" altLang="en-US" dirty="0" err="1"/>
              <a:t>level_result</a:t>
            </a:r>
            <a:r>
              <a:rPr lang="ko-KR" altLang="en-US" dirty="0"/>
              <a:t>[3] = </a:t>
            </a:r>
            <a:r>
              <a:rPr lang="ko-KR" altLang="en-US" dirty="0" err="1"/>
              <a:t>level_result</a:t>
            </a:r>
            <a:r>
              <a:rPr lang="ko-KR" altLang="en-US" dirty="0"/>
              <a:t>[3] + 1</a:t>
            </a:r>
          </a:p>
          <a:p>
            <a:r>
              <a:rPr lang="ko-KR" altLang="en-US" dirty="0"/>
              <a:t>    </a:t>
            </a:r>
            <a:r>
              <a:rPr lang="ko-KR" altLang="en-US" dirty="0" err="1"/>
              <a:t>elif</a:t>
            </a:r>
            <a:r>
              <a:rPr lang="ko-KR" altLang="en-US" dirty="0"/>
              <a:t> </a:t>
            </a:r>
            <a:r>
              <a:rPr lang="ko-KR" altLang="en-US" dirty="0" err="1"/>
              <a:t>i</a:t>
            </a:r>
            <a:r>
              <a:rPr lang="ko-KR" altLang="en-US" dirty="0"/>
              <a:t> == '4':</a:t>
            </a:r>
          </a:p>
          <a:p>
            <a:r>
              <a:rPr lang="ko-KR" altLang="en-US" dirty="0"/>
              <a:t>        </a:t>
            </a:r>
            <a:r>
              <a:rPr lang="ko-KR" altLang="en-US" dirty="0" err="1"/>
              <a:t>level_result</a:t>
            </a:r>
            <a:r>
              <a:rPr lang="ko-KR" altLang="en-US" dirty="0"/>
              <a:t>[4] = </a:t>
            </a:r>
            <a:r>
              <a:rPr lang="ko-KR" altLang="en-US" dirty="0" err="1"/>
              <a:t>level_result</a:t>
            </a:r>
            <a:r>
              <a:rPr lang="ko-KR" altLang="en-US" dirty="0"/>
              <a:t>[4] + 1</a:t>
            </a:r>
          </a:p>
          <a:p>
            <a:r>
              <a:rPr lang="ko-KR" altLang="en-US" dirty="0" err="1"/>
              <a:t>print</a:t>
            </a:r>
            <a:r>
              <a:rPr lang="ko-KR" altLang="en-US" dirty="0"/>
              <a:t>()</a:t>
            </a:r>
          </a:p>
          <a:p>
            <a:r>
              <a:rPr lang="ko-KR" altLang="en-US" dirty="0" err="1"/>
              <a:t>print</a:t>
            </a:r>
            <a:r>
              <a:rPr lang="ko-KR" altLang="en-US" dirty="0"/>
              <a:t>('---결과----')</a:t>
            </a:r>
          </a:p>
          <a:p>
            <a:r>
              <a:rPr lang="ko-KR" altLang="en-US" dirty="0" err="1"/>
              <a:t>print</a:t>
            </a:r>
            <a:r>
              <a:rPr lang="ko-KR" altLang="en-US" dirty="0"/>
              <a:t>('2학년:',level_result[2], '명,  3학년:', </a:t>
            </a:r>
            <a:r>
              <a:rPr lang="ko-KR" altLang="en-US" dirty="0" err="1"/>
              <a:t>level_result</a:t>
            </a:r>
            <a:r>
              <a:rPr lang="ko-KR" altLang="en-US" dirty="0"/>
              <a:t>[2], '명,  3학년:', </a:t>
            </a:r>
            <a:r>
              <a:rPr lang="ko-KR" altLang="en-US" dirty="0" err="1"/>
              <a:t>level_result</a:t>
            </a:r>
            <a:r>
              <a:rPr lang="ko-KR" altLang="en-US" dirty="0"/>
              <a:t>[3],'명')</a:t>
            </a:r>
          </a:p>
          <a:p>
            <a:endParaRPr lang="ko-KR" altLang="en-US" dirty="0"/>
          </a:p>
          <a:p>
            <a:r>
              <a:rPr lang="ko-KR" altLang="en-US" dirty="0" err="1"/>
              <a:t>year_result</a:t>
            </a:r>
            <a:r>
              <a:rPr lang="ko-KR" altLang="en-US" dirty="0"/>
              <a:t> = [0,0,0]</a:t>
            </a:r>
          </a:p>
          <a:p>
            <a:r>
              <a:rPr lang="ko-KR" altLang="en-US" dirty="0" err="1"/>
              <a:t>for</a:t>
            </a:r>
            <a:r>
              <a:rPr lang="ko-KR" altLang="en-US" dirty="0"/>
              <a:t> </a:t>
            </a:r>
            <a:r>
              <a:rPr lang="ko-KR" altLang="en-US" dirty="0" err="1"/>
              <a:t>i</a:t>
            </a:r>
            <a:r>
              <a:rPr lang="ko-KR" altLang="en-US" dirty="0"/>
              <a:t> </a:t>
            </a:r>
            <a:r>
              <a:rPr lang="ko-KR" altLang="en-US" dirty="0" err="1"/>
              <a:t>in</a:t>
            </a:r>
            <a:r>
              <a:rPr lang="ko-KR" altLang="en-US" dirty="0"/>
              <a:t> </a:t>
            </a:r>
            <a:r>
              <a:rPr lang="ko-KR" altLang="en-US" dirty="0" err="1"/>
              <a:t>students_year</a:t>
            </a:r>
            <a:r>
              <a:rPr lang="ko-KR" altLang="en-US" dirty="0"/>
              <a:t>:</a:t>
            </a:r>
          </a:p>
          <a:p>
            <a:r>
              <a:rPr lang="ko-KR" altLang="en-US" dirty="0"/>
              <a:t>    </a:t>
            </a:r>
            <a:r>
              <a:rPr lang="ko-KR" altLang="en-US" dirty="0" err="1"/>
              <a:t>if</a:t>
            </a:r>
            <a:r>
              <a:rPr lang="ko-KR" altLang="en-US" dirty="0"/>
              <a:t> </a:t>
            </a:r>
            <a:r>
              <a:rPr lang="ko-KR" altLang="en-US" dirty="0" err="1"/>
              <a:t>i</a:t>
            </a:r>
            <a:r>
              <a:rPr lang="ko-KR" altLang="en-US" dirty="0"/>
              <a:t> == '2015':</a:t>
            </a:r>
          </a:p>
          <a:p>
            <a:r>
              <a:rPr lang="ko-KR" altLang="en-US" dirty="0"/>
              <a:t>        </a:t>
            </a:r>
            <a:r>
              <a:rPr lang="ko-KR" altLang="en-US" dirty="0" err="1"/>
              <a:t>year_result</a:t>
            </a:r>
            <a:r>
              <a:rPr lang="ko-KR" altLang="en-US" dirty="0"/>
              <a:t>[0] = </a:t>
            </a:r>
            <a:r>
              <a:rPr lang="ko-KR" altLang="en-US" dirty="0" err="1"/>
              <a:t>year_result</a:t>
            </a:r>
            <a:r>
              <a:rPr lang="ko-KR" altLang="en-US" dirty="0"/>
              <a:t>[0] + 1</a:t>
            </a:r>
          </a:p>
          <a:p>
            <a:r>
              <a:rPr lang="ko-KR" altLang="en-US" dirty="0"/>
              <a:t>    </a:t>
            </a:r>
            <a:r>
              <a:rPr lang="ko-KR" altLang="en-US" dirty="0" err="1"/>
              <a:t>elif</a:t>
            </a:r>
            <a:r>
              <a:rPr lang="ko-KR" altLang="en-US" dirty="0"/>
              <a:t> </a:t>
            </a:r>
            <a:r>
              <a:rPr lang="ko-KR" altLang="en-US" dirty="0" err="1"/>
              <a:t>i</a:t>
            </a:r>
            <a:r>
              <a:rPr lang="ko-KR" altLang="en-US" dirty="0"/>
              <a:t> == '2016':</a:t>
            </a:r>
          </a:p>
          <a:p>
            <a:r>
              <a:rPr lang="ko-KR" altLang="en-US" dirty="0"/>
              <a:t>        </a:t>
            </a:r>
            <a:r>
              <a:rPr lang="ko-KR" altLang="en-US" dirty="0" err="1"/>
              <a:t>year_result</a:t>
            </a:r>
            <a:r>
              <a:rPr lang="ko-KR" altLang="en-US" dirty="0"/>
              <a:t>[1] = </a:t>
            </a:r>
            <a:r>
              <a:rPr lang="ko-KR" altLang="en-US" dirty="0" err="1"/>
              <a:t>year_result</a:t>
            </a:r>
            <a:r>
              <a:rPr lang="ko-KR" altLang="en-US" dirty="0"/>
              <a:t>[1] + 1</a:t>
            </a:r>
          </a:p>
          <a:p>
            <a:r>
              <a:rPr lang="ko-KR" altLang="en-US" dirty="0"/>
              <a:t>    </a:t>
            </a:r>
            <a:r>
              <a:rPr lang="ko-KR" altLang="en-US" dirty="0" err="1"/>
              <a:t>elif</a:t>
            </a:r>
            <a:r>
              <a:rPr lang="ko-KR" altLang="en-US" dirty="0"/>
              <a:t> </a:t>
            </a:r>
            <a:r>
              <a:rPr lang="ko-KR" altLang="en-US" dirty="0" err="1"/>
              <a:t>i</a:t>
            </a:r>
            <a:r>
              <a:rPr lang="ko-KR" altLang="en-US" dirty="0"/>
              <a:t> == '2017':</a:t>
            </a:r>
          </a:p>
          <a:p>
            <a:r>
              <a:rPr lang="ko-KR" altLang="en-US" dirty="0"/>
              <a:t>        </a:t>
            </a:r>
            <a:r>
              <a:rPr lang="ko-KR" altLang="en-US" dirty="0" err="1"/>
              <a:t>year_result</a:t>
            </a:r>
            <a:r>
              <a:rPr lang="ko-KR" altLang="en-US" dirty="0"/>
              <a:t>[2] = </a:t>
            </a:r>
            <a:r>
              <a:rPr lang="ko-KR" altLang="en-US" dirty="0" err="1"/>
              <a:t>year_result</a:t>
            </a:r>
            <a:r>
              <a:rPr lang="ko-KR" altLang="en-US" dirty="0"/>
              <a:t>[2] + 1</a:t>
            </a:r>
          </a:p>
          <a:p>
            <a:endParaRPr lang="ko-KR" altLang="en-US" dirty="0"/>
          </a:p>
          <a:p>
            <a:r>
              <a:rPr lang="ko-KR" altLang="en-US" dirty="0" err="1"/>
              <a:t>print</a:t>
            </a:r>
            <a:r>
              <a:rPr lang="ko-KR" altLang="en-US" dirty="0"/>
              <a:t>('2015학번:',year_result[0], '명,  2016학번:', </a:t>
            </a:r>
            <a:r>
              <a:rPr lang="ko-KR" altLang="en-US" dirty="0" err="1"/>
              <a:t>year_result</a:t>
            </a:r>
            <a:r>
              <a:rPr lang="ko-KR" altLang="en-US" dirty="0"/>
              <a:t>[1], '명,  2017학번:', </a:t>
            </a:r>
            <a:r>
              <a:rPr lang="ko-KR" altLang="en-US" dirty="0" err="1"/>
              <a:t>year_result</a:t>
            </a:r>
            <a:r>
              <a:rPr lang="ko-KR" altLang="en-US" dirty="0"/>
              <a:t>[2],'명')</a:t>
            </a:r>
          </a:p>
          <a:p>
            <a:endParaRPr lang="ko-KR" altLang="en-US" dirty="0"/>
          </a:p>
          <a:p>
            <a:r>
              <a:rPr lang="ko-KR" altLang="en-US" dirty="0" err="1"/>
              <a:t>surname_result</a:t>
            </a:r>
            <a:r>
              <a:rPr lang="ko-KR" altLang="en-US" dirty="0"/>
              <a:t> = [0,0,0]</a:t>
            </a:r>
          </a:p>
          <a:p>
            <a:r>
              <a:rPr lang="ko-KR" altLang="en-US" dirty="0" err="1"/>
              <a:t>for</a:t>
            </a:r>
            <a:r>
              <a:rPr lang="ko-KR" altLang="en-US" dirty="0"/>
              <a:t> </a:t>
            </a:r>
            <a:r>
              <a:rPr lang="ko-KR" altLang="en-US" dirty="0" err="1"/>
              <a:t>i</a:t>
            </a:r>
            <a:r>
              <a:rPr lang="ko-KR" altLang="en-US" dirty="0"/>
              <a:t> </a:t>
            </a:r>
            <a:r>
              <a:rPr lang="ko-KR" altLang="en-US" dirty="0" err="1"/>
              <a:t>in</a:t>
            </a:r>
            <a:r>
              <a:rPr lang="ko-KR" altLang="en-US" dirty="0"/>
              <a:t> </a:t>
            </a:r>
            <a:r>
              <a:rPr lang="ko-KR" altLang="en-US" dirty="0" err="1"/>
              <a:t>students_surname</a:t>
            </a:r>
            <a:r>
              <a:rPr lang="ko-KR" altLang="en-US" dirty="0"/>
              <a:t>:</a:t>
            </a:r>
          </a:p>
          <a:p>
            <a:r>
              <a:rPr lang="ko-KR" altLang="en-US" dirty="0"/>
              <a:t>    </a:t>
            </a:r>
            <a:r>
              <a:rPr lang="ko-KR" altLang="en-US" dirty="0" err="1"/>
              <a:t>if</a:t>
            </a:r>
            <a:r>
              <a:rPr lang="ko-KR" altLang="en-US" dirty="0"/>
              <a:t> </a:t>
            </a:r>
            <a:r>
              <a:rPr lang="ko-KR" altLang="en-US" dirty="0" err="1"/>
              <a:t>i</a:t>
            </a:r>
            <a:r>
              <a:rPr lang="ko-KR" altLang="en-US" dirty="0"/>
              <a:t> == '김':</a:t>
            </a:r>
          </a:p>
          <a:p>
            <a:r>
              <a:rPr lang="ko-KR" altLang="en-US" dirty="0"/>
              <a:t>        </a:t>
            </a:r>
            <a:r>
              <a:rPr lang="ko-KR" altLang="en-US" dirty="0" err="1"/>
              <a:t>surname_result</a:t>
            </a:r>
            <a:r>
              <a:rPr lang="ko-KR" altLang="en-US" dirty="0"/>
              <a:t>[0] = </a:t>
            </a:r>
            <a:r>
              <a:rPr lang="ko-KR" altLang="en-US" dirty="0" err="1"/>
              <a:t>surname_result</a:t>
            </a:r>
            <a:r>
              <a:rPr lang="ko-KR" altLang="en-US" dirty="0"/>
              <a:t>[0] + 1</a:t>
            </a:r>
          </a:p>
          <a:p>
            <a:r>
              <a:rPr lang="ko-KR" altLang="en-US" dirty="0"/>
              <a:t>    </a:t>
            </a:r>
            <a:r>
              <a:rPr lang="ko-KR" altLang="en-US" dirty="0" err="1"/>
              <a:t>elif</a:t>
            </a:r>
            <a:r>
              <a:rPr lang="ko-KR" altLang="en-US" dirty="0"/>
              <a:t> </a:t>
            </a:r>
            <a:r>
              <a:rPr lang="ko-KR" altLang="en-US" dirty="0" err="1"/>
              <a:t>i</a:t>
            </a:r>
            <a:r>
              <a:rPr lang="ko-KR" altLang="en-US" dirty="0"/>
              <a:t> == '고':</a:t>
            </a:r>
          </a:p>
          <a:p>
            <a:r>
              <a:rPr lang="ko-KR" altLang="en-US" dirty="0"/>
              <a:t>        </a:t>
            </a:r>
            <a:r>
              <a:rPr lang="ko-KR" altLang="en-US" dirty="0" err="1"/>
              <a:t>surname_result</a:t>
            </a:r>
            <a:r>
              <a:rPr lang="ko-KR" altLang="en-US" dirty="0"/>
              <a:t>[1] = </a:t>
            </a:r>
            <a:r>
              <a:rPr lang="ko-KR" altLang="en-US" dirty="0" err="1"/>
              <a:t>surname_result</a:t>
            </a:r>
            <a:r>
              <a:rPr lang="ko-KR" altLang="en-US" dirty="0"/>
              <a:t>[1] + 1</a:t>
            </a:r>
          </a:p>
          <a:p>
            <a:r>
              <a:rPr lang="ko-KR" altLang="en-US" dirty="0"/>
              <a:t>    </a:t>
            </a:r>
            <a:r>
              <a:rPr lang="ko-KR" altLang="en-US" dirty="0" err="1"/>
              <a:t>elif</a:t>
            </a:r>
            <a:r>
              <a:rPr lang="ko-KR" altLang="en-US" dirty="0"/>
              <a:t> </a:t>
            </a:r>
            <a:r>
              <a:rPr lang="ko-KR" altLang="en-US" dirty="0" err="1"/>
              <a:t>i</a:t>
            </a:r>
            <a:r>
              <a:rPr lang="ko-KR" altLang="en-US" dirty="0"/>
              <a:t> == '박':</a:t>
            </a:r>
          </a:p>
          <a:p>
            <a:r>
              <a:rPr lang="ko-KR" altLang="en-US" dirty="0"/>
              <a:t>        </a:t>
            </a:r>
            <a:r>
              <a:rPr lang="ko-KR" altLang="en-US" dirty="0" err="1"/>
              <a:t>surname_result</a:t>
            </a:r>
            <a:r>
              <a:rPr lang="ko-KR" altLang="en-US" dirty="0"/>
              <a:t>[2] = </a:t>
            </a:r>
            <a:r>
              <a:rPr lang="ko-KR" altLang="en-US" dirty="0" err="1"/>
              <a:t>surname_result</a:t>
            </a:r>
            <a:r>
              <a:rPr lang="ko-KR" altLang="en-US" dirty="0"/>
              <a:t>[2] + 1</a:t>
            </a:r>
          </a:p>
          <a:p>
            <a:endParaRPr lang="ko-KR" altLang="en-US" dirty="0"/>
          </a:p>
          <a:p>
            <a:r>
              <a:rPr lang="ko-KR" altLang="en-US" dirty="0" err="1"/>
              <a:t>print</a:t>
            </a:r>
            <a:r>
              <a:rPr lang="ko-KR" altLang="en-US" dirty="0"/>
              <a:t>('김씨:',</a:t>
            </a:r>
            <a:r>
              <a:rPr lang="ko-KR" altLang="en-US" dirty="0" err="1"/>
              <a:t>surname_result</a:t>
            </a:r>
            <a:r>
              <a:rPr lang="ko-KR" altLang="en-US" dirty="0"/>
              <a:t>[0], '명,  고씨:', </a:t>
            </a:r>
            <a:r>
              <a:rPr lang="ko-KR" altLang="en-US" dirty="0" err="1"/>
              <a:t>surname_result</a:t>
            </a:r>
            <a:r>
              <a:rPr lang="ko-KR" altLang="en-US" dirty="0"/>
              <a:t>[1], '명,  박씨:', </a:t>
            </a:r>
            <a:r>
              <a:rPr lang="ko-KR" altLang="en-US" dirty="0" err="1"/>
              <a:t>surname_result</a:t>
            </a:r>
            <a:r>
              <a:rPr lang="ko-KR" altLang="en-US" dirty="0"/>
              <a:t>[2],'명')</a:t>
            </a:r>
          </a:p>
          <a:p>
            <a:endParaRPr lang="ko-KR" altLang="en-US" dirty="0"/>
          </a:p>
          <a:p>
            <a:endParaRPr lang="ko-KR" altLang="en-US" dirty="0"/>
          </a:p>
        </p:txBody>
      </p:sp>
    </p:spTree>
    <p:extLst>
      <p:ext uri="{BB962C8B-B14F-4D97-AF65-F5344CB8AC3E}">
        <p14:creationId xmlns:p14="http://schemas.microsoft.com/office/powerpoint/2010/main" val="2423479303"/>
      </p:ext>
    </p:extLst>
  </p:cSld>
  <p:clrMapOvr>
    <a:masterClrMapping/>
  </p:clrMapOvr>
  <mc:AlternateContent xmlns:mc="http://schemas.openxmlformats.org/markup-compatibility/2006" xmlns:p14="http://schemas.microsoft.com/office/powerpoint/2010/main">
    <mc:Choice Requires="p14">
      <p:transition spd="slow" p14:dur="2000" advTm="28770"/>
    </mc:Choice>
    <mc:Fallback xmlns="">
      <p:transition spd="slow" advTm="28770"/>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2608" y="29776"/>
            <a:ext cx="8229600" cy="706090"/>
          </a:xfrm>
        </p:spPr>
        <p:txBody>
          <a:bodyPr/>
          <a:lstStyle/>
          <a:p>
            <a:r>
              <a:rPr lang="ko-KR" altLang="en-US" dirty="0"/>
              <a:t>학습 과제 </a:t>
            </a:r>
          </a:p>
        </p:txBody>
      </p:sp>
      <p:sp>
        <p:nvSpPr>
          <p:cNvPr id="9" name="내용 개체 틀 2"/>
          <p:cNvSpPr>
            <a:spLocks noGrp="1"/>
          </p:cNvSpPr>
          <p:nvPr>
            <p:ph idx="1"/>
          </p:nvPr>
        </p:nvSpPr>
        <p:spPr>
          <a:xfrm>
            <a:off x="323528" y="764704"/>
            <a:ext cx="8496944" cy="5328592"/>
          </a:xfrm>
        </p:spPr>
        <p:txBody>
          <a:bodyPr/>
          <a:lstStyle/>
          <a:p>
            <a:pPr>
              <a:lnSpc>
                <a:spcPct val="150000"/>
              </a:lnSpc>
            </a:pPr>
            <a:r>
              <a:rPr lang="ko-KR" altLang="en-US" dirty="0"/>
              <a:t>출석부 파일을 불러와서 다음을 계산 하시오</a:t>
            </a:r>
            <a:r>
              <a:rPr lang="en-US" altLang="ko-KR" dirty="0"/>
              <a:t>. </a:t>
            </a:r>
          </a:p>
          <a:p>
            <a:pPr lvl="1">
              <a:lnSpc>
                <a:spcPct val="150000"/>
              </a:lnSpc>
            </a:pPr>
            <a:r>
              <a:rPr lang="ko-KR" altLang="en-US" dirty="0"/>
              <a:t>학번이 </a:t>
            </a:r>
            <a:r>
              <a:rPr lang="en-US" altLang="ko-KR" dirty="0"/>
              <a:t>2013~2016</a:t>
            </a:r>
            <a:r>
              <a:rPr lang="ko-KR" altLang="en-US" dirty="0"/>
              <a:t>학번인 </a:t>
            </a:r>
            <a:r>
              <a:rPr lang="ko-KR" altLang="en-US" dirty="0" err="1"/>
              <a:t>학생중에</a:t>
            </a:r>
            <a:r>
              <a:rPr lang="en-US" altLang="ko-KR" dirty="0"/>
              <a:t> </a:t>
            </a:r>
            <a:r>
              <a:rPr lang="ko-KR" altLang="en-US" dirty="0"/>
              <a:t>성이 김씨와</a:t>
            </a:r>
            <a:r>
              <a:rPr lang="en-US" altLang="ko-KR" dirty="0"/>
              <a:t> </a:t>
            </a:r>
            <a:r>
              <a:rPr lang="ko-KR" altLang="en-US" dirty="0"/>
              <a:t>임씨 학생은 몇명인가</a:t>
            </a:r>
            <a:r>
              <a:rPr lang="en-US" altLang="ko-KR" dirty="0"/>
              <a:t>?</a:t>
            </a:r>
          </a:p>
          <a:p>
            <a:pPr lvl="1">
              <a:lnSpc>
                <a:spcPct val="150000"/>
              </a:lnSpc>
            </a:pPr>
            <a:r>
              <a:rPr lang="ko-KR" altLang="en-US" dirty="0"/>
              <a:t>학번이 </a:t>
            </a:r>
            <a:r>
              <a:rPr lang="en-US" altLang="ko-KR" dirty="0"/>
              <a:t>2018</a:t>
            </a:r>
            <a:r>
              <a:rPr lang="ko-KR" altLang="en-US" dirty="0"/>
              <a:t>학번이고 박씨인 학생은 몇 명인가</a:t>
            </a:r>
            <a:r>
              <a:rPr lang="en-US" altLang="ko-KR" dirty="0"/>
              <a:t>?</a:t>
            </a:r>
          </a:p>
          <a:p>
            <a:pPr marL="0" indent="0">
              <a:lnSpc>
                <a:spcPct val="150000"/>
              </a:lnSpc>
              <a:buNone/>
            </a:pPr>
            <a:r>
              <a:rPr lang="en-US" altLang="ko-KR" dirty="0"/>
              <a:t/>
            </a:r>
            <a:br>
              <a:rPr lang="en-US" altLang="ko-KR" dirty="0"/>
            </a:br>
            <a:endParaRPr lang="en-US" altLang="ko-KR" dirty="0"/>
          </a:p>
        </p:txBody>
      </p:sp>
      <p:sp>
        <p:nvSpPr>
          <p:cNvPr id="3" name="직사각형 2"/>
          <p:cNvSpPr/>
          <p:nvPr/>
        </p:nvSpPr>
        <p:spPr>
          <a:xfrm>
            <a:off x="10620672" y="-1179512"/>
            <a:ext cx="12007080" cy="17266265"/>
          </a:xfrm>
          <a:prstGeom prst="rect">
            <a:avLst/>
          </a:prstGeom>
        </p:spPr>
        <p:txBody>
          <a:bodyPr wrap="square">
            <a:spAutoFit/>
          </a:bodyPr>
          <a:lstStyle/>
          <a:p>
            <a:r>
              <a:rPr lang="ko-KR" altLang="en-US" dirty="0" err="1"/>
              <a:t>filePosition</a:t>
            </a:r>
            <a:r>
              <a:rPr lang="ko-KR" altLang="en-US" dirty="0"/>
              <a:t>='</a:t>
            </a:r>
            <a:r>
              <a:rPr lang="ko-KR" altLang="en-US" dirty="0" err="1"/>
              <a:t>D</a:t>
            </a:r>
            <a:r>
              <a:rPr lang="ko-KR" altLang="en-US" dirty="0"/>
              <a:t>:/</a:t>
            </a:r>
            <a:r>
              <a:rPr lang="ko-KR" altLang="en-US" dirty="0" err="1"/>
              <a:t>Dropbox</a:t>
            </a:r>
            <a:r>
              <a:rPr lang="ko-KR" altLang="en-US" dirty="0"/>
              <a:t>/0. 수업자료/0.해양대기자료분석및실험_파이썬기초+데이터분석'</a:t>
            </a:r>
          </a:p>
          <a:p>
            <a:r>
              <a:rPr lang="ko-KR" altLang="en-US" dirty="0" err="1"/>
              <a:t>fileName</a:t>
            </a:r>
            <a:r>
              <a:rPr lang="ko-KR" altLang="en-US" dirty="0"/>
              <a:t> = '</a:t>
            </a:r>
            <a:r>
              <a:rPr lang="ko-KR" altLang="en-US" dirty="0" err="1"/>
              <a:t>출석부.csv</a:t>
            </a:r>
            <a:r>
              <a:rPr lang="ko-KR" altLang="en-US" dirty="0"/>
              <a:t>'</a:t>
            </a:r>
          </a:p>
          <a:p>
            <a:endParaRPr lang="ko-KR" altLang="en-US" dirty="0"/>
          </a:p>
          <a:p>
            <a:r>
              <a:rPr lang="ko-KR" altLang="en-US" dirty="0" err="1"/>
              <a:t>f</a:t>
            </a:r>
            <a:r>
              <a:rPr lang="ko-KR" altLang="en-US" dirty="0"/>
              <a:t> = </a:t>
            </a:r>
            <a:r>
              <a:rPr lang="ko-KR" altLang="en-US" dirty="0" err="1"/>
              <a:t>open</a:t>
            </a:r>
            <a:r>
              <a:rPr lang="ko-KR" altLang="en-US" dirty="0"/>
              <a:t>(</a:t>
            </a:r>
            <a:r>
              <a:rPr lang="ko-KR" altLang="en-US" dirty="0" err="1"/>
              <a:t>filePosition</a:t>
            </a:r>
            <a:r>
              <a:rPr lang="ko-KR" altLang="en-US" dirty="0"/>
              <a:t> + '/' + </a:t>
            </a:r>
            <a:r>
              <a:rPr lang="ko-KR" altLang="en-US" dirty="0" err="1"/>
              <a:t>fileName</a:t>
            </a:r>
            <a:r>
              <a:rPr lang="ko-KR" altLang="en-US" dirty="0"/>
              <a:t>, '</a:t>
            </a:r>
            <a:r>
              <a:rPr lang="ko-KR" altLang="en-US" dirty="0" err="1"/>
              <a:t>r</a:t>
            </a:r>
            <a:r>
              <a:rPr lang="ko-KR" altLang="en-US" dirty="0"/>
              <a:t>')     </a:t>
            </a:r>
          </a:p>
          <a:p>
            <a:endParaRPr lang="ko-KR" altLang="en-US" dirty="0"/>
          </a:p>
          <a:p>
            <a:r>
              <a:rPr lang="ko-KR" altLang="en-US" dirty="0" err="1"/>
              <a:t>line</a:t>
            </a:r>
            <a:r>
              <a:rPr lang="ko-KR" altLang="en-US" dirty="0"/>
              <a:t> = </a:t>
            </a:r>
            <a:r>
              <a:rPr lang="ko-KR" altLang="en-US" dirty="0" err="1"/>
              <a:t>f.readlines</a:t>
            </a:r>
            <a:r>
              <a:rPr lang="ko-KR" altLang="en-US" dirty="0"/>
              <a:t>()   # 한 줄씩 리스트로 저장하여 모두 읽기</a:t>
            </a:r>
          </a:p>
          <a:p>
            <a:r>
              <a:rPr lang="ko-KR" altLang="en-US" dirty="0" err="1"/>
              <a:t>students_level</a:t>
            </a:r>
            <a:r>
              <a:rPr lang="ko-KR" altLang="en-US" dirty="0"/>
              <a:t> = []  # 초기 학생 이름을 저장할 리스트 생성 </a:t>
            </a:r>
          </a:p>
          <a:p>
            <a:r>
              <a:rPr lang="ko-KR" altLang="en-US" dirty="0" err="1"/>
              <a:t>students_year</a:t>
            </a:r>
            <a:r>
              <a:rPr lang="ko-KR" altLang="en-US" dirty="0"/>
              <a:t> = []</a:t>
            </a:r>
          </a:p>
          <a:p>
            <a:r>
              <a:rPr lang="ko-KR" altLang="en-US" dirty="0" err="1"/>
              <a:t>students_surname</a:t>
            </a:r>
            <a:r>
              <a:rPr lang="ko-KR" altLang="en-US" dirty="0"/>
              <a:t> = []</a:t>
            </a:r>
          </a:p>
          <a:p>
            <a:endParaRPr lang="ko-KR" altLang="en-US" dirty="0"/>
          </a:p>
          <a:p>
            <a:endParaRPr lang="ko-KR" altLang="en-US" dirty="0"/>
          </a:p>
          <a:p>
            <a:r>
              <a:rPr lang="ko-KR" altLang="en-US" dirty="0" err="1"/>
              <a:t>for</a:t>
            </a:r>
            <a:r>
              <a:rPr lang="ko-KR" altLang="en-US" dirty="0"/>
              <a:t> </a:t>
            </a:r>
            <a:r>
              <a:rPr lang="ko-KR" altLang="en-US" dirty="0" err="1"/>
              <a:t>str</a:t>
            </a:r>
            <a:r>
              <a:rPr lang="ko-KR" altLang="en-US" dirty="0"/>
              <a:t> </a:t>
            </a:r>
            <a:r>
              <a:rPr lang="ko-KR" altLang="en-US" dirty="0" err="1"/>
              <a:t>in</a:t>
            </a:r>
            <a:r>
              <a:rPr lang="ko-KR" altLang="en-US" dirty="0"/>
              <a:t> </a:t>
            </a:r>
            <a:r>
              <a:rPr lang="ko-KR" altLang="en-US" dirty="0" err="1"/>
              <a:t>line</a:t>
            </a:r>
            <a:r>
              <a:rPr lang="ko-KR" altLang="en-US" dirty="0"/>
              <a:t>[1:]:   # 첫번째 줄 불필요함 </a:t>
            </a:r>
          </a:p>
          <a:p>
            <a:r>
              <a:rPr lang="ko-KR" altLang="en-US" dirty="0"/>
              <a:t>    </a:t>
            </a:r>
            <a:r>
              <a:rPr lang="ko-KR" altLang="en-US" dirty="0" err="1"/>
              <a:t>strdata_split</a:t>
            </a:r>
            <a:r>
              <a:rPr lang="ko-KR" altLang="en-US" dirty="0"/>
              <a:t> = </a:t>
            </a:r>
            <a:r>
              <a:rPr lang="ko-KR" altLang="en-US" dirty="0" err="1"/>
              <a:t>str.split</a:t>
            </a:r>
            <a:r>
              <a:rPr lang="ko-KR" altLang="en-US" dirty="0"/>
              <a:t>(',')  # 쉼표로 분리함.</a:t>
            </a:r>
          </a:p>
          <a:p>
            <a:r>
              <a:rPr lang="ko-KR" altLang="en-US" dirty="0"/>
              <a:t>    </a:t>
            </a:r>
            <a:r>
              <a:rPr lang="ko-KR" altLang="en-US" dirty="0" err="1"/>
              <a:t>student_year</a:t>
            </a:r>
            <a:r>
              <a:rPr lang="ko-KR" altLang="en-US" dirty="0"/>
              <a:t> = </a:t>
            </a:r>
            <a:r>
              <a:rPr lang="ko-KR" altLang="en-US" dirty="0" err="1"/>
              <a:t>strdata_split</a:t>
            </a:r>
            <a:r>
              <a:rPr lang="ko-KR" altLang="en-US" dirty="0"/>
              <a:t>[0][:4]</a:t>
            </a:r>
          </a:p>
          <a:p>
            <a:r>
              <a:rPr lang="ko-KR" altLang="en-US" dirty="0"/>
              <a:t>    </a:t>
            </a:r>
            <a:r>
              <a:rPr lang="ko-KR" altLang="en-US" dirty="0" err="1"/>
              <a:t>student_level</a:t>
            </a:r>
            <a:r>
              <a:rPr lang="ko-KR" altLang="en-US" dirty="0"/>
              <a:t> = </a:t>
            </a:r>
            <a:r>
              <a:rPr lang="ko-KR" altLang="en-US" dirty="0" err="1"/>
              <a:t>strdata_split</a:t>
            </a:r>
            <a:r>
              <a:rPr lang="ko-KR" altLang="en-US" dirty="0"/>
              <a:t>[1]</a:t>
            </a:r>
          </a:p>
          <a:p>
            <a:r>
              <a:rPr lang="ko-KR" altLang="en-US" dirty="0"/>
              <a:t>    </a:t>
            </a:r>
            <a:r>
              <a:rPr lang="ko-KR" altLang="en-US" dirty="0" err="1"/>
              <a:t>student_surname</a:t>
            </a:r>
            <a:r>
              <a:rPr lang="ko-KR" altLang="en-US" dirty="0"/>
              <a:t> = </a:t>
            </a:r>
            <a:r>
              <a:rPr lang="ko-KR" altLang="en-US" dirty="0" err="1"/>
              <a:t>strdata_split</a:t>
            </a:r>
            <a:r>
              <a:rPr lang="ko-KR" altLang="en-US" dirty="0"/>
              <a:t>[2][0]</a:t>
            </a:r>
          </a:p>
          <a:p>
            <a:r>
              <a:rPr lang="ko-KR" altLang="en-US" dirty="0"/>
              <a:t>    </a:t>
            </a:r>
          </a:p>
          <a:p>
            <a:r>
              <a:rPr lang="ko-KR" altLang="en-US" dirty="0"/>
              <a:t>    </a:t>
            </a:r>
            <a:r>
              <a:rPr lang="ko-KR" altLang="en-US" dirty="0" err="1"/>
              <a:t>students_level.append</a:t>
            </a:r>
            <a:r>
              <a:rPr lang="ko-KR" altLang="en-US" dirty="0"/>
              <a:t>(</a:t>
            </a:r>
            <a:r>
              <a:rPr lang="ko-KR" altLang="en-US" dirty="0" err="1"/>
              <a:t>student_level</a:t>
            </a:r>
            <a:r>
              <a:rPr lang="ko-KR" altLang="en-US" dirty="0"/>
              <a:t>) # </a:t>
            </a:r>
            <a:r>
              <a:rPr lang="ko-KR" altLang="en-US" dirty="0" err="1"/>
              <a:t>students리스트에</a:t>
            </a:r>
            <a:r>
              <a:rPr lang="ko-KR" altLang="en-US" dirty="0"/>
              <a:t> 붙이기.</a:t>
            </a:r>
          </a:p>
          <a:p>
            <a:r>
              <a:rPr lang="ko-KR" altLang="en-US" dirty="0"/>
              <a:t>    </a:t>
            </a:r>
            <a:r>
              <a:rPr lang="ko-KR" altLang="en-US" dirty="0" err="1"/>
              <a:t>students_year.append</a:t>
            </a:r>
            <a:r>
              <a:rPr lang="ko-KR" altLang="en-US" dirty="0"/>
              <a:t>(</a:t>
            </a:r>
            <a:r>
              <a:rPr lang="ko-KR" altLang="en-US" dirty="0" err="1"/>
              <a:t>student_year</a:t>
            </a:r>
            <a:r>
              <a:rPr lang="ko-KR" altLang="en-US" dirty="0"/>
              <a:t>) # </a:t>
            </a:r>
            <a:r>
              <a:rPr lang="ko-KR" altLang="en-US" dirty="0" err="1"/>
              <a:t>students리스트에</a:t>
            </a:r>
            <a:r>
              <a:rPr lang="ko-KR" altLang="en-US" dirty="0"/>
              <a:t> 붙이기.</a:t>
            </a:r>
          </a:p>
          <a:p>
            <a:r>
              <a:rPr lang="ko-KR" altLang="en-US" dirty="0"/>
              <a:t>    </a:t>
            </a:r>
            <a:r>
              <a:rPr lang="ko-KR" altLang="en-US" dirty="0" err="1"/>
              <a:t>students_surname.append</a:t>
            </a:r>
            <a:r>
              <a:rPr lang="ko-KR" altLang="en-US" dirty="0"/>
              <a:t>(</a:t>
            </a:r>
            <a:r>
              <a:rPr lang="ko-KR" altLang="en-US" dirty="0" err="1"/>
              <a:t>student_surname</a:t>
            </a:r>
            <a:r>
              <a:rPr lang="ko-KR" altLang="en-US" dirty="0"/>
              <a:t>) # </a:t>
            </a:r>
            <a:r>
              <a:rPr lang="ko-KR" altLang="en-US" dirty="0" err="1"/>
              <a:t>students리스트에</a:t>
            </a:r>
            <a:r>
              <a:rPr lang="ko-KR" altLang="en-US" dirty="0"/>
              <a:t> 붙이기.</a:t>
            </a:r>
          </a:p>
          <a:p>
            <a:r>
              <a:rPr lang="ko-KR" altLang="en-US" dirty="0"/>
              <a:t>    </a:t>
            </a:r>
          </a:p>
          <a:p>
            <a:r>
              <a:rPr lang="ko-KR" altLang="en-US" dirty="0" err="1"/>
              <a:t>print</a:t>
            </a:r>
            <a:r>
              <a:rPr lang="ko-KR" altLang="en-US" dirty="0"/>
              <a:t>('학년:', </a:t>
            </a:r>
            <a:r>
              <a:rPr lang="ko-KR" altLang="en-US" dirty="0" err="1"/>
              <a:t>students_level</a:t>
            </a:r>
            <a:r>
              <a:rPr lang="ko-KR" altLang="en-US" dirty="0"/>
              <a:t>)</a:t>
            </a:r>
          </a:p>
          <a:p>
            <a:r>
              <a:rPr lang="ko-KR" altLang="en-US" dirty="0" err="1"/>
              <a:t>print</a:t>
            </a:r>
            <a:r>
              <a:rPr lang="ko-KR" altLang="en-US" dirty="0"/>
              <a:t>()</a:t>
            </a:r>
          </a:p>
          <a:p>
            <a:r>
              <a:rPr lang="ko-KR" altLang="en-US" dirty="0" err="1"/>
              <a:t>print</a:t>
            </a:r>
            <a:r>
              <a:rPr lang="ko-KR" altLang="en-US" dirty="0"/>
              <a:t>('학번:', </a:t>
            </a:r>
            <a:r>
              <a:rPr lang="ko-KR" altLang="en-US" dirty="0" err="1"/>
              <a:t>students_year</a:t>
            </a:r>
            <a:r>
              <a:rPr lang="ko-KR" altLang="en-US" dirty="0"/>
              <a:t>)</a:t>
            </a:r>
          </a:p>
          <a:p>
            <a:r>
              <a:rPr lang="ko-KR" altLang="en-US" dirty="0" err="1"/>
              <a:t>print</a:t>
            </a:r>
            <a:r>
              <a:rPr lang="ko-KR" altLang="en-US" dirty="0"/>
              <a:t>()</a:t>
            </a:r>
          </a:p>
          <a:p>
            <a:r>
              <a:rPr lang="ko-KR" altLang="en-US" dirty="0" err="1"/>
              <a:t>print</a:t>
            </a:r>
            <a:r>
              <a:rPr lang="ko-KR" altLang="en-US" dirty="0"/>
              <a:t>('성:', </a:t>
            </a:r>
            <a:r>
              <a:rPr lang="ko-KR" altLang="en-US" dirty="0" err="1"/>
              <a:t>students_surname</a:t>
            </a:r>
            <a:r>
              <a:rPr lang="ko-KR" altLang="en-US" dirty="0"/>
              <a:t>)</a:t>
            </a:r>
          </a:p>
          <a:p>
            <a:endParaRPr lang="ko-KR" altLang="en-US" dirty="0"/>
          </a:p>
          <a:p>
            <a:r>
              <a:rPr lang="ko-KR" altLang="en-US" dirty="0" err="1"/>
              <a:t>level_result</a:t>
            </a:r>
            <a:r>
              <a:rPr lang="ko-KR" altLang="en-US" dirty="0"/>
              <a:t> = [0,0,0,0,0]</a:t>
            </a:r>
          </a:p>
          <a:p>
            <a:r>
              <a:rPr lang="ko-KR" altLang="en-US" dirty="0" err="1"/>
              <a:t>for</a:t>
            </a:r>
            <a:r>
              <a:rPr lang="ko-KR" altLang="en-US" dirty="0"/>
              <a:t> </a:t>
            </a:r>
            <a:r>
              <a:rPr lang="ko-KR" altLang="en-US" dirty="0" err="1"/>
              <a:t>i</a:t>
            </a:r>
            <a:r>
              <a:rPr lang="ko-KR" altLang="en-US" dirty="0"/>
              <a:t> </a:t>
            </a:r>
            <a:r>
              <a:rPr lang="ko-KR" altLang="en-US" dirty="0" err="1"/>
              <a:t>in</a:t>
            </a:r>
            <a:r>
              <a:rPr lang="ko-KR" altLang="en-US" dirty="0"/>
              <a:t> </a:t>
            </a:r>
            <a:r>
              <a:rPr lang="ko-KR" altLang="en-US" dirty="0" err="1"/>
              <a:t>students_level</a:t>
            </a:r>
            <a:r>
              <a:rPr lang="ko-KR" altLang="en-US" dirty="0"/>
              <a:t>:</a:t>
            </a:r>
          </a:p>
          <a:p>
            <a:r>
              <a:rPr lang="ko-KR" altLang="en-US" dirty="0"/>
              <a:t>    </a:t>
            </a:r>
            <a:r>
              <a:rPr lang="ko-KR" altLang="en-US" dirty="0" err="1"/>
              <a:t>if</a:t>
            </a:r>
            <a:r>
              <a:rPr lang="ko-KR" altLang="en-US" dirty="0"/>
              <a:t> </a:t>
            </a:r>
            <a:r>
              <a:rPr lang="ko-KR" altLang="en-US" dirty="0" err="1"/>
              <a:t>i</a:t>
            </a:r>
            <a:r>
              <a:rPr lang="ko-KR" altLang="en-US" dirty="0"/>
              <a:t> == '2':</a:t>
            </a:r>
          </a:p>
          <a:p>
            <a:r>
              <a:rPr lang="ko-KR" altLang="en-US" dirty="0"/>
              <a:t>        </a:t>
            </a:r>
            <a:r>
              <a:rPr lang="ko-KR" altLang="en-US" dirty="0" err="1"/>
              <a:t>level_result</a:t>
            </a:r>
            <a:r>
              <a:rPr lang="ko-KR" altLang="en-US" dirty="0"/>
              <a:t>[2] = </a:t>
            </a:r>
            <a:r>
              <a:rPr lang="ko-KR" altLang="en-US" dirty="0" err="1"/>
              <a:t>level_result</a:t>
            </a:r>
            <a:r>
              <a:rPr lang="ko-KR" altLang="en-US" dirty="0"/>
              <a:t>[2] + 1</a:t>
            </a:r>
          </a:p>
          <a:p>
            <a:r>
              <a:rPr lang="ko-KR" altLang="en-US" dirty="0"/>
              <a:t>    </a:t>
            </a:r>
            <a:r>
              <a:rPr lang="ko-KR" altLang="en-US" dirty="0" err="1"/>
              <a:t>elif</a:t>
            </a:r>
            <a:r>
              <a:rPr lang="ko-KR" altLang="en-US" dirty="0"/>
              <a:t> </a:t>
            </a:r>
            <a:r>
              <a:rPr lang="ko-KR" altLang="en-US" dirty="0" err="1"/>
              <a:t>i</a:t>
            </a:r>
            <a:r>
              <a:rPr lang="ko-KR" altLang="en-US" dirty="0"/>
              <a:t> == '3':</a:t>
            </a:r>
          </a:p>
          <a:p>
            <a:r>
              <a:rPr lang="ko-KR" altLang="en-US" dirty="0"/>
              <a:t>        </a:t>
            </a:r>
            <a:r>
              <a:rPr lang="ko-KR" altLang="en-US" dirty="0" err="1"/>
              <a:t>level_result</a:t>
            </a:r>
            <a:r>
              <a:rPr lang="ko-KR" altLang="en-US" dirty="0"/>
              <a:t>[3] = </a:t>
            </a:r>
            <a:r>
              <a:rPr lang="ko-KR" altLang="en-US" dirty="0" err="1"/>
              <a:t>level_result</a:t>
            </a:r>
            <a:r>
              <a:rPr lang="ko-KR" altLang="en-US" dirty="0"/>
              <a:t>[3] + 1</a:t>
            </a:r>
          </a:p>
          <a:p>
            <a:r>
              <a:rPr lang="ko-KR" altLang="en-US" dirty="0"/>
              <a:t>    </a:t>
            </a:r>
            <a:r>
              <a:rPr lang="ko-KR" altLang="en-US" dirty="0" err="1"/>
              <a:t>elif</a:t>
            </a:r>
            <a:r>
              <a:rPr lang="ko-KR" altLang="en-US" dirty="0"/>
              <a:t> </a:t>
            </a:r>
            <a:r>
              <a:rPr lang="ko-KR" altLang="en-US" dirty="0" err="1"/>
              <a:t>i</a:t>
            </a:r>
            <a:r>
              <a:rPr lang="ko-KR" altLang="en-US" dirty="0"/>
              <a:t> == '4':</a:t>
            </a:r>
          </a:p>
          <a:p>
            <a:r>
              <a:rPr lang="ko-KR" altLang="en-US" dirty="0"/>
              <a:t>        </a:t>
            </a:r>
            <a:r>
              <a:rPr lang="ko-KR" altLang="en-US" dirty="0" err="1"/>
              <a:t>level_result</a:t>
            </a:r>
            <a:r>
              <a:rPr lang="ko-KR" altLang="en-US" dirty="0"/>
              <a:t>[4] = </a:t>
            </a:r>
            <a:r>
              <a:rPr lang="ko-KR" altLang="en-US" dirty="0" err="1"/>
              <a:t>level_result</a:t>
            </a:r>
            <a:r>
              <a:rPr lang="ko-KR" altLang="en-US" dirty="0"/>
              <a:t>[4] + 1</a:t>
            </a:r>
          </a:p>
          <a:p>
            <a:r>
              <a:rPr lang="ko-KR" altLang="en-US" dirty="0" err="1"/>
              <a:t>print</a:t>
            </a:r>
            <a:r>
              <a:rPr lang="ko-KR" altLang="en-US" dirty="0"/>
              <a:t>()</a:t>
            </a:r>
          </a:p>
          <a:p>
            <a:r>
              <a:rPr lang="ko-KR" altLang="en-US" dirty="0" err="1"/>
              <a:t>print</a:t>
            </a:r>
            <a:r>
              <a:rPr lang="ko-KR" altLang="en-US" dirty="0"/>
              <a:t>('---결과----')</a:t>
            </a:r>
          </a:p>
          <a:p>
            <a:r>
              <a:rPr lang="ko-KR" altLang="en-US" dirty="0" err="1"/>
              <a:t>print</a:t>
            </a:r>
            <a:r>
              <a:rPr lang="ko-KR" altLang="en-US" dirty="0"/>
              <a:t>('2학년:',level_result[2], '명,  3학년:', </a:t>
            </a:r>
            <a:r>
              <a:rPr lang="ko-KR" altLang="en-US" dirty="0" err="1"/>
              <a:t>level_result</a:t>
            </a:r>
            <a:r>
              <a:rPr lang="ko-KR" altLang="en-US" dirty="0"/>
              <a:t>[2], '명,  3학년:', </a:t>
            </a:r>
            <a:r>
              <a:rPr lang="ko-KR" altLang="en-US" dirty="0" err="1"/>
              <a:t>level_result</a:t>
            </a:r>
            <a:r>
              <a:rPr lang="ko-KR" altLang="en-US" dirty="0"/>
              <a:t>[3],'명')</a:t>
            </a:r>
          </a:p>
          <a:p>
            <a:endParaRPr lang="ko-KR" altLang="en-US" dirty="0"/>
          </a:p>
          <a:p>
            <a:r>
              <a:rPr lang="ko-KR" altLang="en-US" dirty="0" err="1"/>
              <a:t>year_result</a:t>
            </a:r>
            <a:r>
              <a:rPr lang="ko-KR" altLang="en-US" dirty="0"/>
              <a:t> = [0,0,0]</a:t>
            </a:r>
          </a:p>
          <a:p>
            <a:r>
              <a:rPr lang="ko-KR" altLang="en-US" dirty="0" err="1"/>
              <a:t>for</a:t>
            </a:r>
            <a:r>
              <a:rPr lang="ko-KR" altLang="en-US" dirty="0"/>
              <a:t> </a:t>
            </a:r>
            <a:r>
              <a:rPr lang="ko-KR" altLang="en-US" dirty="0" err="1"/>
              <a:t>i</a:t>
            </a:r>
            <a:r>
              <a:rPr lang="ko-KR" altLang="en-US" dirty="0"/>
              <a:t> </a:t>
            </a:r>
            <a:r>
              <a:rPr lang="ko-KR" altLang="en-US" dirty="0" err="1"/>
              <a:t>in</a:t>
            </a:r>
            <a:r>
              <a:rPr lang="ko-KR" altLang="en-US" dirty="0"/>
              <a:t> </a:t>
            </a:r>
            <a:r>
              <a:rPr lang="ko-KR" altLang="en-US" dirty="0" err="1"/>
              <a:t>students_year</a:t>
            </a:r>
            <a:r>
              <a:rPr lang="ko-KR" altLang="en-US" dirty="0"/>
              <a:t>:</a:t>
            </a:r>
          </a:p>
          <a:p>
            <a:r>
              <a:rPr lang="ko-KR" altLang="en-US" dirty="0"/>
              <a:t>    </a:t>
            </a:r>
            <a:r>
              <a:rPr lang="ko-KR" altLang="en-US" dirty="0" err="1"/>
              <a:t>if</a:t>
            </a:r>
            <a:r>
              <a:rPr lang="ko-KR" altLang="en-US" dirty="0"/>
              <a:t> </a:t>
            </a:r>
            <a:r>
              <a:rPr lang="ko-KR" altLang="en-US" dirty="0" err="1"/>
              <a:t>i</a:t>
            </a:r>
            <a:r>
              <a:rPr lang="ko-KR" altLang="en-US" dirty="0"/>
              <a:t> == '2015':</a:t>
            </a:r>
          </a:p>
          <a:p>
            <a:r>
              <a:rPr lang="ko-KR" altLang="en-US" dirty="0"/>
              <a:t>        </a:t>
            </a:r>
            <a:r>
              <a:rPr lang="ko-KR" altLang="en-US" dirty="0" err="1"/>
              <a:t>year_result</a:t>
            </a:r>
            <a:r>
              <a:rPr lang="ko-KR" altLang="en-US" dirty="0"/>
              <a:t>[0] = </a:t>
            </a:r>
            <a:r>
              <a:rPr lang="ko-KR" altLang="en-US" dirty="0" err="1"/>
              <a:t>year_result</a:t>
            </a:r>
            <a:r>
              <a:rPr lang="ko-KR" altLang="en-US" dirty="0"/>
              <a:t>[0] + 1</a:t>
            </a:r>
          </a:p>
          <a:p>
            <a:r>
              <a:rPr lang="ko-KR" altLang="en-US" dirty="0"/>
              <a:t>    </a:t>
            </a:r>
            <a:r>
              <a:rPr lang="ko-KR" altLang="en-US" dirty="0" err="1"/>
              <a:t>elif</a:t>
            </a:r>
            <a:r>
              <a:rPr lang="ko-KR" altLang="en-US" dirty="0"/>
              <a:t> </a:t>
            </a:r>
            <a:r>
              <a:rPr lang="ko-KR" altLang="en-US" dirty="0" err="1"/>
              <a:t>i</a:t>
            </a:r>
            <a:r>
              <a:rPr lang="ko-KR" altLang="en-US" dirty="0"/>
              <a:t> == '2016':</a:t>
            </a:r>
          </a:p>
          <a:p>
            <a:r>
              <a:rPr lang="ko-KR" altLang="en-US" dirty="0"/>
              <a:t>        </a:t>
            </a:r>
            <a:r>
              <a:rPr lang="ko-KR" altLang="en-US" dirty="0" err="1"/>
              <a:t>year_result</a:t>
            </a:r>
            <a:r>
              <a:rPr lang="ko-KR" altLang="en-US" dirty="0"/>
              <a:t>[1] = </a:t>
            </a:r>
            <a:r>
              <a:rPr lang="ko-KR" altLang="en-US" dirty="0" err="1"/>
              <a:t>year_result</a:t>
            </a:r>
            <a:r>
              <a:rPr lang="ko-KR" altLang="en-US" dirty="0"/>
              <a:t>[1] + 1</a:t>
            </a:r>
          </a:p>
          <a:p>
            <a:r>
              <a:rPr lang="ko-KR" altLang="en-US" dirty="0"/>
              <a:t>    </a:t>
            </a:r>
            <a:r>
              <a:rPr lang="ko-KR" altLang="en-US" dirty="0" err="1"/>
              <a:t>elif</a:t>
            </a:r>
            <a:r>
              <a:rPr lang="ko-KR" altLang="en-US" dirty="0"/>
              <a:t> </a:t>
            </a:r>
            <a:r>
              <a:rPr lang="ko-KR" altLang="en-US" dirty="0" err="1"/>
              <a:t>i</a:t>
            </a:r>
            <a:r>
              <a:rPr lang="ko-KR" altLang="en-US" dirty="0"/>
              <a:t> == '2017':</a:t>
            </a:r>
          </a:p>
          <a:p>
            <a:r>
              <a:rPr lang="ko-KR" altLang="en-US" dirty="0"/>
              <a:t>        </a:t>
            </a:r>
            <a:r>
              <a:rPr lang="ko-KR" altLang="en-US" dirty="0" err="1"/>
              <a:t>year_result</a:t>
            </a:r>
            <a:r>
              <a:rPr lang="ko-KR" altLang="en-US" dirty="0"/>
              <a:t>[2] = </a:t>
            </a:r>
            <a:r>
              <a:rPr lang="ko-KR" altLang="en-US" dirty="0" err="1"/>
              <a:t>year_result</a:t>
            </a:r>
            <a:r>
              <a:rPr lang="ko-KR" altLang="en-US" dirty="0"/>
              <a:t>[2] + 1</a:t>
            </a:r>
          </a:p>
          <a:p>
            <a:endParaRPr lang="ko-KR" altLang="en-US" dirty="0"/>
          </a:p>
          <a:p>
            <a:r>
              <a:rPr lang="ko-KR" altLang="en-US" dirty="0" err="1"/>
              <a:t>print</a:t>
            </a:r>
            <a:r>
              <a:rPr lang="ko-KR" altLang="en-US" dirty="0"/>
              <a:t>('2015학번:',year_result[0], '명,  2016학번:', </a:t>
            </a:r>
            <a:r>
              <a:rPr lang="ko-KR" altLang="en-US" dirty="0" err="1"/>
              <a:t>year_result</a:t>
            </a:r>
            <a:r>
              <a:rPr lang="ko-KR" altLang="en-US" dirty="0"/>
              <a:t>[1], '명,  2017학번:', </a:t>
            </a:r>
            <a:r>
              <a:rPr lang="ko-KR" altLang="en-US" dirty="0" err="1"/>
              <a:t>year_result</a:t>
            </a:r>
            <a:r>
              <a:rPr lang="ko-KR" altLang="en-US" dirty="0"/>
              <a:t>[2],'명')</a:t>
            </a:r>
          </a:p>
          <a:p>
            <a:endParaRPr lang="ko-KR" altLang="en-US" dirty="0"/>
          </a:p>
          <a:p>
            <a:r>
              <a:rPr lang="ko-KR" altLang="en-US" dirty="0" err="1"/>
              <a:t>surname_result</a:t>
            </a:r>
            <a:r>
              <a:rPr lang="ko-KR" altLang="en-US" dirty="0"/>
              <a:t> = [0,0,0]</a:t>
            </a:r>
          </a:p>
          <a:p>
            <a:r>
              <a:rPr lang="ko-KR" altLang="en-US" dirty="0" err="1"/>
              <a:t>for</a:t>
            </a:r>
            <a:r>
              <a:rPr lang="ko-KR" altLang="en-US" dirty="0"/>
              <a:t> </a:t>
            </a:r>
            <a:r>
              <a:rPr lang="ko-KR" altLang="en-US" dirty="0" err="1"/>
              <a:t>i</a:t>
            </a:r>
            <a:r>
              <a:rPr lang="ko-KR" altLang="en-US" dirty="0"/>
              <a:t> </a:t>
            </a:r>
            <a:r>
              <a:rPr lang="ko-KR" altLang="en-US" dirty="0" err="1"/>
              <a:t>in</a:t>
            </a:r>
            <a:r>
              <a:rPr lang="ko-KR" altLang="en-US" dirty="0"/>
              <a:t> </a:t>
            </a:r>
            <a:r>
              <a:rPr lang="ko-KR" altLang="en-US" dirty="0" err="1"/>
              <a:t>students_surname</a:t>
            </a:r>
            <a:r>
              <a:rPr lang="ko-KR" altLang="en-US" dirty="0"/>
              <a:t>:</a:t>
            </a:r>
          </a:p>
          <a:p>
            <a:r>
              <a:rPr lang="ko-KR" altLang="en-US" dirty="0"/>
              <a:t>    </a:t>
            </a:r>
            <a:r>
              <a:rPr lang="ko-KR" altLang="en-US" dirty="0" err="1"/>
              <a:t>if</a:t>
            </a:r>
            <a:r>
              <a:rPr lang="ko-KR" altLang="en-US" dirty="0"/>
              <a:t> </a:t>
            </a:r>
            <a:r>
              <a:rPr lang="ko-KR" altLang="en-US" dirty="0" err="1"/>
              <a:t>i</a:t>
            </a:r>
            <a:r>
              <a:rPr lang="ko-KR" altLang="en-US" dirty="0"/>
              <a:t> == '김':</a:t>
            </a:r>
          </a:p>
          <a:p>
            <a:r>
              <a:rPr lang="ko-KR" altLang="en-US" dirty="0"/>
              <a:t>        </a:t>
            </a:r>
            <a:r>
              <a:rPr lang="ko-KR" altLang="en-US" dirty="0" err="1"/>
              <a:t>surname_result</a:t>
            </a:r>
            <a:r>
              <a:rPr lang="ko-KR" altLang="en-US" dirty="0"/>
              <a:t>[0] = </a:t>
            </a:r>
            <a:r>
              <a:rPr lang="ko-KR" altLang="en-US" dirty="0" err="1"/>
              <a:t>surname_result</a:t>
            </a:r>
            <a:r>
              <a:rPr lang="ko-KR" altLang="en-US" dirty="0"/>
              <a:t>[0] + 1</a:t>
            </a:r>
          </a:p>
          <a:p>
            <a:r>
              <a:rPr lang="ko-KR" altLang="en-US" dirty="0"/>
              <a:t>    </a:t>
            </a:r>
            <a:r>
              <a:rPr lang="ko-KR" altLang="en-US" dirty="0" err="1"/>
              <a:t>elif</a:t>
            </a:r>
            <a:r>
              <a:rPr lang="ko-KR" altLang="en-US" dirty="0"/>
              <a:t> </a:t>
            </a:r>
            <a:r>
              <a:rPr lang="ko-KR" altLang="en-US" dirty="0" err="1"/>
              <a:t>i</a:t>
            </a:r>
            <a:r>
              <a:rPr lang="ko-KR" altLang="en-US" dirty="0"/>
              <a:t> == '고':</a:t>
            </a:r>
          </a:p>
          <a:p>
            <a:r>
              <a:rPr lang="ko-KR" altLang="en-US" dirty="0"/>
              <a:t>        </a:t>
            </a:r>
            <a:r>
              <a:rPr lang="ko-KR" altLang="en-US" dirty="0" err="1"/>
              <a:t>surname_result</a:t>
            </a:r>
            <a:r>
              <a:rPr lang="ko-KR" altLang="en-US" dirty="0"/>
              <a:t>[1] = </a:t>
            </a:r>
            <a:r>
              <a:rPr lang="ko-KR" altLang="en-US" dirty="0" err="1"/>
              <a:t>surname_result</a:t>
            </a:r>
            <a:r>
              <a:rPr lang="ko-KR" altLang="en-US" dirty="0"/>
              <a:t>[1] + 1</a:t>
            </a:r>
          </a:p>
          <a:p>
            <a:r>
              <a:rPr lang="ko-KR" altLang="en-US" dirty="0"/>
              <a:t>    </a:t>
            </a:r>
            <a:r>
              <a:rPr lang="ko-KR" altLang="en-US" dirty="0" err="1"/>
              <a:t>elif</a:t>
            </a:r>
            <a:r>
              <a:rPr lang="ko-KR" altLang="en-US" dirty="0"/>
              <a:t> </a:t>
            </a:r>
            <a:r>
              <a:rPr lang="ko-KR" altLang="en-US" dirty="0" err="1"/>
              <a:t>i</a:t>
            </a:r>
            <a:r>
              <a:rPr lang="ko-KR" altLang="en-US" dirty="0"/>
              <a:t> == '박':</a:t>
            </a:r>
          </a:p>
          <a:p>
            <a:r>
              <a:rPr lang="ko-KR" altLang="en-US" dirty="0"/>
              <a:t>        </a:t>
            </a:r>
            <a:r>
              <a:rPr lang="ko-KR" altLang="en-US" dirty="0" err="1"/>
              <a:t>surname_result</a:t>
            </a:r>
            <a:r>
              <a:rPr lang="ko-KR" altLang="en-US" dirty="0"/>
              <a:t>[2] = </a:t>
            </a:r>
            <a:r>
              <a:rPr lang="ko-KR" altLang="en-US" dirty="0" err="1"/>
              <a:t>surname_result</a:t>
            </a:r>
            <a:r>
              <a:rPr lang="ko-KR" altLang="en-US" dirty="0"/>
              <a:t>[2] + 1</a:t>
            </a:r>
          </a:p>
          <a:p>
            <a:endParaRPr lang="ko-KR" altLang="en-US" dirty="0"/>
          </a:p>
          <a:p>
            <a:r>
              <a:rPr lang="ko-KR" altLang="en-US" dirty="0" err="1"/>
              <a:t>print</a:t>
            </a:r>
            <a:r>
              <a:rPr lang="ko-KR" altLang="en-US" dirty="0"/>
              <a:t>('김씨:',</a:t>
            </a:r>
            <a:r>
              <a:rPr lang="ko-KR" altLang="en-US" dirty="0" err="1"/>
              <a:t>surname_result</a:t>
            </a:r>
            <a:r>
              <a:rPr lang="ko-KR" altLang="en-US" dirty="0"/>
              <a:t>[0], '명,  고씨:', </a:t>
            </a:r>
            <a:r>
              <a:rPr lang="ko-KR" altLang="en-US" dirty="0" err="1"/>
              <a:t>surname_result</a:t>
            </a:r>
            <a:r>
              <a:rPr lang="ko-KR" altLang="en-US" dirty="0"/>
              <a:t>[1], '명,  박씨:', </a:t>
            </a:r>
            <a:r>
              <a:rPr lang="ko-KR" altLang="en-US" dirty="0" err="1"/>
              <a:t>surname_result</a:t>
            </a:r>
            <a:r>
              <a:rPr lang="ko-KR" altLang="en-US" dirty="0"/>
              <a:t>[2],'명')</a:t>
            </a:r>
          </a:p>
          <a:p>
            <a:endParaRPr lang="ko-KR" altLang="en-US" dirty="0"/>
          </a:p>
          <a:p>
            <a:endParaRPr lang="ko-KR" altLang="en-US" dirty="0"/>
          </a:p>
        </p:txBody>
      </p:sp>
    </p:spTree>
    <p:extLst>
      <p:ext uri="{BB962C8B-B14F-4D97-AF65-F5344CB8AC3E}">
        <p14:creationId xmlns:p14="http://schemas.microsoft.com/office/powerpoint/2010/main" val="3533239579"/>
      </p:ext>
    </p:extLst>
  </p:cSld>
  <p:clrMapOvr>
    <a:masterClrMapping/>
  </p:clrMapOvr>
  <mc:AlternateContent xmlns:mc="http://schemas.openxmlformats.org/markup-compatibility/2006" xmlns:p14="http://schemas.microsoft.com/office/powerpoint/2010/main">
    <mc:Choice Requires="p14">
      <p:transition spd="slow" p14:dur="2000" advTm="38672"/>
    </mc:Choice>
    <mc:Fallback xmlns="">
      <p:transition spd="slow" advTm="38672"/>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1560" y="2722910"/>
            <a:ext cx="8229600" cy="706090"/>
          </a:xfrm>
        </p:spPr>
        <p:txBody>
          <a:bodyPr/>
          <a:lstStyle/>
          <a:p>
            <a:r>
              <a:rPr lang="ko-KR" altLang="en-US" dirty="0"/>
              <a:t>수고하셨습니다</a:t>
            </a:r>
            <a:r>
              <a:rPr lang="en-US" altLang="ko-KR" dirty="0"/>
              <a:t>. </a:t>
            </a:r>
            <a:endParaRPr lang="ko-KR" altLang="en-US" dirty="0"/>
          </a:p>
        </p:txBody>
      </p:sp>
    </p:spTree>
    <p:extLst>
      <p:ext uri="{BB962C8B-B14F-4D97-AF65-F5344CB8AC3E}">
        <p14:creationId xmlns:p14="http://schemas.microsoft.com/office/powerpoint/2010/main" val="3901537239"/>
      </p:ext>
    </p:extLst>
  </p:cSld>
  <p:clrMapOvr>
    <a:masterClrMapping/>
  </p:clrMapOvr>
  <mc:AlternateContent xmlns:mc="http://schemas.openxmlformats.org/markup-compatibility/2006" xmlns:p14="http://schemas.microsoft.com/office/powerpoint/2010/main">
    <mc:Choice Requires="p14">
      <p:transition spd="slow" p14:dur="2000" advTm="8033"/>
    </mc:Choice>
    <mc:Fallback xmlns="">
      <p:transition spd="slow" advTm="8033"/>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Python </a:t>
            </a:r>
            <a:r>
              <a:rPr lang="ko-KR" altLang="en-US" dirty="0"/>
              <a:t>설치 </a:t>
            </a:r>
          </a:p>
        </p:txBody>
      </p:sp>
      <p:sp>
        <p:nvSpPr>
          <p:cNvPr id="3" name="내용 개체 틀 2"/>
          <p:cNvSpPr>
            <a:spLocks noGrp="1"/>
          </p:cNvSpPr>
          <p:nvPr>
            <p:ph idx="1"/>
          </p:nvPr>
        </p:nvSpPr>
        <p:spPr>
          <a:xfrm>
            <a:off x="457199" y="1196752"/>
            <a:ext cx="8041341" cy="5328592"/>
          </a:xfrm>
        </p:spPr>
        <p:txBody>
          <a:bodyPr>
            <a:normAutofit/>
          </a:bodyPr>
          <a:lstStyle/>
          <a:p>
            <a:r>
              <a:rPr lang="ko-KR" altLang="en-US" b="1" dirty="0" smtClean="0"/>
              <a:t>아나콘다 </a:t>
            </a:r>
            <a:r>
              <a:rPr lang="ko-KR" altLang="en-US" b="1" dirty="0" smtClean="0"/>
              <a:t>설</a:t>
            </a:r>
            <a:r>
              <a:rPr lang="ko-KR" altLang="en-US" b="1" dirty="0" smtClean="0"/>
              <a:t>치</a:t>
            </a:r>
            <a:r>
              <a:rPr lang="en-US" altLang="ko-KR" b="1" dirty="0" smtClean="0"/>
              <a:t> </a:t>
            </a:r>
          </a:p>
          <a:p>
            <a:pPr marL="457200" lvl="1" indent="0">
              <a:buNone/>
            </a:pPr>
            <a:endParaRPr lang="en-US" altLang="ko-KR" dirty="0" smtClean="0"/>
          </a:p>
          <a:p>
            <a:pPr marL="457200" lvl="1" indent="0">
              <a:buNone/>
            </a:pPr>
            <a:endParaRPr lang="en-US" altLang="ko-KR" dirty="0"/>
          </a:p>
        </p:txBody>
      </p:sp>
      <p:pic>
        <p:nvPicPr>
          <p:cNvPr id="2052" name="Picture 4" descr="https://wikidocs.net/images/page/2826/%EA%B7%B8%EB%A6%BC_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34" y="1675559"/>
            <a:ext cx="2393987" cy="186145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3612316" y="1996291"/>
            <a:ext cx="5531684" cy="646331"/>
          </a:xfrm>
          <a:prstGeom prst="rect">
            <a:avLst/>
          </a:prstGeom>
        </p:spPr>
        <p:txBody>
          <a:bodyPr wrap="square">
            <a:spAutoFit/>
          </a:bodyPr>
          <a:lstStyle/>
          <a:p>
            <a:r>
              <a:rPr lang="ko-KR" altLang="en-US" dirty="0" smtClean="0">
                <a:solidFill>
                  <a:srgbClr val="000000"/>
                </a:solidFill>
                <a:latin typeface="+mn-lt"/>
              </a:rPr>
              <a:t>왼쪽 그림은 </a:t>
            </a:r>
            <a:r>
              <a:rPr lang="ko-KR" altLang="en-US" dirty="0">
                <a:solidFill>
                  <a:srgbClr val="000000"/>
                </a:solidFill>
                <a:latin typeface="+mn-lt"/>
              </a:rPr>
              <a:t>라이선스 동의에 관한 내용입니다</a:t>
            </a:r>
            <a:r>
              <a:rPr lang="en-US" altLang="ko-KR" dirty="0" smtClean="0">
                <a:solidFill>
                  <a:srgbClr val="000000"/>
                </a:solidFill>
                <a:latin typeface="+mn-lt"/>
              </a:rPr>
              <a:t>.</a:t>
            </a:r>
          </a:p>
          <a:p>
            <a:r>
              <a:rPr lang="en-US" altLang="ko-KR" dirty="0" smtClean="0">
                <a:solidFill>
                  <a:srgbClr val="000000"/>
                </a:solidFill>
                <a:latin typeface="+mn-lt"/>
              </a:rPr>
              <a:t>[I </a:t>
            </a:r>
            <a:r>
              <a:rPr lang="en-US" altLang="ko-KR" dirty="0">
                <a:solidFill>
                  <a:srgbClr val="000000"/>
                </a:solidFill>
                <a:latin typeface="+mn-lt"/>
              </a:rPr>
              <a:t>Agree] </a:t>
            </a:r>
            <a:r>
              <a:rPr lang="ko-KR" altLang="en-US" dirty="0">
                <a:solidFill>
                  <a:srgbClr val="000000"/>
                </a:solidFill>
                <a:latin typeface="+mn-lt"/>
              </a:rPr>
              <a:t>버튼을 클릭해 다음 단계로 이동합니다</a:t>
            </a:r>
            <a:r>
              <a:rPr lang="en-US" altLang="ko-KR" dirty="0">
                <a:solidFill>
                  <a:srgbClr val="000000"/>
                </a:solidFill>
                <a:latin typeface="+mn-lt"/>
              </a:rPr>
              <a:t>.</a:t>
            </a:r>
            <a:endParaRPr lang="ko-KR" altLang="en-US" dirty="0">
              <a:latin typeface="+mn-lt"/>
            </a:endParaRPr>
          </a:p>
        </p:txBody>
      </p:sp>
      <p:pic>
        <p:nvPicPr>
          <p:cNvPr id="2054" name="Picture 6" descr="https://wikidocs.net/images/page/2826/%EA%B7%B8%EB%A6%BC_1.6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464" y="3176285"/>
            <a:ext cx="2445915" cy="1901835"/>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613577" y="3854398"/>
            <a:ext cx="5162887" cy="646331"/>
          </a:xfrm>
          <a:prstGeom prst="rect">
            <a:avLst/>
          </a:prstGeom>
        </p:spPr>
        <p:txBody>
          <a:bodyPr wrap="square">
            <a:spAutoFit/>
          </a:bodyPr>
          <a:lstStyle/>
          <a:p>
            <a:r>
              <a:rPr lang="ko-KR" altLang="en-US" dirty="0">
                <a:solidFill>
                  <a:srgbClr val="000000"/>
                </a:solidFill>
                <a:latin typeface="+mn-lt"/>
              </a:rPr>
              <a:t>설치 유형을 선택하는 단계에서는 </a:t>
            </a:r>
            <a:r>
              <a:rPr lang="en-US" altLang="ko-KR" dirty="0">
                <a:solidFill>
                  <a:srgbClr val="000000"/>
                </a:solidFill>
                <a:latin typeface="+mn-lt"/>
              </a:rPr>
              <a:t>[All Users]</a:t>
            </a:r>
            <a:r>
              <a:rPr lang="ko-KR" altLang="en-US" dirty="0">
                <a:solidFill>
                  <a:srgbClr val="000000"/>
                </a:solidFill>
                <a:latin typeface="+mn-lt"/>
              </a:rPr>
              <a:t>를 선택한 후 </a:t>
            </a:r>
            <a:r>
              <a:rPr lang="en-US" altLang="ko-KR" dirty="0">
                <a:solidFill>
                  <a:srgbClr val="000000"/>
                </a:solidFill>
                <a:latin typeface="+mn-lt"/>
              </a:rPr>
              <a:t>[Next] </a:t>
            </a:r>
            <a:r>
              <a:rPr lang="ko-KR" altLang="en-US" dirty="0">
                <a:solidFill>
                  <a:srgbClr val="000000"/>
                </a:solidFill>
                <a:latin typeface="+mn-lt"/>
              </a:rPr>
              <a:t>버튼을 클릭합니다</a:t>
            </a:r>
            <a:r>
              <a:rPr lang="en-US" altLang="ko-KR" dirty="0">
                <a:solidFill>
                  <a:srgbClr val="000000"/>
                </a:solidFill>
                <a:latin typeface="+mn-lt"/>
              </a:rPr>
              <a:t>.</a:t>
            </a:r>
            <a:endParaRPr lang="ko-KR" altLang="en-US" dirty="0">
              <a:latin typeface="+mn-lt"/>
            </a:endParaRPr>
          </a:p>
        </p:txBody>
      </p:sp>
      <p:pic>
        <p:nvPicPr>
          <p:cNvPr id="2056" name="Picture 8" descr="https://wikidocs.net/images/page/2826/%EA%B7%B8%EB%A6%BC_1.7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32" y="4703170"/>
            <a:ext cx="2613323" cy="2032003"/>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3332419" y="5314848"/>
            <a:ext cx="6397675" cy="1477328"/>
          </a:xfrm>
          <a:prstGeom prst="rect">
            <a:avLst/>
          </a:prstGeom>
        </p:spPr>
        <p:txBody>
          <a:bodyPr wrap="square">
            <a:spAutoFit/>
          </a:bodyPr>
          <a:lstStyle/>
          <a:p>
            <a:r>
              <a:rPr lang="ko-KR" altLang="en-US" dirty="0">
                <a:solidFill>
                  <a:srgbClr val="000000"/>
                </a:solidFill>
                <a:latin typeface="+mn-lt"/>
              </a:rPr>
              <a:t>아나콘다 </a:t>
            </a:r>
            <a:r>
              <a:rPr lang="ko-KR" altLang="en-US" dirty="0" err="1">
                <a:solidFill>
                  <a:srgbClr val="000000"/>
                </a:solidFill>
                <a:latin typeface="+mn-lt"/>
              </a:rPr>
              <a:t>배포판이</a:t>
            </a:r>
            <a:r>
              <a:rPr lang="ko-KR" altLang="en-US" dirty="0">
                <a:solidFill>
                  <a:srgbClr val="000000"/>
                </a:solidFill>
                <a:latin typeface="+mn-lt"/>
              </a:rPr>
              <a:t> 설치될 디렉터리를 </a:t>
            </a:r>
            <a:r>
              <a:rPr lang="ko-KR" altLang="en-US" dirty="0" smtClean="0">
                <a:solidFill>
                  <a:srgbClr val="000000"/>
                </a:solidFill>
                <a:latin typeface="+mn-lt"/>
              </a:rPr>
              <a:t>선택하는 </a:t>
            </a:r>
            <a:endParaRPr lang="en-US" altLang="ko-KR" dirty="0" smtClean="0">
              <a:solidFill>
                <a:srgbClr val="000000"/>
              </a:solidFill>
              <a:latin typeface="+mn-lt"/>
            </a:endParaRPr>
          </a:p>
          <a:p>
            <a:r>
              <a:rPr lang="ko-KR" altLang="en-US" dirty="0" smtClean="0">
                <a:solidFill>
                  <a:srgbClr val="000000"/>
                </a:solidFill>
                <a:latin typeface="+mn-lt"/>
              </a:rPr>
              <a:t>화면에서는 </a:t>
            </a:r>
            <a:r>
              <a:rPr lang="en-US" altLang="ko-KR" dirty="0">
                <a:solidFill>
                  <a:srgbClr val="000000"/>
                </a:solidFill>
                <a:latin typeface="+mn-lt"/>
              </a:rPr>
              <a:t>[Destination Folder]</a:t>
            </a:r>
            <a:r>
              <a:rPr lang="ko-KR" altLang="en-US" dirty="0">
                <a:solidFill>
                  <a:srgbClr val="000000"/>
                </a:solidFill>
                <a:latin typeface="+mn-lt"/>
              </a:rPr>
              <a:t>를 </a:t>
            </a:r>
            <a:r>
              <a:rPr lang="en-US" altLang="ko-KR" dirty="0">
                <a:solidFill>
                  <a:srgbClr val="000000"/>
                </a:solidFill>
                <a:latin typeface="+mn-lt"/>
              </a:rPr>
              <a:t>'C:\Anaconda3'</a:t>
            </a:r>
            <a:r>
              <a:rPr lang="ko-KR" altLang="en-US" dirty="0">
                <a:solidFill>
                  <a:srgbClr val="000000"/>
                </a:solidFill>
                <a:latin typeface="+mn-lt"/>
              </a:rPr>
              <a:t>으로 변경한 후 </a:t>
            </a:r>
            <a:r>
              <a:rPr lang="en-US" altLang="ko-KR" dirty="0">
                <a:solidFill>
                  <a:srgbClr val="000000"/>
                </a:solidFill>
                <a:latin typeface="+mn-lt"/>
              </a:rPr>
              <a:t>[Next] </a:t>
            </a:r>
            <a:r>
              <a:rPr lang="ko-KR" altLang="en-US" dirty="0">
                <a:solidFill>
                  <a:srgbClr val="000000"/>
                </a:solidFill>
                <a:latin typeface="+mn-lt"/>
              </a:rPr>
              <a:t>버튼을 클릭합니다</a:t>
            </a:r>
            <a:r>
              <a:rPr lang="en-US" altLang="ko-KR" dirty="0">
                <a:solidFill>
                  <a:srgbClr val="000000"/>
                </a:solidFill>
                <a:latin typeface="+mn-lt"/>
              </a:rPr>
              <a:t>.</a:t>
            </a:r>
          </a:p>
          <a:p>
            <a:r>
              <a:rPr lang="ko-KR" altLang="en-US" dirty="0"/>
              <a:t/>
            </a:r>
            <a:br>
              <a:rPr lang="ko-KR" altLang="en-US" dirty="0"/>
            </a:br>
            <a:endParaRPr lang="ko-KR" altLang="en-US" dirty="0"/>
          </a:p>
        </p:txBody>
      </p:sp>
    </p:spTree>
    <p:extLst>
      <p:ext uri="{BB962C8B-B14F-4D97-AF65-F5344CB8AC3E}">
        <p14:creationId xmlns:p14="http://schemas.microsoft.com/office/powerpoint/2010/main" val="2270572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Python </a:t>
            </a:r>
            <a:r>
              <a:rPr lang="ko-KR" altLang="en-US" dirty="0"/>
              <a:t>설치 </a:t>
            </a:r>
          </a:p>
        </p:txBody>
      </p:sp>
      <p:sp>
        <p:nvSpPr>
          <p:cNvPr id="3" name="내용 개체 틀 2"/>
          <p:cNvSpPr>
            <a:spLocks noGrp="1"/>
          </p:cNvSpPr>
          <p:nvPr>
            <p:ph idx="1"/>
          </p:nvPr>
        </p:nvSpPr>
        <p:spPr>
          <a:xfrm>
            <a:off x="457199" y="1196752"/>
            <a:ext cx="8041341" cy="5328592"/>
          </a:xfrm>
        </p:spPr>
        <p:txBody>
          <a:bodyPr>
            <a:normAutofit/>
          </a:bodyPr>
          <a:lstStyle/>
          <a:p>
            <a:r>
              <a:rPr lang="ko-KR" altLang="en-US" b="1" dirty="0" smtClean="0"/>
              <a:t>아나콘다 </a:t>
            </a:r>
            <a:r>
              <a:rPr lang="ko-KR" altLang="en-US" b="1" dirty="0" smtClean="0"/>
              <a:t>설</a:t>
            </a:r>
            <a:r>
              <a:rPr lang="ko-KR" altLang="en-US" b="1" dirty="0" smtClean="0"/>
              <a:t>치</a:t>
            </a:r>
            <a:r>
              <a:rPr lang="en-US" altLang="ko-KR" b="1" dirty="0" smtClean="0"/>
              <a:t> </a:t>
            </a:r>
          </a:p>
          <a:p>
            <a:pPr marL="457200" lvl="1" indent="0">
              <a:buNone/>
            </a:pPr>
            <a:endParaRPr lang="en-US" altLang="ko-KR" dirty="0" smtClean="0"/>
          </a:p>
          <a:p>
            <a:pPr marL="457200" lvl="1" indent="0">
              <a:buNone/>
            </a:pPr>
            <a:endParaRPr lang="en-US" altLang="ko-KR" dirty="0"/>
          </a:p>
        </p:txBody>
      </p:sp>
      <p:sp>
        <p:nvSpPr>
          <p:cNvPr id="4" name="직사각형 3"/>
          <p:cNvSpPr/>
          <p:nvPr/>
        </p:nvSpPr>
        <p:spPr>
          <a:xfrm>
            <a:off x="3612316" y="1996291"/>
            <a:ext cx="5531684" cy="923330"/>
          </a:xfrm>
          <a:prstGeom prst="rect">
            <a:avLst/>
          </a:prstGeom>
        </p:spPr>
        <p:txBody>
          <a:bodyPr wrap="square">
            <a:spAutoFit/>
          </a:bodyPr>
          <a:lstStyle/>
          <a:p>
            <a:r>
              <a:rPr lang="ko-KR" altLang="en-US" dirty="0" err="1" smtClean="0"/>
              <a:t>추가옵션</a:t>
            </a:r>
            <a:r>
              <a:rPr lang="ko-KR" altLang="en-US" dirty="0" smtClean="0"/>
              <a:t> 선택화면에서 왼쪽 그림과 </a:t>
            </a:r>
            <a:r>
              <a:rPr lang="ko-KR" altLang="en-US" dirty="0"/>
              <a:t>같이 두 가지 옵션을 모두 선택한 후 </a:t>
            </a:r>
            <a:r>
              <a:rPr lang="en-US" altLang="ko-KR" dirty="0"/>
              <a:t>[Install] </a:t>
            </a:r>
            <a:r>
              <a:rPr lang="ko-KR" altLang="en-US" dirty="0"/>
              <a:t>버튼을 클릭해 다음 단계로 이동합니다</a:t>
            </a:r>
            <a:r>
              <a:rPr lang="en-US" altLang="ko-KR" dirty="0"/>
              <a:t>.</a:t>
            </a:r>
            <a:endParaRPr lang="ko-KR" altLang="en-US" dirty="0">
              <a:latin typeface="+mn-lt"/>
            </a:endParaRPr>
          </a:p>
        </p:txBody>
      </p:sp>
      <p:sp>
        <p:nvSpPr>
          <p:cNvPr id="5" name="직사각형 4"/>
          <p:cNvSpPr/>
          <p:nvPr/>
        </p:nvSpPr>
        <p:spPr>
          <a:xfrm>
            <a:off x="700032" y="3768416"/>
            <a:ext cx="5162887" cy="923330"/>
          </a:xfrm>
          <a:prstGeom prst="rect">
            <a:avLst/>
          </a:prstGeom>
        </p:spPr>
        <p:txBody>
          <a:bodyPr wrap="square">
            <a:spAutoFit/>
          </a:bodyPr>
          <a:lstStyle/>
          <a:p>
            <a:r>
              <a:rPr lang="ko-KR" altLang="en-US" dirty="0"/>
              <a:t>설치가 완료되면 화면에 ‘</a:t>
            </a:r>
            <a:r>
              <a:rPr lang="en-US" altLang="ko-KR" dirty="0"/>
              <a:t>Completed’</a:t>
            </a:r>
            <a:r>
              <a:rPr lang="ko-KR" altLang="en-US" dirty="0"/>
              <a:t>라는 메시지가 출력됩니다</a:t>
            </a:r>
            <a:r>
              <a:rPr lang="en-US" altLang="ko-KR" dirty="0"/>
              <a:t>. </a:t>
            </a:r>
            <a:r>
              <a:rPr lang="ko-KR" altLang="en-US" dirty="0"/>
              <a:t>이때 </a:t>
            </a:r>
            <a:r>
              <a:rPr lang="en-US" altLang="ko-KR" dirty="0"/>
              <a:t>[Next] </a:t>
            </a:r>
            <a:r>
              <a:rPr lang="ko-KR" altLang="en-US" dirty="0"/>
              <a:t>버튼을 눌러 다음 단계로 이동합니다</a:t>
            </a:r>
            <a:r>
              <a:rPr lang="en-US" altLang="ko-KR" dirty="0"/>
              <a:t>.</a:t>
            </a:r>
            <a:endParaRPr lang="ko-KR" altLang="en-US" dirty="0">
              <a:latin typeface="+mn-lt"/>
            </a:endParaRPr>
          </a:p>
        </p:txBody>
      </p:sp>
      <p:sp>
        <p:nvSpPr>
          <p:cNvPr id="6" name="직사각형 5"/>
          <p:cNvSpPr/>
          <p:nvPr/>
        </p:nvSpPr>
        <p:spPr>
          <a:xfrm>
            <a:off x="3741406" y="5683407"/>
            <a:ext cx="5402594" cy="646331"/>
          </a:xfrm>
          <a:prstGeom prst="rect">
            <a:avLst/>
          </a:prstGeom>
        </p:spPr>
        <p:txBody>
          <a:bodyPr wrap="square">
            <a:spAutoFit/>
          </a:bodyPr>
          <a:lstStyle/>
          <a:p>
            <a:r>
              <a:rPr lang="ko-KR" altLang="en-US" dirty="0" smtClean="0"/>
              <a:t> </a:t>
            </a:r>
            <a:r>
              <a:rPr lang="en-US" altLang="ko-KR" dirty="0" smtClean="0"/>
              <a:t>[Next] </a:t>
            </a:r>
            <a:r>
              <a:rPr lang="ko-KR" altLang="en-US" dirty="0"/>
              <a:t>버튼을 클릭해 다음 단계로 넘어갑니다</a:t>
            </a:r>
            <a:r>
              <a:rPr lang="en-US" altLang="ko-KR" dirty="0"/>
              <a:t>.</a:t>
            </a:r>
            <a:r>
              <a:rPr lang="ko-KR" altLang="en-US" dirty="0"/>
              <a:t/>
            </a:r>
            <a:br>
              <a:rPr lang="ko-KR" altLang="en-US" dirty="0"/>
            </a:br>
            <a:endParaRPr lang="ko-KR" altLang="en-US" dirty="0"/>
          </a:p>
        </p:txBody>
      </p:sp>
      <p:pic>
        <p:nvPicPr>
          <p:cNvPr id="3074" name="Picture 2" descr="https://wikidocs.net/images/page/2826/%EA%B7%B8%EB%A6%BC_1.8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550" y="1694508"/>
            <a:ext cx="2625570" cy="20415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ikidocs.net/images/page/2826/%EA%B7%B8%EB%A6%BC_1.9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503" y="2968679"/>
            <a:ext cx="2878454" cy="22381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ikidocs.net/images/page/2826/%EA%B7%B8%EB%A6%BC_1.10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85" y="4691746"/>
            <a:ext cx="2709535" cy="210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681560"/>
      </p:ext>
    </p:extLst>
  </p:cSld>
  <p:clrMapOvr>
    <a:masterClrMapping/>
  </p:clrMapOvr>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0"/>
          </p:nvPr>
        </p:nvSpPr>
        <p:spPr/>
        <p:txBody>
          <a:bodyPr>
            <a:noAutofit/>
          </a:bodyPr>
          <a:lstStyle/>
          <a:p>
            <a:pPr lvl="0">
              <a:defRPr/>
            </a:pPr>
            <a:r>
              <a:rPr lang="ko-KR" altLang="en-US" sz="5000"/>
              <a:t>목차</a:t>
            </a:r>
            <a:endParaRPr lang="ko-KR" altLang="en-US" sz="5000"/>
          </a:p>
        </p:txBody>
      </p:sp>
      <p:sp>
        <p:nvSpPr>
          <p:cNvPr id="6" name="직사각형 5"/>
          <p:cNvSpPr/>
          <p:nvPr/>
        </p:nvSpPr>
        <p:spPr>
          <a:xfrm>
            <a:off x="5111552" y="6641976"/>
            <a:ext cx="4032448" cy="200055"/>
          </a:xfrm>
          <a:prstGeom prst="rect">
            <a:avLst/>
          </a:prstGeom>
        </p:spPr>
        <p:txBody>
          <a:bodyPr wrap="square">
            <a:spAutoFit/>
          </a:bodyPr>
          <a:lstStyle/>
          <a:p>
            <a:pPr algn="r">
              <a:defRPr/>
            </a:pPr>
            <a:r>
              <a:rPr lang="en-US" altLang="ko-KR" sz="700"/>
              <a:t>Image</a:t>
            </a:r>
            <a:r>
              <a:rPr lang="ko-KR" altLang="en-US" sz="700"/>
              <a:t> </a:t>
            </a:r>
            <a:r>
              <a:rPr lang="en-US" altLang="ko-KR" sz="700"/>
              <a:t>source: http://blog.naver.com/indiangg?Redirect=Log&amp;logNo=70115416641</a:t>
            </a:r>
            <a:endParaRPr lang="ko-KR" altLang="en-US" sz="700"/>
          </a:p>
        </p:txBody>
      </p:sp>
      <p:sp>
        <p:nvSpPr>
          <p:cNvPr id="4" name="내용 개체 틀 3"/>
          <p:cNvSpPr>
            <a:spLocks noGrp="1"/>
          </p:cNvSpPr>
          <p:nvPr>
            <p:ph idx="1"/>
          </p:nvPr>
        </p:nvSpPr>
        <p:spPr>
          <a:xfrm>
            <a:off x="457200" y="1261192"/>
            <a:ext cx="8229600" cy="5041536"/>
          </a:xfrm>
        </p:spPr>
        <p:txBody>
          <a:bodyPr>
            <a:normAutofit fontScale="92500" lnSpcReduction="10000"/>
          </a:bodyPr>
          <a:lstStyle/>
          <a:p>
            <a:pPr lvl="0">
              <a:defRPr/>
            </a:pPr>
            <a:r>
              <a:rPr lang="en-US" altLang="ko-KR" sz="3500"/>
              <a:t>1</a:t>
            </a:r>
            <a:r>
              <a:rPr lang="ko-KR" altLang="en-US" sz="3500"/>
              <a:t>강</a:t>
            </a:r>
            <a:r>
              <a:rPr lang="en-US" altLang="ko-KR" sz="3500"/>
              <a:t> </a:t>
            </a:r>
            <a:r>
              <a:rPr lang="ko-KR" altLang="en-US" sz="3500"/>
              <a:t>파이썬기초 </a:t>
            </a:r>
            <a:r>
              <a:rPr lang="en-US" altLang="ko-KR" sz="3500"/>
              <a:t>OT</a:t>
            </a:r>
            <a:endParaRPr lang="en-US" altLang="ko-KR" sz="3500"/>
          </a:p>
          <a:p>
            <a:pPr lvl="0">
              <a:defRPr/>
            </a:pPr>
            <a:endParaRPr lang="en-US" altLang="ko-KR" sz="3500"/>
          </a:p>
          <a:p>
            <a:pPr lvl="0">
              <a:defRPr/>
            </a:pPr>
            <a:r>
              <a:rPr lang="en-US" altLang="ko-KR" sz="3500"/>
              <a:t>2</a:t>
            </a:r>
            <a:r>
              <a:rPr lang="ko-KR" altLang="en-US" sz="3500"/>
              <a:t>강 변수와 계산</a:t>
            </a:r>
            <a:endParaRPr lang="ko-KR" altLang="en-US" sz="3500"/>
          </a:p>
          <a:p>
            <a:pPr lvl="0">
              <a:defRPr/>
            </a:pPr>
            <a:endParaRPr lang="ko-KR" altLang="en-US" sz="3500"/>
          </a:p>
          <a:p>
            <a:pPr lvl="0">
              <a:defRPr/>
            </a:pPr>
            <a:r>
              <a:rPr lang="en-US" altLang="ko-KR" sz="3500"/>
              <a:t>3</a:t>
            </a:r>
            <a:r>
              <a:rPr lang="ko-KR" altLang="en-US" sz="3500"/>
              <a:t>강 </a:t>
            </a:r>
            <a:r>
              <a:rPr lang="en-US" altLang="ko-KR" sz="3500"/>
              <a:t>if </a:t>
            </a:r>
            <a:r>
              <a:rPr lang="ko-KR" altLang="en-US" sz="3500"/>
              <a:t>선택문</a:t>
            </a:r>
            <a:endParaRPr lang="ko-KR" altLang="en-US" sz="3500"/>
          </a:p>
          <a:p>
            <a:pPr lvl="0">
              <a:defRPr/>
            </a:pPr>
            <a:endParaRPr lang="ko-KR" altLang="en-US" sz="3500"/>
          </a:p>
          <a:p>
            <a:pPr lvl="0">
              <a:defRPr/>
            </a:pPr>
            <a:r>
              <a:rPr lang="en-US" altLang="ko-KR" sz="3500"/>
              <a:t>4</a:t>
            </a:r>
            <a:r>
              <a:rPr lang="ko-KR" altLang="en-US" sz="3500"/>
              <a:t>강 </a:t>
            </a:r>
            <a:r>
              <a:rPr lang="en-US" altLang="ko-KR" sz="3500"/>
              <a:t>for </a:t>
            </a:r>
            <a:r>
              <a:rPr lang="ko-KR" altLang="en-US" sz="3500"/>
              <a:t>조건문</a:t>
            </a:r>
            <a:endParaRPr lang="ko-KR" altLang="en-US" sz="3500"/>
          </a:p>
          <a:p>
            <a:pPr lvl="0">
              <a:defRPr/>
            </a:pPr>
            <a:endParaRPr lang="ko-KR" altLang="en-US" sz="3500"/>
          </a:p>
          <a:p>
            <a:pPr lvl="0">
              <a:defRPr/>
            </a:pPr>
            <a:r>
              <a:rPr lang="en-US" altLang="ko-KR" sz="3500"/>
              <a:t>5</a:t>
            </a:r>
            <a:r>
              <a:rPr lang="ko-KR" altLang="en-US" sz="3500"/>
              <a:t>강 자료구조</a:t>
            </a:r>
            <a:endParaRPr lang="ko-KR" altLang="en-US" sz="35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Python </a:t>
            </a:r>
            <a:r>
              <a:rPr lang="ko-KR" altLang="en-US" dirty="0"/>
              <a:t>설치 </a:t>
            </a:r>
          </a:p>
        </p:txBody>
      </p:sp>
      <p:sp>
        <p:nvSpPr>
          <p:cNvPr id="3" name="내용 개체 틀 2"/>
          <p:cNvSpPr>
            <a:spLocks noGrp="1"/>
          </p:cNvSpPr>
          <p:nvPr>
            <p:ph idx="1"/>
          </p:nvPr>
        </p:nvSpPr>
        <p:spPr>
          <a:xfrm>
            <a:off x="457199" y="1196752"/>
            <a:ext cx="8041341" cy="5328592"/>
          </a:xfrm>
        </p:spPr>
        <p:txBody>
          <a:bodyPr>
            <a:normAutofit/>
          </a:bodyPr>
          <a:lstStyle/>
          <a:p>
            <a:r>
              <a:rPr lang="ko-KR" altLang="en-US" b="1" dirty="0" smtClean="0"/>
              <a:t>아나콘다 </a:t>
            </a:r>
            <a:r>
              <a:rPr lang="ko-KR" altLang="en-US" b="1" dirty="0" smtClean="0"/>
              <a:t>설</a:t>
            </a:r>
            <a:r>
              <a:rPr lang="ko-KR" altLang="en-US" b="1" dirty="0" smtClean="0"/>
              <a:t>치</a:t>
            </a:r>
            <a:r>
              <a:rPr lang="en-US" altLang="ko-KR" b="1" dirty="0" smtClean="0"/>
              <a:t> </a:t>
            </a:r>
          </a:p>
          <a:p>
            <a:pPr lvl="1"/>
            <a:r>
              <a:rPr lang="ko-KR" altLang="en-US" dirty="0" smtClean="0"/>
              <a:t>이로써 </a:t>
            </a:r>
            <a:r>
              <a:rPr lang="ko-KR" altLang="en-US" dirty="0"/>
              <a:t>아나콘다 </a:t>
            </a:r>
            <a:r>
              <a:rPr lang="ko-KR" altLang="en-US" dirty="0" err="1"/>
              <a:t>배포판의</a:t>
            </a:r>
            <a:r>
              <a:rPr lang="ko-KR" altLang="en-US" dirty="0"/>
              <a:t> 모든 설치 과정이 완료됐습니다</a:t>
            </a:r>
            <a:r>
              <a:rPr lang="en-US" altLang="ko-KR" dirty="0"/>
              <a:t>. </a:t>
            </a:r>
            <a:r>
              <a:rPr lang="ko-KR" altLang="en-US" dirty="0"/>
              <a:t>왼쪽 그림과 같이 </a:t>
            </a:r>
            <a:r>
              <a:rPr lang="en-US" altLang="ko-KR" dirty="0"/>
              <a:t>[Finish] </a:t>
            </a:r>
            <a:r>
              <a:rPr lang="ko-KR" altLang="en-US" dirty="0"/>
              <a:t>버튼을 클릭해 설치 과정을 종료합니다</a:t>
            </a:r>
            <a:r>
              <a:rPr lang="en-US" altLang="ko-KR" dirty="0"/>
              <a:t>.</a:t>
            </a:r>
            <a:endParaRPr lang="ko-KR" altLang="en-US" dirty="0"/>
          </a:p>
          <a:p>
            <a:pPr lvl="1"/>
            <a:endParaRPr lang="en-US" altLang="ko-KR" dirty="0" smtClean="0"/>
          </a:p>
          <a:p>
            <a:pPr marL="457200" lvl="1" indent="0">
              <a:buNone/>
            </a:pPr>
            <a:endParaRPr lang="en-US" altLang="ko-KR" dirty="0"/>
          </a:p>
        </p:txBody>
      </p:sp>
      <p:pic>
        <p:nvPicPr>
          <p:cNvPr id="5" name="Picture 2" descr="https://wikidocs.net/images/page/2826/%EA%B7%B8%EB%A6%BC_1.11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611" y="2514656"/>
            <a:ext cx="4504161" cy="350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78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Jupyter</a:t>
            </a:r>
            <a:r>
              <a:rPr lang="en-US" altLang="ko-KR" dirty="0" smtClean="0"/>
              <a:t> notebook </a:t>
            </a:r>
            <a:r>
              <a:rPr lang="ko-KR" altLang="en-US" dirty="0" smtClean="0"/>
              <a:t>사</a:t>
            </a:r>
            <a:r>
              <a:rPr lang="ko-KR" altLang="en-US" dirty="0" smtClean="0"/>
              <a:t>용</a:t>
            </a:r>
            <a:endParaRPr lang="ko-KR" altLang="en-US" dirty="0"/>
          </a:p>
        </p:txBody>
      </p:sp>
      <p:sp>
        <p:nvSpPr>
          <p:cNvPr id="11" name="내용 개체 틀 2"/>
          <p:cNvSpPr txBox="1">
            <a:spLocks/>
          </p:cNvSpPr>
          <p:nvPr/>
        </p:nvSpPr>
        <p:spPr bwMode="auto">
          <a:xfrm>
            <a:off x="457199" y="1196752"/>
            <a:ext cx="8229601"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latinLnBrk="1" hangingPunct="1">
              <a:spcBef>
                <a:spcPct val="20000"/>
              </a:spcBef>
              <a:spcAft>
                <a:spcPct val="0"/>
              </a:spcAft>
              <a:buFont typeface="Wingdings" pitchFamily="2" charset="2"/>
              <a:buChar char="v"/>
              <a:defRPr sz="2000" kern="1200">
                <a:solidFill>
                  <a:schemeClr val="tx1"/>
                </a:solidFill>
                <a:latin typeface="+mn-lt"/>
                <a:ea typeface="+mn-ea"/>
                <a:cs typeface="+mn-cs"/>
              </a:defRPr>
            </a:lvl1pPr>
            <a:lvl2pPr marL="742950" indent="-285750" algn="l" rtl="0" eaLnBrk="1" fontAlgn="base" latinLnBrk="1" hangingPunct="1">
              <a:spcBef>
                <a:spcPct val="20000"/>
              </a:spcBef>
              <a:spcAft>
                <a:spcPct val="0"/>
              </a:spcAft>
              <a:buFont typeface="Wingdings" pitchFamily="2" charset="2"/>
              <a:buChar char="§"/>
              <a:defRPr sz="1800" kern="1200">
                <a:solidFill>
                  <a:schemeClr val="tx1"/>
                </a:solidFill>
                <a:latin typeface="+mn-lt"/>
                <a:ea typeface="+mn-ea"/>
                <a:cs typeface="+mn-cs"/>
              </a:defRPr>
            </a:lvl2pPr>
            <a:lvl3pPr marL="1143000" indent="-228600" algn="l" rtl="0" eaLnBrk="1" fontAlgn="base" latinLnBrk="1" hangingPunct="1">
              <a:spcBef>
                <a:spcPct val="20000"/>
              </a:spcBef>
              <a:spcAft>
                <a:spcPct val="0"/>
              </a:spcAft>
              <a:buFont typeface="Arial" pitchFamily="34" charset="0"/>
              <a:buChar char="•"/>
              <a:defRPr sz="1800" kern="1200">
                <a:solidFill>
                  <a:schemeClr val="tx1"/>
                </a:solidFill>
                <a:latin typeface="+mn-lt"/>
                <a:ea typeface="+mn-ea"/>
                <a:cs typeface="+mn-cs"/>
              </a:defRPr>
            </a:lvl3pPr>
            <a:lvl4pPr marL="1600200" indent="-228600" algn="l" rtl="0" eaLnBrk="1" fontAlgn="base" latinLnBrk="1" hangingPunct="1">
              <a:spcBef>
                <a:spcPct val="20000"/>
              </a:spcBef>
              <a:spcAft>
                <a:spcPct val="0"/>
              </a:spcAft>
              <a:buFont typeface="Arial" pitchFamily="34" charset="0"/>
              <a:buChar char="–"/>
              <a:defRPr sz="1600" kern="1200">
                <a:solidFill>
                  <a:schemeClr val="tx1"/>
                </a:solidFill>
                <a:latin typeface="+mn-lt"/>
                <a:ea typeface="+mn-ea"/>
                <a:cs typeface="+mn-cs"/>
              </a:defRPr>
            </a:lvl4pPr>
            <a:lvl5pPr marL="2057400" indent="-228600" algn="l" rtl="0" eaLnBrk="1" fontAlgn="base" latinLnBrk="1" hangingPunct="1">
              <a:spcBef>
                <a:spcPct val="20000"/>
              </a:spcBef>
              <a:spcAft>
                <a:spcPct val="0"/>
              </a:spcAft>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err="1"/>
              <a:t>Jupyter</a:t>
            </a:r>
            <a:r>
              <a:rPr lang="en-US" altLang="ko-KR" b="1" dirty="0"/>
              <a:t> notebook </a:t>
            </a:r>
            <a:r>
              <a:rPr lang="ko-KR" altLang="en-US" b="1" dirty="0"/>
              <a:t>실행하기</a:t>
            </a:r>
            <a:endParaRPr lang="en-US" altLang="ko-KR" b="1" dirty="0"/>
          </a:p>
          <a:p>
            <a:pPr lvl="1"/>
            <a:r>
              <a:rPr lang="ko-KR" altLang="en-US" b="1" dirty="0" smtClean="0"/>
              <a:t>시작 </a:t>
            </a:r>
            <a:r>
              <a:rPr lang="en-US" altLang="ko-KR" b="1" dirty="0"/>
              <a:t>&gt; Anaconda3 (64-bit) &gt; </a:t>
            </a:r>
            <a:r>
              <a:rPr lang="en-US" altLang="ko-KR" b="1" dirty="0" err="1"/>
              <a:t>Jupyter</a:t>
            </a:r>
            <a:r>
              <a:rPr lang="en-US" altLang="ko-KR" b="1" dirty="0"/>
              <a:t> Notebook</a:t>
            </a:r>
            <a:r>
              <a:rPr lang="ko-KR" altLang="en-US" dirty="0"/>
              <a:t>을 클릭합니다</a:t>
            </a:r>
            <a:r>
              <a:rPr lang="en-US" altLang="ko-KR" dirty="0" smtClean="0"/>
              <a:t>.</a:t>
            </a:r>
          </a:p>
          <a:p>
            <a:pPr marL="457200" lvl="1" indent="0">
              <a:buNone/>
            </a:pPr>
            <a:r>
              <a:rPr lang="en-US" altLang="ko-KR" b="1" dirty="0" err="1" smtClean="0"/>
              <a:t>Jupyter</a:t>
            </a:r>
            <a:r>
              <a:rPr lang="en-US" altLang="ko-KR" b="1" dirty="0" smtClean="0"/>
              <a:t> </a:t>
            </a:r>
            <a:r>
              <a:rPr lang="en-US" altLang="ko-KR" b="1" dirty="0"/>
              <a:t>notebook </a:t>
            </a:r>
            <a:r>
              <a:rPr lang="ko-KR" altLang="en-US" b="1" dirty="0" smtClean="0"/>
              <a:t>실행하기</a:t>
            </a:r>
            <a:endParaRPr lang="en-US" altLang="ko-KR" b="1" dirty="0" smtClean="0"/>
          </a:p>
          <a:p>
            <a:pPr marL="457200" lvl="1" indent="0">
              <a:buNone/>
            </a:pPr>
            <a:endParaRPr lang="en-US" altLang="ko-KR" b="1" dirty="0"/>
          </a:p>
        </p:txBody>
      </p:sp>
      <p:sp>
        <p:nvSpPr>
          <p:cNvPr id="14" name="내용 개체 틀 2"/>
          <p:cNvSpPr>
            <a:spLocks noGrp="1"/>
          </p:cNvSpPr>
          <p:nvPr>
            <p:ph idx="1"/>
          </p:nvPr>
        </p:nvSpPr>
        <p:spPr>
          <a:xfrm>
            <a:off x="457199" y="2665175"/>
            <a:ext cx="8459687" cy="3289186"/>
          </a:xfrm>
        </p:spPr>
        <p:txBody>
          <a:bodyPr>
            <a:normAutofit/>
          </a:bodyPr>
          <a:lstStyle/>
          <a:p>
            <a:r>
              <a:rPr lang="en-US" altLang="ko-KR" b="1" dirty="0" err="1">
                <a:latin typeface="+mn-ea"/>
              </a:rPr>
              <a:t>Jupyter</a:t>
            </a:r>
            <a:r>
              <a:rPr lang="en-US" altLang="ko-KR" b="1" dirty="0">
                <a:latin typeface="+mn-ea"/>
              </a:rPr>
              <a:t> notebook </a:t>
            </a:r>
            <a:r>
              <a:rPr lang="ko-KR" altLang="en-US" b="1" dirty="0" smtClean="0">
                <a:latin typeface="+mn-ea"/>
              </a:rPr>
              <a:t>만들기</a:t>
            </a:r>
            <a:endParaRPr lang="en-US" altLang="ko-KR" b="1" dirty="0">
              <a:latin typeface="+mn-ea"/>
            </a:endParaRPr>
          </a:p>
          <a:p>
            <a:pPr lvl="1"/>
            <a:r>
              <a:rPr lang="ko-KR" altLang="en-US" dirty="0" smtClean="0">
                <a:latin typeface="+mn-ea"/>
              </a:rPr>
              <a:t>명령을 </a:t>
            </a:r>
            <a:r>
              <a:rPr lang="ko-KR" altLang="en-US" dirty="0">
                <a:latin typeface="+mn-ea"/>
              </a:rPr>
              <a:t>실행하면 웹 브라우저에 주피터 노트북이 표시됩니다</a:t>
            </a:r>
            <a:r>
              <a:rPr lang="en-US" altLang="ko-KR" dirty="0">
                <a:latin typeface="+mn-ea"/>
              </a:rPr>
              <a:t>. </a:t>
            </a:r>
            <a:r>
              <a:rPr lang="ko-KR" altLang="en-US" dirty="0">
                <a:latin typeface="+mn-ea"/>
              </a:rPr>
              <a:t>이 화면에서 </a:t>
            </a:r>
            <a:r>
              <a:rPr lang="ko-KR" altLang="en-US" dirty="0" err="1">
                <a:latin typeface="+mn-ea"/>
              </a:rPr>
              <a:t>파이썬</a:t>
            </a:r>
            <a:r>
              <a:rPr lang="ko-KR" altLang="en-US" dirty="0">
                <a:latin typeface="+mn-ea"/>
              </a:rPr>
              <a:t> 노트북을 만들어보겠습니다</a:t>
            </a:r>
            <a:r>
              <a:rPr lang="en-US" altLang="ko-KR" dirty="0">
                <a:latin typeface="+mn-ea"/>
              </a:rPr>
              <a:t>. </a:t>
            </a:r>
            <a:r>
              <a:rPr lang="ko-KR" altLang="en-US" dirty="0">
                <a:latin typeface="+mn-ea"/>
              </a:rPr>
              <a:t>오른쪽 </a:t>
            </a:r>
            <a:r>
              <a:rPr lang="en-US" altLang="ko-KR" b="1" dirty="0">
                <a:latin typeface="+mn-ea"/>
              </a:rPr>
              <a:t>New</a:t>
            </a:r>
            <a:r>
              <a:rPr lang="ko-KR" altLang="en-US" dirty="0">
                <a:latin typeface="+mn-ea"/>
              </a:rPr>
              <a:t> 버튼을 클릭한 뒤 </a:t>
            </a:r>
            <a:r>
              <a:rPr lang="en-US" altLang="ko-KR" b="1" dirty="0">
                <a:latin typeface="+mn-ea"/>
              </a:rPr>
              <a:t>Python 3</a:t>
            </a:r>
            <a:r>
              <a:rPr lang="ko-KR" altLang="en-US" dirty="0">
                <a:latin typeface="+mn-ea"/>
              </a:rPr>
              <a:t>을 클릭합니다</a:t>
            </a:r>
            <a:r>
              <a:rPr lang="en-US" altLang="ko-KR" dirty="0" smtClean="0">
                <a:latin typeface="+mn-ea"/>
              </a:rPr>
              <a:t>.</a:t>
            </a:r>
          </a:p>
          <a:p>
            <a:pPr lvl="1"/>
            <a:endParaRPr lang="en-US" altLang="ko-KR" dirty="0">
              <a:latin typeface="+mn-ea"/>
            </a:endParaRPr>
          </a:p>
          <a:p>
            <a:pPr lvl="1"/>
            <a:endParaRPr lang="en-US" altLang="ko-KR" dirty="0" smtClean="0">
              <a:latin typeface="+mn-ea"/>
            </a:endParaRPr>
          </a:p>
          <a:p>
            <a:pPr lvl="1"/>
            <a:endParaRPr lang="en-US" altLang="ko-KR" dirty="0">
              <a:latin typeface="+mn-ea"/>
            </a:endParaRPr>
          </a:p>
          <a:p>
            <a:pPr lvl="1"/>
            <a:endParaRPr lang="en-US" altLang="ko-KR" dirty="0" smtClean="0">
              <a:latin typeface="+mn-ea"/>
            </a:endParaRPr>
          </a:p>
          <a:p>
            <a:pPr marL="457200" lvl="1" indent="0">
              <a:buNone/>
            </a:pPr>
            <a:endParaRPr lang="en-US" altLang="ko-KR" dirty="0" smtClean="0">
              <a:latin typeface="+mn-ea"/>
            </a:endParaRPr>
          </a:p>
        </p:txBody>
      </p:sp>
      <p:pic>
        <p:nvPicPr>
          <p:cNvPr id="4100" name="Picture 4" descr="https://dojang.io/pluginfile.php/14085/mod_page/content/7/046011_.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4435" y="3972370"/>
            <a:ext cx="4355127" cy="268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616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Jupyter</a:t>
            </a:r>
            <a:r>
              <a:rPr lang="en-US" altLang="ko-KR" dirty="0"/>
              <a:t> notebook </a:t>
            </a:r>
            <a:r>
              <a:rPr lang="ko-KR" altLang="en-US" dirty="0"/>
              <a:t>사용</a:t>
            </a:r>
            <a:endParaRPr lang="ko-KR" altLang="en-US" dirty="0"/>
          </a:p>
        </p:txBody>
      </p:sp>
      <p:sp>
        <p:nvSpPr>
          <p:cNvPr id="3" name="내용 개체 틀 2"/>
          <p:cNvSpPr>
            <a:spLocks noGrp="1"/>
          </p:cNvSpPr>
          <p:nvPr>
            <p:ph idx="1"/>
          </p:nvPr>
        </p:nvSpPr>
        <p:spPr>
          <a:xfrm>
            <a:off x="457200" y="4159576"/>
            <a:ext cx="8229600" cy="2428575"/>
          </a:xfrm>
        </p:spPr>
        <p:txBody>
          <a:bodyPr/>
          <a:lstStyle/>
          <a:p>
            <a:r>
              <a:rPr lang="ko-KR" altLang="en-US" b="1" dirty="0" smtClean="0">
                <a:sym typeface="Wingdings" panose="05000000000000000000" pitchFamily="2" charset="2"/>
              </a:rPr>
              <a:t>단축키</a:t>
            </a:r>
            <a:endParaRPr lang="en-US" altLang="ko-KR" b="1" dirty="0" smtClean="0">
              <a:sym typeface="Wingdings" panose="05000000000000000000" pitchFamily="2" charset="2"/>
            </a:endParaRPr>
          </a:p>
          <a:p>
            <a:pPr lvl="1"/>
            <a:r>
              <a:rPr lang="en-US" altLang="ko-KR" b="1" dirty="0" smtClean="0">
                <a:sym typeface="Wingdings" panose="05000000000000000000" pitchFamily="2" charset="2"/>
              </a:rPr>
              <a:t>Ctrl + S : </a:t>
            </a:r>
            <a:r>
              <a:rPr lang="ko-KR" altLang="en-US" b="1" dirty="0" smtClean="0">
                <a:sym typeface="Wingdings" panose="05000000000000000000" pitchFamily="2" charset="2"/>
              </a:rPr>
              <a:t>저장하기</a:t>
            </a:r>
            <a:endParaRPr lang="en-US" altLang="ko-KR" b="1" dirty="0" smtClean="0">
              <a:sym typeface="Wingdings" panose="05000000000000000000" pitchFamily="2" charset="2"/>
            </a:endParaRPr>
          </a:p>
          <a:p>
            <a:pPr lvl="1"/>
            <a:r>
              <a:rPr lang="en-US" altLang="ko-KR" b="1" dirty="0" smtClean="0"/>
              <a:t>A </a:t>
            </a:r>
            <a:r>
              <a:rPr lang="en-US" altLang="ko-KR" b="1" dirty="0"/>
              <a:t>: </a:t>
            </a:r>
            <a:r>
              <a:rPr lang="ko-KR" altLang="en-US" b="1" dirty="0"/>
              <a:t>위에 셀 생성</a:t>
            </a:r>
            <a:endParaRPr lang="en-US" altLang="ko-KR" b="1" dirty="0"/>
          </a:p>
          <a:p>
            <a:pPr lvl="1"/>
            <a:r>
              <a:rPr lang="en-US" altLang="ko-KR" b="1" dirty="0"/>
              <a:t>B : </a:t>
            </a:r>
            <a:r>
              <a:rPr lang="ko-KR" altLang="en-US" b="1" dirty="0"/>
              <a:t>아래 셀 생성</a:t>
            </a:r>
            <a:endParaRPr lang="en-US" altLang="ko-KR" b="1" dirty="0"/>
          </a:p>
          <a:p>
            <a:pPr lvl="1"/>
            <a:r>
              <a:rPr lang="en-US" altLang="ko-KR" b="1" dirty="0"/>
              <a:t>Ctrl</a:t>
            </a:r>
            <a:r>
              <a:rPr lang="ko-KR" altLang="en-US" b="1" dirty="0"/>
              <a:t> </a:t>
            </a:r>
            <a:r>
              <a:rPr lang="en-US" altLang="ko-KR" b="1" dirty="0"/>
              <a:t>+</a:t>
            </a:r>
            <a:r>
              <a:rPr lang="ko-KR" altLang="en-US" b="1" dirty="0"/>
              <a:t> </a:t>
            </a:r>
            <a:r>
              <a:rPr lang="ko-KR" altLang="en-US" b="1" dirty="0" err="1"/>
              <a:t>엔터</a:t>
            </a:r>
            <a:r>
              <a:rPr lang="ko-KR" altLang="en-US" b="1" dirty="0"/>
              <a:t> </a:t>
            </a:r>
            <a:r>
              <a:rPr lang="en-US" altLang="ko-KR" b="1" dirty="0"/>
              <a:t>: </a:t>
            </a:r>
            <a:r>
              <a:rPr lang="ko-KR" altLang="en-US" b="1" dirty="0"/>
              <a:t>셀 실행</a:t>
            </a:r>
            <a:endParaRPr lang="en-US" altLang="ko-KR" b="1" dirty="0"/>
          </a:p>
          <a:p>
            <a:pPr lvl="1"/>
            <a:r>
              <a:rPr lang="en-US" altLang="ko-KR" b="1" dirty="0"/>
              <a:t>Ctrl</a:t>
            </a:r>
            <a:r>
              <a:rPr lang="ko-KR" altLang="en-US" b="1" dirty="0"/>
              <a:t> </a:t>
            </a:r>
            <a:r>
              <a:rPr lang="en-US" altLang="ko-KR" b="1" dirty="0"/>
              <a:t>+M + D : </a:t>
            </a:r>
            <a:r>
              <a:rPr lang="ko-KR" altLang="en-US" b="1" dirty="0"/>
              <a:t>셀 삭제</a:t>
            </a:r>
            <a:endParaRPr lang="en-US" altLang="ko-KR" b="1" dirty="0"/>
          </a:p>
          <a:p>
            <a:pPr lvl="1"/>
            <a:r>
              <a:rPr lang="en-US" altLang="ko-KR" b="1" dirty="0"/>
              <a:t>Ctrl</a:t>
            </a:r>
            <a:r>
              <a:rPr lang="ko-KR" altLang="en-US" b="1" dirty="0"/>
              <a:t> </a:t>
            </a:r>
            <a:r>
              <a:rPr lang="en-US" altLang="ko-KR" b="1" dirty="0"/>
              <a:t>+M + Z : </a:t>
            </a:r>
            <a:r>
              <a:rPr lang="ko-KR" altLang="en-US" b="1" dirty="0"/>
              <a:t>셀 되돌리기</a:t>
            </a:r>
          </a:p>
          <a:p>
            <a:pPr lvl="1"/>
            <a:endParaRPr lang="ko-KR" altLang="en-US" b="1" dirty="0"/>
          </a:p>
        </p:txBody>
      </p:sp>
      <p:sp>
        <p:nvSpPr>
          <p:cNvPr id="4" name="내용 개체 틀 2"/>
          <p:cNvSpPr txBox="1">
            <a:spLocks/>
          </p:cNvSpPr>
          <p:nvPr/>
        </p:nvSpPr>
        <p:spPr bwMode="auto">
          <a:xfrm>
            <a:off x="457200" y="1178837"/>
            <a:ext cx="8229600" cy="278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latinLnBrk="1" hangingPunct="1">
              <a:spcBef>
                <a:spcPct val="20000"/>
              </a:spcBef>
              <a:spcAft>
                <a:spcPct val="0"/>
              </a:spcAft>
              <a:buFont typeface="Wingdings" pitchFamily="2" charset="2"/>
              <a:buChar char="v"/>
              <a:defRPr sz="2000" kern="1200">
                <a:solidFill>
                  <a:schemeClr val="tx1"/>
                </a:solidFill>
                <a:latin typeface="+mn-lt"/>
                <a:ea typeface="+mn-ea"/>
                <a:cs typeface="+mn-cs"/>
              </a:defRPr>
            </a:lvl1pPr>
            <a:lvl2pPr marL="742950" indent="-285750" algn="l" rtl="0" eaLnBrk="1" fontAlgn="base" latinLnBrk="1" hangingPunct="1">
              <a:spcBef>
                <a:spcPct val="20000"/>
              </a:spcBef>
              <a:spcAft>
                <a:spcPct val="0"/>
              </a:spcAft>
              <a:buFont typeface="Wingdings" pitchFamily="2" charset="2"/>
              <a:buChar char="§"/>
              <a:defRPr sz="1800" kern="1200">
                <a:solidFill>
                  <a:schemeClr val="tx1"/>
                </a:solidFill>
                <a:latin typeface="+mn-lt"/>
                <a:ea typeface="+mn-ea"/>
                <a:cs typeface="+mn-cs"/>
              </a:defRPr>
            </a:lvl2pPr>
            <a:lvl3pPr marL="1143000" indent="-228600" algn="l" rtl="0" eaLnBrk="1" fontAlgn="base" latinLnBrk="1" hangingPunct="1">
              <a:spcBef>
                <a:spcPct val="20000"/>
              </a:spcBef>
              <a:spcAft>
                <a:spcPct val="0"/>
              </a:spcAft>
              <a:buFont typeface="Arial" pitchFamily="34" charset="0"/>
              <a:buChar char="•"/>
              <a:defRPr sz="1800" kern="1200">
                <a:solidFill>
                  <a:schemeClr val="tx1"/>
                </a:solidFill>
                <a:latin typeface="+mn-lt"/>
                <a:ea typeface="+mn-ea"/>
                <a:cs typeface="+mn-cs"/>
              </a:defRPr>
            </a:lvl3pPr>
            <a:lvl4pPr marL="1600200" indent="-228600" algn="l" rtl="0" eaLnBrk="1" fontAlgn="base" latinLnBrk="1" hangingPunct="1">
              <a:spcBef>
                <a:spcPct val="20000"/>
              </a:spcBef>
              <a:spcAft>
                <a:spcPct val="0"/>
              </a:spcAft>
              <a:buFont typeface="Arial" pitchFamily="34" charset="0"/>
              <a:buChar char="–"/>
              <a:defRPr sz="1600" kern="1200">
                <a:solidFill>
                  <a:schemeClr val="tx1"/>
                </a:solidFill>
                <a:latin typeface="+mn-lt"/>
                <a:ea typeface="+mn-ea"/>
                <a:cs typeface="+mn-cs"/>
              </a:defRPr>
            </a:lvl4pPr>
            <a:lvl5pPr marL="2057400" indent="-228600" algn="l" rtl="0" eaLnBrk="1" fontAlgn="base" latinLnBrk="1" hangingPunct="1">
              <a:spcBef>
                <a:spcPct val="20000"/>
              </a:spcBef>
              <a:spcAft>
                <a:spcPct val="0"/>
              </a:spcAft>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b="1" dirty="0" smtClean="0"/>
              <a:t>작업 화면</a:t>
            </a:r>
            <a:endParaRPr lang="ko-KR" altLang="en-US" b="1" dirty="0"/>
          </a:p>
        </p:txBody>
      </p:sp>
      <p:grpSp>
        <p:nvGrpSpPr>
          <p:cNvPr id="6" name="그룹 5"/>
          <p:cNvGrpSpPr/>
          <p:nvPr/>
        </p:nvGrpSpPr>
        <p:grpSpPr>
          <a:xfrm>
            <a:off x="876338" y="1643198"/>
            <a:ext cx="4093695" cy="2318269"/>
            <a:chOff x="2780442" y="7807330"/>
            <a:chExt cx="5534493" cy="3414678"/>
          </a:xfrm>
        </p:grpSpPr>
        <p:pic>
          <p:nvPicPr>
            <p:cNvPr id="6146" name="Picture 2" descr="https://dojang.io/pluginfile.php/14085/mod_page/content/7/046013_.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0442" y="7807330"/>
              <a:ext cx="5534493" cy="3414678"/>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3692357" y="8932961"/>
              <a:ext cx="1759285" cy="477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46527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용어 </a:t>
            </a:r>
          </a:p>
        </p:txBody>
      </p:sp>
      <p:sp>
        <p:nvSpPr>
          <p:cNvPr id="3" name="내용 개체 틀 2"/>
          <p:cNvSpPr>
            <a:spLocks noGrp="1"/>
          </p:cNvSpPr>
          <p:nvPr>
            <p:ph idx="1"/>
          </p:nvPr>
        </p:nvSpPr>
        <p:spPr/>
        <p:txBody>
          <a:bodyPr/>
          <a:lstStyle/>
          <a:p>
            <a:r>
              <a:rPr lang="ko-KR" altLang="en-US" b="1" dirty="0"/>
              <a:t>문장 </a:t>
            </a:r>
            <a:r>
              <a:rPr lang="en-US" altLang="ko-KR" b="1" dirty="0"/>
              <a:t>(statement)</a:t>
            </a:r>
          </a:p>
          <a:p>
            <a:pPr lvl="1"/>
            <a:r>
              <a:rPr lang="ko-KR" altLang="en-US" dirty="0"/>
              <a:t>프로그램에서 한 줄의 명령어 </a:t>
            </a:r>
            <a:endParaRPr lang="en-US" altLang="ko-KR" dirty="0"/>
          </a:p>
          <a:p>
            <a:pPr lvl="1"/>
            <a:endParaRPr lang="en-US" altLang="ko-KR" dirty="0"/>
          </a:p>
          <a:p>
            <a:r>
              <a:rPr lang="ko-KR" altLang="en-US" b="1" dirty="0"/>
              <a:t>함수</a:t>
            </a:r>
            <a:r>
              <a:rPr lang="en-US" altLang="ko-KR" b="1" dirty="0"/>
              <a:t>(function)</a:t>
            </a:r>
          </a:p>
          <a:p>
            <a:pPr lvl="1"/>
            <a:r>
              <a:rPr lang="ko-KR" altLang="en-US" dirty="0"/>
              <a:t>특별한</a:t>
            </a:r>
            <a:r>
              <a:rPr lang="en-US" altLang="ko-KR" dirty="0"/>
              <a:t> </a:t>
            </a:r>
            <a:r>
              <a:rPr lang="ko-KR" altLang="en-US" dirty="0"/>
              <a:t>작업을 수행하는 명령어들의 모임 </a:t>
            </a:r>
            <a:endParaRPr lang="en-US" altLang="ko-KR" dirty="0"/>
          </a:p>
          <a:p>
            <a:pPr lvl="1"/>
            <a:r>
              <a:rPr lang="ko-KR" altLang="en-US" dirty="0"/>
              <a:t>사용방법 </a:t>
            </a:r>
            <a:endParaRPr lang="en-US" altLang="ko-KR" dirty="0"/>
          </a:p>
          <a:p>
            <a:pPr lvl="2"/>
            <a:r>
              <a:rPr lang="en-US" altLang="ko-KR" dirty="0"/>
              <a:t> </a:t>
            </a:r>
            <a:r>
              <a:rPr lang="ko-KR" altLang="en-US" dirty="0"/>
              <a:t>함수이름</a:t>
            </a:r>
            <a:r>
              <a:rPr lang="en-US" altLang="ko-KR" dirty="0"/>
              <a:t>(</a:t>
            </a:r>
            <a:r>
              <a:rPr lang="ko-KR" altLang="en-US" dirty="0"/>
              <a:t>인수</a:t>
            </a:r>
            <a:r>
              <a:rPr lang="en-US" altLang="ko-KR" dirty="0"/>
              <a:t>) </a:t>
            </a:r>
          </a:p>
          <a:p>
            <a:pPr lvl="2"/>
            <a:r>
              <a:rPr lang="en-US" altLang="ko-KR" dirty="0"/>
              <a:t> print(“Hello World!”)</a:t>
            </a:r>
          </a:p>
          <a:p>
            <a:pPr lvl="1"/>
            <a:endParaRPr lang="en-US" altLang="ko-KR" dirty="0"/>
          </a:p>
          <a:p>
            <a:r>
              <a:rPr lang="en-US" altLang="ko-KR" b="1" dirty="0"/>
              <a:t>print </a:t>
            </a:r>
            <a:r>
              <a:rPr lang="ko-KR" altLang="en-US" b="1" dirty="0"/>
              <a:t>함수 </a:t>
            </a:r>
            <a:endParaRPr lang="en-US" altLang="ko-KR" b="1" dirty="0"/>
          </a:p>
          <a:p>
            <a:pPr lvl="1"/>
            <a:r>
              <a:rPr lang="ko-KR" altLang="en-US" dirty="0"/>
              <a:t>화면에 출력하는 작업 수행 함수 </a:t>
            </a:r>
            <a:endParaRPr lang="en-US" altLang="ko-KR" dirty="0"/>
          </a:p>
          <a:p>
            <a:pPr lvl="1"/>
            <a:endParaRPr lang="en-US" altLang="ko-KR" dirty="0"/>
          </a:p>
          <a:p>
            <a:r>
              <a:rPr lang="ko-KR" altLang="en-US" b="1" dirty="0"/>
              <a:t>문자열</a:t>
            </a:r>
            <a:r>
              <a:rPr lang="en-US" altLang="ko-KR" b="1" dirty="0"/>
              <a:t>(string) </a:t>
            </a:r>
          </a:p>
          <a:p>
            <a:pPr lvl="1"/>
            <a:r>
              <a:rPr lang="en-US" altLang="ko-KR" dirty="0"/>
              <a:t>“</a:t>
            </a:r>
            <a:r>
              <a:rPr lang="en-US" altLang="ko-KR" dirty="0" err="1"/>
              <a:t>abc</a:t>
            </a:r>
            <a:r>
              <a:rPr lang="en-US" altLang="ko-KR" dirty="0"/>
              <a:t>”, ‘ABC’ </a:t>
            </a:r>
            <a:r>
              <a:rPr lang="ko-KR" altLang="en-US" dirty="0"/>
              <a:t>등과 같이 </a:t>
            </a:r>
            <a:r>
              <a:rPr lang="en-US" altLang="ko-KR" dirty="0"/>
              <a:t>“  “ </a:t>
            </a:r>
            <a:r>
              <a:rPr lang="ko-KR" altLang="en-US" dirty="0"/>
              <a:t>또는 </a:t>
            </a:r>
            <a:r>
              <a:rPr lang="en-US" altLang="ko-KR" dirty="0"/>
              <a:t>‘  ‘</a:t>
            </a:r>
            <a:r>
              <a:rPr lang="ko-KR" altLang="en-US" dirty="0"/>
              <a:t>에 있는 문자들</a:t>
            </a:r>
            <a:r>
              <a:rPr lang="en-US" altLang="ko-KR" dirty="0"/>
              <a:t> </a:t>
            </a:r>
            <a:endParaRPr lang="ko-KR" altLang="en-US" dirty="0"/>
          </a:p>
        </p:txBody>
      </p:sp>
      <p:pic>
        <p:nvPicPr>
          <p:cNvPr id="4" name="그림 3"/>
          <p:cNvPicPr>
            <a:picLocks noChangeAspect="1"/>
          </p:cNvPicPr>
          <p:nvPr/>
        </p:nvPicPr>
        <p:blipFill>
          <a:blip r:embed="rId2"/>
          <a:stretch>
            <a:fillRect/>
          </a:stretch>
        </p:blipFill>
        <p:spPr>
          <a:xfrm>
            <a:off x="2051720" y="6183375"/>
            <a:ext cx="3633019" cy="674625"/>
          </a:xfrm>
          <a:prstGeom prst="rect">
            <a:avLst/>
          </a:prstGeom>
        </p:spPr>
      </p:pic>
    </p:spTree>
    <p:extLst>
      <p:ext uri="{BB962C8B-B14F-4D97-AF65-F5344CB8AC3E}">
        <p14:creationId xmlns:p14="http://schemas.microsoft.com/office/powerpoint/2010/main" val="922053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print </a:t>
            </a:r>
            <a:r>
              <a:rPr lang="ko-KR" altLang="en-US" dirty="0"/>
              <a:t>함수 </a:t>
            </a:r>
          </a:p>
        </p:txBody>
      </p:sp>
      <p:pic>
        <p:nvPicPr>
          <p:cNvPr id="7" name="그림 6">
            <a:extLst>
              <a:ext uri="{FF2B5EF4-FFF2-40B4-BE49-F238E27FC236}">
                <a16:creationId xmlns:a16="http://schemas.microsoft.com/office/drawing/2014/main" id="{B240E949-6654-47C0-9EAB-513E16AC9DF1}"/>
              </a:ext>
            </a:extLst>
          </p:cNvPr>
          <p:cNvPicPr>
            <a:picLocks noChangeAspect="1"/>
          </p:cNvPicPr>
          <p:nvPr/>
        </p:nvPicPr>
        <p:blipFill>
          <a:blip r:embed="rId2"/>
          <a:stretch>
            <a:fillRect/>
          </a:stretch>
        </p:blipFill>
        <p:spPr>
          <a:xfrm>
            <a:off x="1669143" y="1369332"/>
            <a:ext cx="6493102" cy="5343525"/>
          </a:xfrm>
          <a:prstGeom prst="rect">
            <a:avLst/>
          </a:prstGeom>
        </p:spPr>
      </p:pic>
    </p:spTree>
    <p:extLst>
      <p:ext uri="{BB962C8B-B14F-4D97-AF65-F5344CB8AC3E}">
        <p14:creationId xmlns:p14="http://schemas.microsoft.com/office/powerpoint/2010/main" val="2514866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변수와 치환  </a:t>
            </a:r>
          </a:p>
        </p:txBody>
      </p:sp>
      <p:sp>
        <p:nvSpPr>
          <p:cNvPr id="3" name="내용 개체 틀 2"/>
          <p:cNvSpPr>
            <a:spLocks noGrp="1"/>
          </p:cNvSpPr>
          <p:nvPr>
            <p:ph idx="1"/>
          </p:nvPr>
        </p:nvSpPr>
        <p:spPr/>
        <p:txBody>
          <a:bodyPr/>
          <a:lstStyle/>
          <a:p>
            <a:r>
              <a:rPr lang="ko-KR" altLang="en-US" b="1" dirty="0"/>
              <a:t>변수 </a:t>
            </a:r>
            <a:r>
              <a:rPr lang="en-US" altLang="ko-KR" b="1" dirty="0"/>
              <a:t>(variable) </a:t>
            </a:r>
          </a:p>
          <a:p>
            <a:pPr lvl="1"/>
            <a:r>
              <a:rPr lang="ko-KR" altLang="en-US" dirty="0"/>
              <a:t>값을 저장하는 공간의 이름 </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b="1" dirty="0"/>
              <a:t>변수의 치환</a:t>
            </a:r>
            <a:r>
              <a:rPr lang="en-US" altLang="ko-KR" b="1" dirty="0"/>
              <a:t>(assignment) </a:t>
            </a:r>
            <a:r>
              <a:rPr lang="ko-KR" altLang="en-US" b="1" dirty="0"/>
              <a:t> </a:t>
            </a:r>
            <a:endParaRPr lang="en-US" altLang="ko-KR" b="1" dirty="0"/>
          </a:p>
          <a:p>
            <a:pPr lvl="2"/>
            <a:r>
              <a:rPr lang="ko-KR" altLang="en-US" dirty="0" err="1"/>
              <a:t>변수명</a:t>
            </a:r>
            <a:r>
              <a:rPr lang="ko-KR" altLang="en-US" dirty="0"/>
              <a:t> </a:t>
            </a:r>
            <a:r>
              <a:rPr lang="en-US" altLang="ko-KR" dirty="0"/>
              <a:t>= </a:t>
            </a:r>
            <a:r>
              <a:rPr lang="ko-KR" altLang="en-US" dirty="0"/>
              <a:t>값 </a:t>
            </a:r>
            <a:endParaRPr lang="en-US" altLang="ko-KR" dirty="0"/>
          </a:p>
          <a:p>
            <a:pPr lvl="2"/>
            <a:r>
              <a:rPr lang="en-US" altLang="ko-KR" dirty="0" err="1"/>
              <a:t>ftemp</a:t>
            </a:r>
            <a:r>
              <a:rPr lang="en-US" altLang="ko-KR" dirty="0"/>
              <a:t> = 90</a:t>
            </a:r>
            <a:endParaRPr lang="ko-KR" altLang="en-US" dirty="0"/>
          </a:p>
        </p:txBody>
      </p:sp>
      <p:pic>
        <p:nvPicPr>
          <p:cNvPr id="5" name="그림 4"/>
          <p:cNvPicPr>
            <a:picLocks noChangeAspect="1"/>
          </p:cNvPicPr>
          <p:nvPr/>
        </p:nvPicPr>
        <p:blipFill>
          <a:blip r:embed="rId2"/>
          <a:stretch>
            <a:fillRect/>
          </a:stretch>
        </p:blipFill>
        <p:spPr>
          <a:xfrm>
            <a:off x="971600" y="5733256"/>
            <a:ext cx="3257550" cy="923925"/>
          </a:xfrm>
          <a:prstGeom prst="rect">
            <a:avLst/>
          </a:prstGeom>
        </p:spPr>
      </p:pic>
      <p:pic>
        <p:nvPicPr>
          <p:cNvPr id="6" name="그림 5"/>
          <p:cNvPicPr>
            <a:picLocks noChangeAspect="1"/>
          </p:cNvPicPr>
          <p:nvPr/>
        </p:nvPicPr>
        <p:blipFill>
          <a:blip r:embed="rId3"/>
          <a:stretch>
            <a:fillRect/>
          </a:stretch>
        </p:blipFill>
        <p:spPr>
          <a:xfrm>
            <a:off x="5508104" y="5733256"/>
            <a:ext cx="1695450" cy="1057275"/>
          </a:xfrm>
          <a:prstGeom prst="rect">
            <a:avLst/>
          </a:prstGeom>
        </p:spPr>
      </p:pic>
      <p:pic>
        <p:nvPicPr>
          <p:cNvPr id="7" name="그림 6">
            <a:extLst>
              <a:ext uri="{FF2B5EF4-FFF2-40B4-BE49-F238E27FC236}">
                <a16:creationId xmlns:a16="http://schemas.microsoft.com/office/drawing/2014/main" id="{A0E387EC-A903-4896-B2C6-5C4CA9BBC9F4}"/>
              </a:ext>
            </a:extLst>
          </p:cNvPr>
          <p:cNvPicPr>
            <a:picLocks noChangeAspect="1"/>
          </p:cNvPicPr>
          <p:nvPr/>
        </p:nvPicPr>
        <p:blipFill>
          <a:blip r:embed="rId4"/>
          <a:stretch>
            <a:fillRect/>
          </a:stretch>
        </p:blipFill>
        <p:spPr>
          <a:xfrm>
            <a:off x="4376057" y="1626469"/>
            <a:ext cx="4310743" cy="3292929"/>
          </a:xfrm>
          <a:prstGeom prst="rect">
            <a:avLst/>
          </a:prstGeom>
        </p:spPr>
      </p:pic>
    </p:spTree>
    <p:extLst>
      <p:ext uri="{BB962C8B-B14F-4D97-AF65-F5344CB8AC3E}">
        <p14:creationId xmlns:p14="http://schemas.microsoft.com/office/powerpoint/2010/main" val="842877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조건문</a:t>
            </a:r>
            <a:endParaRPr lang="ko-KR" altLang="en-US" dirty="0"/>
          </a:p>
        </p:txBody>
      </p:sp>
      <p:sp>
        <p:nvSpPr>
          <p:cNvPr id="3" name="내용 개체 틀 2"/>
          <p:cNvSpPr>
            <a:spLocks noGrp="1"/>
          </p:cNvSpPr>
          <p:nvPr>
            <p:ph idx="1"/>
          </p:nvPr>
        </p:nvSpPr>
        <p:spPr>
          <a:xfrm>
            <a:off x="457200" y="1196752"/>
            <a:ext cx="8229600" cy="5904656"/>
          </a:xfrm>
        </p:spPr>
        <p:txBody>
          <a:bodyPr>
            <a:normAutofit fontScale="92500" lnSpcReduction="10000"/>
          </a:bodyPr>
          <a:lstStyle/>
          <a:p>
            <a:r>
              <a:rPr lang="ko-KR" altLang="en-US" b="1" dirty="0" err="1"/>
              <a:t>조건문</a:t>
            </a:r>
            <a:r>
              <a:rPr lang="ko-KR" altLang="en-US" dirty="0"/>
              <a:t> </a:t>
            </a:r>
            <a:r>
              <a:rPr lang="en-US" altLang="ko-KR" dirty="0"/>
              <a:t>(conditional statement) </a:t>
            </a:r>
          </a:p>
          <a:p>
            <a:pPr lvl="1"/>
            <a:r>
              <a:rPr lang="ko-KR" altLang="en-US" dirty="0"/>
              <a:t>조건에 따라 실행되는 문장이 결정되는 문장</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457200" lvl="1" indent="0">
              <a:buNone/>
            </a:pPr>
            <a:r>
              <a:rPr lang="ko-KR" altLang="en-US" dirty="0"/>
              <a:t> </a:t>
            </a:r>
            <a:endParaRPr lang="en-US" altLang="ko-KR" dirty="0"/>
          </a:p>
          <a:p>
            <a:pPr lvl="2"/>
            <a:endParaRPr lang="en-US" altLang="ko-KR" dirty="0"/>
          </a:p>
          <a:p>
            <a:pPr lvl="2"/>
            <a:r>
              <a:rPr lang="ko-KR" altLang="en-US" dirty="0"/>
              <a:t>콜론 </a:t>
            </a:r>
            <a:r>
              <a:rPr lang="en-US" altLang="ko-KR" dirty="0"/>
              <a:t>(</a:t>
            </a:r>
            <a:r>
              <a:rPr lang="en-US" altLang="ko-KR" dirty="0">
                <a:sym typeface="Wingdings" panose="05000000000000000000" pitchFamily="2" charset="2"/>
              </a:rPr>
              <a:t>:) : </a:t>
            </a:r>
            <a:r>
              <a:rPr lang="ko-KR" altLang="en-US" dirty="0">
                <a:sym typeface="Wingdings" panose="05000000000000000000" pitchFamily="2" charset="2"/>
              </a:rPr>
              <a:t>아직 문장이 끝나지 않았음 </a:t>
            </a:r>
            <a:r>
              <a:rPr lang="en-US" altLang="ko-KR" dirty="0">
                <a:sym typeface="Wingdings" panose="05000000000000000000" pitchFamily="2" charset="2"/>
              </a:rPr>
              <a:t/>
            </a:r>
            <a:br>
              <a:rPr lang="en-US" altLang="ko-KR" dirty="0">
                <a:sym typeface="Wingdings" panose="05000000000000000000" pitchFamily="2" charset="2"/>
              </a:rPr>
            </a:br>
            <a:r>
              <a:rPr lang="ko-KR" altLang="en-US" dirty="0">
                <a:sym typeface="Wingdings" panose="05000000000000000000" pitchFamily="2" charset="2"/>
              </a:rPr>
              <a:t>들여쓰기 </a:t>
            </a:r>
            <a:r>
              <a:rPr lang="en-US" altLang="ko-KR" dirty="0">
                <a:sym typeface="Wingdings" panose="05000000000000000000" pitchFamily="2" charset="2"/>
              </a:rPr>
              <a:t>: </a:t>
            </a:r>
            <a:r>
              <a:rPr lang="ko-KR" altLang="en-US" dirty="0">
                <a:sym typeface="Wingdings" panose="05000000000000000000" pitchFamily="2" charset="2"/>
              </a:rPr>
              <a:t>문장의 블록</a:t>
            </a:r>
            <a:r>
              <a:rPr lang="en-US" altLang="ko-KR" dirty="0">
                <a:sym typeface="Wingdings" panose="05000000000000000000" pitchFamily="2" charset="2"/>
              </a:rPr>
              <a:t>(block, </a:t>
            </a:r>
            <a:r>
              <a:rPr lang="ko-KR" altLang="en-US" dirty="0">
                <a:sym typeface="Wingdings" panose="05000000000000000000" pitchFamily="2" charset="2"/>
              </a:rPr>
              <a:t>덩어리</a:t>
            </a:r>
            <a:r>
              <a:rPr lang="en-US" altLang="ko-KR" dirty="0">
                <a:sym typeface="Wingdings" panose="05000000000000000000" pitchFamily="2" charset="2"/>
              </a:rPr>
              <a:t>) </a:t>
            </a:r>
            <a:r>
              <a:rPr lang="ko-KR" altLang="en-US" dirty="0">
                <a:sym typeface="Wingdings" panose="05000000000000000000" pitchFamily="2" charset="2"/>
              </a:rPr>
              <a:t>표시 </a:t>
            </a:r>
            <a:endParaRPr lang="ko-KR" altLang="en-US" dirty="0"/>
          </a:p>
        </p:txBody>
      </p:sp>
      <p:sp>
        <p:nvSpPr>
          <p:cNvPr id="4" name="순서도: 처리 3"/>
          <p:cNvSpPr/>
          <p:nvPr/>
        </p:nvSpPr>
        <p:spPr>
          <a:xfrm>
            <a:off x="2987824" y="2060848"/>
            <a:ext cx="2592288" cy="5040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temp</a:t>
            </a:r>
            <a:r>
              <a:rPr lang="ko-KR" altLang="en-US" b="1" dirty="0">
                <a:solidFill>
                  <a:schemeClr val="tx1"/>
                </a:solidFill>
              </a:rPr>
              <a:t>에</a:t>
            </a:r>
            <a:r>
              <a:rPr lang="en-US" altLang="ko-KR" b="1" dirty="0">
                <a:solidFill>
                  <a:schemeClr val="tx1"/>
                </a:solidFill>
              </a:rPr>
              <a:t> </a:t>
            </a:r>
            <a:r>
              <a:rPr lang="ko-KR" altLang="en-US" b="1" dirty="0">
                <a:solidFill>
                  <a:schemeClr val="tx1"/>
                </a:solidFill>
              </a:rPr>
              <a:t>온도 저장</a:t>
            </a:r>
          </a:p>
        </p:txBody>
      </p:sp>
      <p:sp>
        <p:nvSpPr>
          <p:cNvPr id="5" name="순서도: 판단 4"/>
          <p:cNvSpPr/>
          <p:nvPr/>
        </p:nvSpPr>
        <p:spPr>
          <a:xfrm>
            <a:off x="3059832" y="2852936"/>
            <a:ext cx="2448272" cy="57606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 temp&gt;20?</a:t>
            </a:r>
            <a:endParaRPr lang="ko-KR" altLang="en-US" dirty="0">
              <a:solidFill>
                <a:schemeClr val="tx1"/>
              </a:solidFill>
            </a:endParaRPr>
          </a:p>
        </p:txBody>
      </p:sp>
      <p:sp>
        <p:nvSpPr>
          <p:cNvPr id="6" name="순서도: 처리 5"/>
          <p:cNvSpPr/>
          <p:nvPr/>
        </p:nvSpPr>
        <p:spPr>
          <a:xfrm>
            <a:off x="1259632" y="3717032"/>
            <a:ext cx="2592288" cy="5040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a:t>
            </a:r>
            <a:r>
              <a:rPr lang="ko-KR" altLang="en-US" b="1" dirty="0">
                <a:solidFill>
                  <a:schemeClr val="tx1"/>
                </a:solidFill>
              </a:rPr>
              <a:t>얇은 옷 입으세요</a:t>
            </a:r>
            <a:r>
              <a:rPr lang="en-US" altLang="ko-KR" b="1" dirty="0">
                <a:solidFill>
                  <a:schemeClr val="tx1"/>
                </a:solidFill>
              </a:rPr>
              <a:t>”</a:t>
            </a:r>
            <a:endParaRPr lang="ko-KR" altLang="en-US" b="1" dirty="0">
              <a:solidFill>
                <a:schemeClr val="tx1"/>
              </a:solidFill>
            </a:endParaRPr>
          </a:p>
        </p:txBody>
      </p:sp>
      <p:sp>
        <p:nvSpPr>
          <p:cNvPr id="7" name="순서도: 처리 6"/>
          <p:cNvSpPr/>
          <p:nvPr/>
        </p:nvSpPr>
        <p:spPr>
          <a:xfrm>
            <a:off x="4716016" y="3717032"/>
            <a:ext cx="2592288" cy="5040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a:t>
            </a:r>
            <a:r>
              <a:rPr lang="ko-KR" altLang="en-US" b="1" dirty="0">
                <a:solidFill>
                  <a:schemeClr val="tx1"/>
                </a:solidFill>
              </a:rPr>
              <a:t>두꺼운 옷 입으세요</a:t>
            </a:r>
            <a:r>
              <a:rPr lang="en-US" altLang="ko-KR" b="1" dirty="0">
                <a:solidFill>
                  <a:schemeClr val="tx1"/>
                </a:solidFill>
              </a:rPr>
              <a:t>”</a:t>
            </a:r>
            <a:endParaRPr lang="ko-KR" altLang="en-US" b="1" dirty="0">
              <a:solidFill>
                <a:schemeClr val="tx1"/>
              </a:solidFill>
            </a:endParaRPr>
          </a:p>
        </p:txBody>
      </p:sp>
      <p:cxnSp>
        <p:nvCxnSpPr>
          <p:cNvPr id="9" name="직선 화살표 연결선 8"/>
          <p:cNvCxnSpPr>
            <a:stCxn id="4" idx="2"/>
            <a:endCxn id="5" idx="0"/>
          </p:cNvCxnSpPr>
          <p:nvPr/>
        </p:nvCxnSpPr>
        <p:spPr>
          <a:xfrm>
            <a:off x="4283968" y="2564904"/>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5" idx="1"/>
            <a:endCxn id="6" idx="0"/>
          </p:cNvCxnSpPr>
          <p:nvPr/>
        </p:nvCxnSpPr>
        <p:spPr>
          <a:xfrm rot="10800000" flipV="1">
            <a:off x="2555776" y="3140968"/>
            <a:ext cx="504056" cy="5760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꺾인 연결선 12"/>
          <p:cNvCxnSpPr>
            <a:stCxn id="5" idx="3"/>
            <a:endCxn id="7" idx="0"/>
          </p:cNvCxnSpPr>
          <p:nvPr/>
        </p:nvCxnSpPr>
        <p:spPr>
          <a:xfrm>
            <a:off x="5508104" y="3140968"/>
            <a:ext cx="504056" cy="5760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그림 13"/>
          <p:cNvPicPr>
            <a:picLocks noChangeAspect="1"/>
          </p:cNvPicPr>
          <p:nvPr/>
        </p:nvPicPr>
        <p:blipFill>
          <a:blip r:embed="rId2"/>
          <a:stretch>
            <a:fillRect/>
          </a:stretch>
        </p:blipFill>
        <p:spPr>
          <a:xfrm>
            <a:off x="1187624" y="4653136"/>
            <a:ext cx="3869916" cy="1368152"/>
          </a:xfrm>
          <a:prstGeom prst="rect">
            <a:avLst/>
          </a:prstGeom>
        </p:spPr>
      </p:pic>
      <p:pic>
        <p:nvPicPr>
          <p:cNvPr id="15" name="그림 14"/>
          <p:cNvPicPr>
            <a:picLocks noChangeAspect="1"/>
          </p:cNvPicPr>
          <p:nvPr/>
        </p:nvPicPr>
        <p:blipFill>
          <a:blip r:embed="rId3"/>
          <a:stretch>
            <a:fillRect/>
          </a:stretch>
        </p:blipFill>
        <p:spPr>
          <a:xfrm>
            <a:off x="5796136" y="5157192"/>
            <a:ext cx="1886834" cy="444864"/>
          </a:xfrm>
          <a:prstGeom prst="rect">
            <a:avLst/>
          </a:prstGeom>
        </p:spPr>
      </p:pic>
      <p:sp>
        <p:nvSpPr>
          <p:cNvPr id="16" name="TextBox 15"/>
          <p:cNvSpPr txBox="1"/>
          <p:nvPr/>
        </p:nvSpPr>
        <p:spPr>
          <a:xfrm>
            <a:off x="5436096" y="2780928"/>
            <a:ext cx="657552" cy="369332"/>
          </a:xfrm>
          <a:prstGeom prst="rect">
            <a:avLst/>
          </a:prstGeom>
          <a:noFill/>
        </p:spPr>
        <p:txBody>
          <a:bodyPr wrap="none" rtlCol="0">
            <a:spAutoFit/>
          </a:bodyPr>
          <a:lstStyle/>
          <a:p>
            <a:r>
              <a:rPr lang="en-US" altLang="ko-KR" dirty="0"/>
              <a:t>false</a:t>
            </a:r>
            <a:endParaRPr lang="ko-KR" altLang="en-US" dirty="0"/>
          </a:p>
        </p:txBody>
      </p:sp>
      <p:sp>
        <p:nvSpPr>
          <p:cNvPr id="17" name="TextBox 16"/>
          <p:cNvSpPr txBox="1"/>
          <p:nvPr/>
        </p:nvSpPr>
        <p:spPr>
          <a:xfrm>
            <a:off x="2492152" y="2861320"/>
            <a:ext cx="603050" cy="369332"/>
          </a:xfrm>
          <a:prstGeom prst="rect">
            <a:avLst/>
          </a:prstGeom>
          <a:noFill/>
        </p:spPr>
        <p:txBody>
          <a:bodyPr wrap="none" rtlCol="0">
            <a:spAutoFit/>
          </a:bodyPr>
          <a:lstStyle/>
          <a:p>
            <a:r>
              <a:rPr lang="en-US" altLang="ko-KR" dirty="0"/>
              <a:t>true</a:t>
            </a:r>
            <a:endParaRPr lang="ko-KR" altLang="en-US" dirty="0"/>
          </a:p>
        </p:txBody>
      </p:sp>
      <p:pic>
        <p:nvPicPr>
          <p:cNvPr id="8" name="그림 7">
            <a:extLst>
              <a:ext uri="{FF2B5EF4-FFF2-40B4-BE49-F238E27FC236}">
                <a16:creationId xmlns:a16="http://schemas.microsoft.com/office/drawing/2014/main" id="{1BE73E17-4B2B-4FA9-8E45-ADA29C0339DA}"/>
              </a:ext>
            </a:extLst>
          </p:cNvPr>
          <p:cNvPicPr>
            <a:picLocks noChangeAspect="1"/>
          </p:cNvPicPr>
          <p:nvPr/>
        </p:nvPicPr>
        <p:blipFill>
          <a:blip r:embed="rId4"/>
          <a:stretch>
            <a:fillRect/>
          </a:stretch>
        </p:blipFill>
        <p:spPr>
          <a:xfrm>
            <a:off x="6012160" y="4368802"/>
            <a:ext cx="2907452" cy="2395411"/>
          </a:xfrm>
          <a:prstGeom prst="rect">
            <a:avLst/>
          </a:prstGeom>
        </p:spPr>
      </p:pic>
    </p:spTree>
    <p:extLst>
      <p:ext uri="{BB962C8B-B14F-4D97-AF65-F5344CB8AC3E}">
        <p14:creationId xmlns:p14="http://schemas.microsoft.com/office/powerpoint/2010/main" val="3980194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반복문</a:t>
            </a:r>
            <a:endParaRPr lang="ko-KR" altLang="en-US" dirty="0"/>
          </a:p>
        </p:txBody>
      </p:sp>
      <p:sp>
        <p:nvSpPr>
          <p:cNvPr id="3" name="내용 개체 틀 2"/>
          <p:cNvSpPr>
            <a:spLocks noGrp="1"/>
          </p:cNvSpPr>
          <p:nvPr>
            <p:ph idx="1"/>
          </p:nvPr>
        </p:nvSpPr>
        <p:spPr>
          <a:xfrm>
            <a:off x="457200" y="1196752"/>
            <a:ext cx="8229600" cy="5661248"/>
          </a:xfrm>
        </p:spPr>
        <p:txBody>
          <a:bodyPr>
            <a:normAutofit lnSpcReduction="10000"/>
          </a:bodyPr>
          <a:lstStyle/>
          <a:p>
            <a:r>
              <a:rPr lang="ko-KR" altLang="en-US" b="1" dirty="0" err="1"/>
              <a:t>반복문</a:t>
            </a:r>
            <a:r>
              <a:rPr lang="ko-KR" altLang="en-US" b="1" dirty="0"/>
              <a:t> </a:t>
            </a:r>
            <a:r>
              <a:rPr lang="en-US" altLang="ko-KR" b="1" dirty="0"/>
              <a:t>(repetition statement)</a:t>
            </a:r>
            <a:r>
              <a:rPr lang="en-US" altLang="ko-KR" dirty="0"/>
              <a:t> </a:t>
            </a:r>
          </a:p>
          <a:p>
            <a:pPr lvl="1"/>
            <a:r>
              <a:rPr lang="ko-KR" altLang="en-US" dirty="0"/>
              <a:t>조건이 만족되면 계속 반복하는 문장</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sz="1600" dirty="0"/>
          </a:p>
          <a:p>
            <a:pPr lvl="2"/>
            <a:r>
              <a:rPr lang="ko-KR" altLang="en-US" sz="1600" dirty="0"/>
              <a:t>이중등호</a:t>
            </a:r>
            <a:r>
              <a:rPr lang="en-US" altLang="ko-KR" sz="1600" dirty="0"/>
              <a:t>(==) : </a:t>
            </a:r>
            <a:r>
              <a:rPr lang="ko-KR" altLang="en-US" sz="1600" dirty="0"/>
              <a:t>같은 값인지 비교 </a:t>
            </a:r>
            <a:endParaRPr lang="en-US" altLang="ko-KR" sz="1600" dirty="0"/>
          </a:p>
          <a:p>
            <a:pPr lvl="2"/>
            <a:r>
              <a:rPr lang="en-US" altLang="ko-KR" sz="1600" dirty="0"/>
              <a:t>input(): </a:t>
            </a:r>
            <a:r>
              <a:rPr lang="ko-KR" altLang="en-US" sz="1600" dirty="0"/>
              <a:t>메시지를 출력하고 입력을 받는 함수 </a:t>
            </a:r>
            <a:r>
              <a:rPr lang="en-US" altLang="ko-KR" sz="1600" dirty="0"/>
              <a:t> </a:t>
            </a:r>
            <a:r>
              <a:rPr lang="ko-KR" altLang="en-US" sz="1600" dirty="0"/>
              <a:t> </a:t>
            </a:r>
            <a:endParaRPr lang="en-US" altLang="ko-KR" sz="1600" dirty="0"/>
          </a:p>
        </p:txBody>
      </p:sp>
      <p:sp>
        <p:nvSpPr>
          <p:cNvPr id="4" name="순서도: 판단 3"/>
          <p:cNvSpPr/>
          <p:nvPr/>
        </p:nvSpPr>
        <p:spPr>
          <a:xfrm>
            <a:off x="2771800" y="2420888"/>
            <a:ext cx="2448272" cy="57606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 </a:t>
            </a:r>
            <a:r>
              <a:rPr lang="ko-KR" altLang="en-US" dirty="0">
                <a:solidFill>
                  <a:schemeClr val="tx1"/>
                </a:solidFill>
              </a:rPr>
              <a:t>조건</a:t>
            </a:r>
          </a:p>
        </p:txBody>
      </p:sp>
      <p:sp>
        <p:nvSpPr>
          <p:cNvPr id="5" name="순서도: 처리 4"/>
          <p:cNvSpPr/>
          <p:nvPr/>
        </p:nvSpPr>
        <p:spPr>
          <a:xfrm>
            <a:off x="2699792" y="3429000"/>
            <a:ext cx="2592288" cy="5040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문장</a:t>
            </a:r>
          </a:p>
        </p:txBody>
      </p:sp>
      <p:sp>
        <p:nvSpPr>
          <p:cNvPr id="6" name="TextBox 5"/>
          <p:cNvSpPr txBox="1"/>
          <p:nvPr/>
        </p:nvSpPr>
        <p:spPr>
          <a:xfrm>
            <a:off x="5364088" y="2276872"/>
            <a:ext cx="657552" cy="369332"/>
          </a:xfrm>
          <a:prstGeom prst="rect">
            <a:avLst/>
          </a:prstGeom>
          <a:noFill/>
        </p:spPr>
        <p:txBody>
          <a:bodyPr wrap="none" rtlCol="0">
            <a:spAutoFit/>
          </a:bodyPr>
          <a:lstStyle/>
          <a:p>
            <a:r>
              <a:rPr lang="en-US" altLang="ko-KR" dirty="0"/>
              <a:t>false</a:t>
            </a:r>
            <a:endParaRPr lang="ko-KR" altLang="en-US" dirty="0"/>
          </a:p>
        </p:txBody>
      </p:sp>
      <p:sp>
        <p:nvSpPr>
          <p:cNvPr id="7" name="TextBox 6"/>
          <p:cNvSpPr txBox="1"/>
          <p:nvPr/>
        </p:nvSpPr>
        <p:spPr>
          <a:xfrm>
            <a:off x="4283968" y="2924944"/>
            <a:ext cx="603050" cy="369332"/>
          </a:xfrm>
          <a:prstGeom prst="rect">
            <a:avLst/>
          </a:prstGeom>
          <a:noFill/>
        </p:spPr>
        <p:txBody>
          <a:bodyPr wrap="none" rtlCol="0">
            <a:spAutoFit/>
          </a:bodyPr>
          <a:lstStyle/>
          <a:p>
            <a:r>
              <a:rPr lang="en-US" altLang="ko-KR" dirty="0"/>
              <a:t>true</a:t>
            </a:r>
            <a:endParaRPr lang="ko-KR" altLang="en-US" dirty="0"/>
          </a:p>
        </p:txBody>
      </p:sp>
      <p:cxnSp>
        <p:nvCxnSpPr>
          <p:cNvPr id="9" name="직선 화살표 연결선 8"/>
          <p:cNvCxnSpPr>
            <a:stCxn id="4" idx="2"/>
            <a:endCxn id="5" idx="0"/>
          </p:cNvCxnSpPr>
          <p:nvPr/>
        </p:nvCxnSpPr>
        <p:spPr>
          <a:xfrm>
            <a:off x="3995936" y="2996952"/>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5" idx="2"/>
            <a:endCxn id="4" idx="1"/>
          </p:cNvCxnSpPr>
          <p:nvPr/>
        </p:nvCxnSpPr>
        <p:spPr>
          <a:xfrm rot="5400000" flipH="1">
            <a:off x="2771800" y="2708920"/>
            <a:ext cx="1224136" cy="1224136"/>
          </a:xfrm>
          <a:prstGeom prst="bentConnector4">
            <a:avLst>
              <a:gd name="adj1" fmla="val -18674"/>
              <a:gd name="adj2" fmla="val 1561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4" idx="3"/>
          </p:cNvCxnSpPr>
          <p:nvPr/>
        </p:nvCxnSpPr>
        <p:spPr>
          <a:xfrm>
            <a:off x="5220072" y="2708920"/>
            <a:ext cx="1152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endCxn id="4" idx="0"/>
          </p:cNvCxnSpPr>
          <p:nvPr/>
        </p:nvCxnSpPr>
        <p:spPr>
          <a:xfrm>
            <a:off x="3995936" y="1916832"/>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p:cNvPicPr>
            <a:picLocks noChangeAspect="1"/>
          </p:cNvPicPr>
          <p:nvPr/>
        </p:nvPicPr>
        <p:blipFill>
          <a:blip r:embed="rId2"/>
          <a:stretch>
            <a:fillRect/>
          </a:stretch>
        </p:blipFill>
        <p:spPr>
          <a:xfrm>
            <a:off x="472745" y="4375905"/>
            <a:ext cx="4638115" cy="1346550"/>
          </a:xfrm>
          <a:prstGeom prst="rect">
            <a:avLst/>
          </a:prstGeom>
        </p:spPr>
      </p:pic>
      <p:pic>
        <p:nvPicPr>
          <p:cNvPr id="18" name="그림 17"/>
          <p:cNvPicPr>
            <a:picLocks noChangeAspect="1"/>
          </p:cNvPicPr>
          <p:nvPr/>
        </p:nvPicPr>
        <p:blipFill>
          <a:blip r:embed="rId3"/>
          <a:stretch>
            <a:fillRect/>
          </a:stretch>
        </p:blipFill>
        <p:spPr>
          <a:xfrm>
            <a:off x="5724128" y="4293096"/>
            <a:ext cx="3185571" cy="1188132"/>
          </a:xfrm>
          <a:prstGeom prst="rect">
            <a:avLst/>
          </a:prstGeom>
        </p:spPr>
      </p:pic>
      <p:pic>
        <p:nvPicPr>
          <p:cNvPr id="8" name="그림 7">
            <a:extLst>
              <a:ext uri="{FF2B5EF4-FFF2-40B4-BE49-F238E27FC236}">
                <a16:creationId xmlns:a16="http://schemas.microsoft.com/office/drawing/2014/main" id="{64F9BC7A-08FD-4064-844D-EF5B906FCD1F}"/>
              </a:ext>
            </a:extLst>
          </p:cNvPr>
          <p:cNvPicPr>
            <a:picLocks noChangeAspect="1"/>
          </p:cNvPicPr>
          <p:nvPr/>
        </p:nvPicPr>
        <p:blipFill>
          <a:blip r:embed="rId4"/>
          <a:stretch>
            <a:fillRect/>
          </a:stretch>
        </p:blipFill>
        <p:spPr>
          <a:xfrm>
            <a:off x="5455284" y="3109609"/>
            <a:ext cx="3487318" cy="2891131"/>
          </a:xfrm>
          <a:prstGeom prst="rect">
            <a:avLst/>
          </a:prstGeom>
        </p:spPr>
      </p:pic>
    </p:spTree>
    <p:extLst>
      <p:ext uri="{BB962C8B-B14F-4D97-AF65-F5344CB8AC3E}">
        <p14:creationId xmlns:p14="http://schemas.microsoft.com/office/powerpoint/2010/main" val="12830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158728"/>
            <a:ext cx="8229600" cy="706090"/>
          </a:xfrm>
        </p:spPr>
        <p:txBody>
          <a:bodyPr>
            <a:normAutofit/>
          </a:bodyPr>
          <a:lstStyle/>
          <a:p>
            <a:r>
              <a:rPr lang="ko-KR" altLang="en-US" dirty="0"/>
              <a:t>컴퓨터처럼 생각하기</a:t>
            </a:r>
          </a:p>
        </p:txBody>
      </p:sp>
      <p:sp>
        <p:nvSpPr>
          <p:cNvPr id="9" name="내용 개체 틀 2"/>
          <p:cNvSpPr>
            <a:spLocks noGrp="1"/>
          </p:cNvSpPr>
          <p:nvPr>
            <p:ph idx="1"/>
          </p:nvPr>
        </p:nvSpPr>
        <p:spPr>
          <a:xfrm>
            <a:off x="115909" y="990689"/>
            <a:ext cx="8912182" cy="1372582"/>
          </a:xfrm>
        </p:spPr>
        <p:txBody>
          <a:bodyPr>
            <a:normAutofit/>
          </a:bodyPr>
          <a:lstStyle/>
          <a:p>
            <a:pPr>
              <a:lnSpc>
                <a:spcPct val="150000"/>
              </a:lnSpc>
            </a:pPr>
            <a:r>
              <a:rPr lang="ko-KR" altLang="en-US" b="1" dirty="0"/>
              <a:t>아이에게 심부름 시키기 </a:t>
            </a:r>
            <a:r>
              <a:rPr lang="en-US" altLang="ko-KR" b="1" dirty="0"/>
              <a:t/>
            </a:r>
            <a:br>
              <a:rPr lang="en-US" altLang="ko-KR" b="1" dirty="0"/>
            </a:br>
            <a:r>
              <a:rPr lang="en-US" altLang="ko-KR" sz="1800" b="1" dirty="0"/>
              <a:t>: </a:t>
            </a:r>
            <a:r>
              <a:rPr lang="ko-KR" altLang="en-US" sz="1800" b="1" dirty="0"/>
              <a:t>아이에게 버스 </a:t>
            </a:r>
            <a:r>
              <a:rPr lang="en-US" altLang="ko-KR" sz="1800" b="1" dirty="0"/>
              <a:t>353</a:t>
            </a:r>
            <a:r>
              <a:rPr lang="ko-KR" altLang="en-US" sz="1800" b="1" dirty="0"/>
              <a:t>번 타고 제주대 와서 해대사무실에 들려</a:t>
            </a:r>
            <a:r>
              <a:rPr lang="en-US" altLang="ko-KR" sz="1800" b="1" dirty="0"/>
              <a:t>, </a:t>
            </a:r>
            <a:br>
              <a:rPr lang="en-US" altLang="ko-KR" sz="1800" b="1" dirty="0"/>
            </a:br>
            <a:r>
              <a:rPr lang="ko-KR" altLang="en-US" sz="1800" b="1" dirty="0"/>
              <a:t>복학신청서를 제출하고</a:t>
            </a:r>
            <a:r>
              <a:rPr lang="en-US" altLang="ko-KR" sz="1800" b="1" dirty="0"/>
              <a:t>, </a:t>
            </a:r>
            <a:r>
              <a:rPr lang="ko-KR" altLang="en-US" sz="1800" b="1" dirty="0"/>
              <a:t>학교식당에서 </a:t>
            </a:r>
            <a:r>
              <a:rPr lang="ko-KR" altLang="en-US" sz="1800" b="1" dirty="0" err="1"/>
              <a:t>점심먹고</a:t>
            </a:r>
            <a:r>
              <a:rPr lang="en-US" altLang="ko-KR" sz="1800" b="1" dirty="0"/>
              <a:t>, 320</a:t>
            </a:r>
            <a:r>
              <a:rPr lang="ko-KR" altLang="en-US" sz="1800" b="1" dirty="0"/>
              <a:t>번 타고 시청으로 오라</a:t>
            </a:r>
            <a:endParaRPr lang="en-US" altLang="ko-KR" b="1" dirty="0"/>
          </a:p>
        </p:txBody>
      </p:sp>
      <p:sp>
        <p:nvSpPr>
          <p:cNvPr id="4" name="모서리가 둥근 직사각형 3"/>
          <p:cNvSpPr/>
          <p:nvPr/>
        </p:nvSpPr>
        <p:spPr>
          <a:xfrm>
            <a:off x="605376" y="2489142"/>
            <a:ext cx="2524260" cy="4893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ko-KR" altLang="en-US" sz="1400" dirty="0"/>
              <a:t>아이를 버스정류장으로 이동</a:t>
            </a:r>
          </a:p>
        </p:txBody>
      </p:sp>
      <p:sp>
        <p:nvSpPr>
          <p:cNvPr id="5" name="아래쪽 화살표 4"/>
          <p:cNvSpPr/>
          <p:nvPr/>
        </p:nvSpPr>
        <p:spPr>
          <a:xfrm>
            <a:off x="1712955" y="3030056"/>
            <a:ext cx="193183" cy="321975"/>
          </a:xfrm>
          <a:prstGeom prst="downArrow">
            <a:avLst/>
          </a:prstGeom>
          <a:solidFill>
            <a:schemeClr val="tx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7" name="모서리가 둥근 직사각형 6"/>
          <p:cNvSpPr/>
          <p:nvPr/>
        </p:nvSpPr>
        <p:spPr>
          <a:xfrm>
            <a:off x="798554" y="4310698"/>
            <a:ext cx="2021984" cy="3018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a:t>353</a:t>
            </a:r>
            <a:r>
              <a:rPr lang="ko-KR" altLang="en-US" sz="1400" dirty="0"/>
              <a:t>번 버스 탑승</a:t>
            </a:r>
          </a:p>
        </p:txBody>
      </p:sp>
      <p:sp>
        <p:nvSpPr>
          <p:cNvPr id="6" name="직사각형 5"/>
          <p:cNvSpPr/>
          <p:nvPr/>
        </p:nvSpPr>
        <p:spPr>
          <a:xfrm>
            <a:off x="115909" y="3327084"/>
            <a:ext cx="1172116" cy="261610"/>
          </a:xfrm>
          <a:prstGeom prst="rect">
            <a:avLst/>
          </a:prstGeom>
        </p:spPr>
        <p:txBody>
          <a:bodyPr wrap="none">
            <a:spAutoFit/>
          </a:bodyPr>
          <a:lstStyle/>
          <a:p>
            <a:r>
              <a:rPr lang="ko-KR" altLang="en-US" sz="1100" dirty="0"/>
              <a:t>버스정류장에서</a:t>
            </a:r>
          </a:p>
        </p:txBody>
      </p:sp>
      <p:sp>
        <p:nvSpPr>
          <p:cNvPr id="10" name="다이아몬드 9"/>
          <p:cNvSpPr/>
          <p:nvPr/>
        </p:nvSpPr>
        <p:spPr>
          <a:xfrm>
            <a:off x="701967" y="3390667"/>
            <a:ext cx="2228043" cy="489397"/>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ko-KR" altLang="en-US" sz="1400" dirty="0"/>
              <a:t>버스가 </a:t>
            </a:r>
            <a:r>
              <a:rPr lang="en-US" altLang="ko-KR" sz="1400" dirty="0"/>
              <a:t>353</a:t>
            </a:r>
            <a:r>
              <a:rPr lang="ko-KR" altLang="en-US" sz="1400" dirty="0"/>
              <a:t>번</a:t>
            </a:r>
            <a:r>
              <a:rPr lang="en-US" altLang="ko-KR" sz="1400" dirty="0"/>
              <a:t> </a:t>
            </a:r>
            <a:r>
              <a:rPr lang="ko-KR" altLang="en-US" sz="1400" dirty="0"/>
              <a:t>인가</a:t>
            </a:r>
            <a:r>
              <a:rPr lang="en-US" altLang="ko-KR" sz="1400" dirty="0"/>
              <a:t>?</a:t>
            </a:r>
            <a:endParaRPr lang="ko-KR" altLang="en-US" sz="1400" dirty="0"/>
          </a:p>
        </p:txBody>
      </p:sp>
      <p:sp>
        <p:nvSpPr>
          <p:cNvPr id="11" name="아래쪽 화살표 10"/>
          <p:cNvSpPr/>
          <p:nvPr/>
        </p:nvSpPr>
        <p:spPr>
          <a:xfrm>
            <a:off x="1719396" y="3928358"/>
            <a:ext cx="193183" cy="321975"/>
          </a:xfrm>
          <a:prstGeom prst="downArrow">
            <a:avLst/>
          </a:prstGeom>
          <a:solidFill>
            <a:schemeClr val="tx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2" name="직사각형 11"/>
          <p:cNvSpPr/>
          <p:nvPr/>
        </p:nvSpPr>
        <p:spPr>
          <a:xfrm>
            <a:off x="1822430" y="3937207"/>
            <a:ext cx="325730" cy="261610"/>
          </a:xfrm>
          <a:prstGeom prst="rect">
            <a:avLst/>
          </a:prstGeom>
        </p:spPr>
        <p:txBody>
          <a:bodyPr wrap="none">
            <a:spAutoFit/>
          </a:bodyPr>
          <a:lstStyle/>
          <a:p>
            <a:r>
              <a:rPr lang="ko-KR" altLang="en-US" sz="1100" dirty="0"/>
              <a:t>네</a:t>
            </a:r>
          </a:p>
        </p:txBody>
      </p:sp>
      <p:sp>
        <p:nvSpPr>
          <p:cNvPr id="13" name="아래쪽 화살표 12"/>
          <p:cNvSpPr/>
          <p:nvPr/>
        </p:nvSpPr>
        <p:spPr>
          <a:xfrm>
            <a:off x="1719396" y="4672935"/>
            <a:ext cx="193183" cy="321975"/>
          </a:xfrm>
          <a:prstGeom prst="downArrow">
            <a:avLst/>
          </a:prstGeom>
          <a:solidFill>
            <a:schemeClr val="tx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4" name="모서리가 둥근 직사각형 13"/>
          <p:cNvSpPr/>
          <p:nvPr/>
        </p:nvSpPr>
        <p:spPr>
          <a:xfrm>
            <a:off x="804995" y="5886997"/>
            <a:ext cx="2021984" cy="3018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ko-KR" altLang="en-US" sz="1400" dirty="0"/>
              <a:t>제주대 버스 하차</a:t>
            </a:r>
          </a:p>
        </p:txBody>
      </p:sp>
      <p:sp>
        <p:nvSpPr>
          <p:cNvPr id="15" name="직사각형 14"/>
          <p:cNvSpPr/>
          <p:nvPr/>
        </p:nvSpPr>
        <p:spPr>
          <a:xfrm>
            <a:off x="115909" y="4984047"/>
            <a:ext cx="748923" cy="261610"/>
          </a:xfrm>
          <a:prstGeom prst="rect">
            <a:avLst/>
          </a:prstGeom>
        </p:spPr>
        <p:txBody>
          <a:bodyPr wrap="none">
            <a:spAutoFit/>
          </a:bodyPr>
          <a:lstStyle/>
          <a:p>
            <a:r>
              <a:rPr lang="ko-KR" altLang="en-US" sz="1100" dirty="0"/>
              <a:t>버스에서</a:t>
            </a:r>
          </a:p>
        </p:txBody>
      </p:sp>
      <p:sp>
        <p:nvSpPr>
          <p:cNvPr id="16" name="다이아몬드 15"/>
          <p:cNvSpPr/>
          <p:nvPr/>
        </p:nvSpPr>
        <p:spPr>
          <a:xfrm>
            <a:off x="701967" y="5024770"/>
            <a:ext cx="2228043" cy="489397"/>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ko-KR" altLang="en-US" sz="1400" dirty="0"/>
              <a:t>제주대</a:t>
            </a:r>
            <a:r>
              <a:rPr lang="en-US" altLang="ko-KR" sz="1400" dirty="0"/>
              <a:t> </a:t>
            </a:r>
            <a:r>
              <a:rPr lang="ko-KR" altLang="en-US" sz="1400" dirty="0"/>
              <a:t>인가</a:t>
            </a:r>
            <a:r>
              <a:rPr lang="en-US" altLang="ko-KR" sz="1400" dirty="0"/>
              <a:t>?</a:t>
            </a:r>
            <a:endParaRPr lang="ko-KR" altLang="en-US" sz="1400" dirty="0"/>
          </a:p>
        </p:txBody>
      </p:sp>
      <p:sp>
        <p:nvSpPr>
          <p:cNvPr id="17" name="아래쪽 화살표 16"/>
          <p:cNvSpPr/>
          <p:nvPr/>
        </p:nvSpPr>
        <p:spPr>
          <a:xfrm>
            <a:off x="1719396" y="5534363"/>
            <a:ext cx="193183" cy="321975"/>
          </a:xfrm>
          <a:prstGeom prst="downArrow">
            <a:avLst/>
          </a:prstGeom>
          <a:solidFill>
            <a:schemeClr val="tx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8" name="직사각형 17"/>
          <p:cNvSpPr/>
          <p:nvPr/>
        </p:nvSpPr>
        <p:spPr>
          <a:xfrm>
            <a:off x="1867506" y="5632828"/>
            <a:ext cx="325730" cy="261610"/>
          </a:xfrm>
          <a:prstGeom prst="rect">
            <a:avLst/>
          </a:prstGeom>
        </p:spPr>
        <p:txBody>
          <a:bodyPr wrap="none">
            <a:spAutoFit/>
          </a:bodyPr>
          <a:lstStyle/>
          <a:p>
            <a:r>
              <a:rPr lang="ko-KR" altLang="en-US" sz="1100" dirty="0"/>
              <a:t>네</a:t>
            </a:r>
          </a:p>
        </p:txBody>
      </p:sp>
      <p:sp>
        <p:nvSpPr>
          <p:cNvPr id="19" name="위로 구부러진 화살표 18"/>
          <p:cNvSpPr/>
          <p:nvPr/>
        </p:nvSpPr>
        <p:spPr>
          <a:xfrm rot="16200000">
            <a:off x="2759172" y="3385456"/>
            <a:ext cx="470469" cy="439064"/>
          </a:xfrm>
          <a:prstGeom prst="curvedUpArrow">
            <a:avLst>
              <a:gd name="adj1" fmla="val 10563"/>
              <a:gd name="adj2" fmla="val 50000"/>
              <a:gd name="adj3" fmla="val 27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 name="직사각형 19"/>
          <p:cNvSpPr/>
          <p:nvPr/>
        </p:nvSpPr>
        <p:spPr>
          <a:xfrm>
            <a:off x="3192075" y="3327084"/>
            <a:ext cx="325730" cy="600164"/>
          </a:xfrm>
          <a:prstGeom prst="rect">
            <a:avLst/>
          </a:prstGeom>
        </p:spPr>
        <p:txBody>
          <a:bodyPr wrap="none">
            <a:spAutoFit/>
          </a:bodyPr>
          <a:lstStyle/>
          <a:p>
            <a:r>
              <a:rPr lang="ko-KR" altLang="en-US" sz="1100" dirty="0"/>
              <a:t>아</a:t>
            </a:r>
            <a:endParaRPr lang="en-US" altLang="ko-KR" sz="1100" dirty="0"/>
          </a:p>
          <a:p>
            <a:r>
              <a:rPr lang="ko-KR" altLang="en-US" sz="1100" dirty="0" err="1"/>
              <a:t>니</a:t>
            </a:r>
            <a:endParaRPr lang="en-US" altLang="ko-KR" sz="1100" dirty="0"/>
          </a:p>
          <a:p>
            <a:r>
              <a:rPr lang="ko-KR" altLang="en-US" sz="1100" dirty="0"/>
              <a:t>오</a:t>
            </a:r>
          </a:p>
        </p:txBody>
      </p:sp>
      <p:sp>
        <p:nvSpPr>
          <p:cNvPr id="21" name="위로 구부러진 화살표 20"/>
          <p:cNvSpPr/>
          <p:nvPr/>
        </p:nvSpPr>
        <p:spPr>
          <a:xfrm rot="16200000">
            <a:off x="2751441" y="5026125"/>
            <a:ext cx="470469" cy="439064"/>
          </a:xfrm>
          <a:prstGeom prst="curvedUpArrow">
            <a:avLst>
              <a:gd name="adj1" fmla="val 10563"/>
              <a:gd name="adj2" fmla="val 50000"/>
              <a:gd name="adj3" fmla="val 27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직사각형 21"/>
          <p:cNvSpPr/>
          <p:nvPr/>
        </p:nvSpPr>
        <p:spPr>
          <a:xfrm>
            <a:off x="3184344" y="4967753"/>
            <a:ext cx="325730" cy="600164"/>
          </a:xfrm>
          <a:prstGeom prst="rect">
            <a:avLst/>
          </a:prstGeom>
        </p:spPr>
        <p:txBody>
          <a:bodyPr wrap="none">
            <a:spAutoFit/>
          </a:bodyPr>
          <a:lstStyle/>
          <a:p>
            <a:r>
              <a:rPr lang="ko-KR" altLang="en-US" sz="1100" dirty="0"/>
              <a:t>아</a:t>
            </a:r>
            <a:endParaRPr lang="en-US" altLang="ko-KR" sz="1100" dirty="0"/>
          </a:p>
          <a:p>
            <a:r>
              <a:rPr lang="ko-KR" altLang="en-US" sz="1100" dirty="0" err="1"/>
              <a:t>니</a:t>
            </a:r>
            <a:endParaRPr lang="en-US" altLang="ko-KR" sz="1100" dirty="0"/>
          </a:p>
          <a:p>
            <a:r>
              <a:rPr lang="ko-KR" altLang="en-US" sz="1100" dirty="0"/>
              <a:t>오</a:t>
            </a:r>
          </a:p>
        </p:txBody>
      </p:sp>
      <p:sp>
        <p:nvSpPr>
          <p:cNvPr id="23" name="아래쪽 화살표 22"/>
          <p:cNvSpPr/>
          <p:nvPr/>
        </p:nvSpPr>
        <p:spPr>
          <a:xfrm>
            <a:off x="1674323" y="6246720"/>
            <a:ext cx="193183" cy="261639"/>
          </a:xfrm>
          <a:prstGeom prst="downArrow">
            <a:avLst/>
          </a:prstGeom>
          <a:solidFill>
            <a:schemeClr val="tx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4" name="모서리가 둥근 직사각형 23"/>
          <p:cNvSpPr/>
          <p:nvPr/>
        </p:nvSpPr>
        <p:spPr>
          <a:xfrm>
            <a:off x="798554" y="6514259"/>
            <a:ext cx="2021984" cy="3018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ko-KR" altLang="en-US" sz="1400" dirty="0"/>
              <a:t>해대 사무실 방문</a:t>
            </a:r>
          </a:p>
        </p:txBody>
      </p:sp>
      <p:sp>
        <p:nvSpPr>
          <p:cNvPr id="36" name="직사각형 35"/>
          <p:cNvSpPr/>
          <p:nvPr/>
        </p:nvSpPr>
        <p:spPr>
          <a:xfrm>
            <a:off x="3475610" y="2604581"/>
            <a:ext cx="2707793" cy="369332"/>
          </a:xfrm>
          <a:prstGeom prst="rect">
            <a:avLst/>
          </a:prstGeom>
        </p:spPr>
        <p:txBody>
          <a:bodyPr wrap="none">
            <a:spAutoFit/>
          </a:bodyPr>
          <a:lstStyle/>
          <a:p>
            <a:pPr algn="ctr"/>
            <a:r>
              <a:rPr lang="ko-KR" altLang="en-US" dirty="0"/>
              <a:t>아이</a:t>
            </a:r>
            <a:r>
              <a:rPr lang="en-US" altLang="ko-KR" dirty="0"/>
              <a:t>.</a:t>
            </a:r>
            <a:r>
              <a:rPr lang="ko-KR" altLang="en-US" dirty="0"/>
              <a:t>위치 </a:t>
            </a:r>
            <a:r>
              <a:rPr lang="en-US" altLang="ko-KR" dirty="0">
                <a:sym typeface="Wingdings" panose="05000000000000000000" pitchFamily="2" charset="2"/>
              </a:rPr>
              <a:t></a:t>
            </a:r>
            <a:r>
              <a:rPr lang="en-US" altLang="ko-KR" dirty="0"/>
              <a:t> </a:t>
            </a:r>
            <a:r>
              <a:rPr lang="ko-KR" altLang="en-US" dirty="0"/>
              <a:t>버스정류장</a:t>
            </a:r>
          </a:p>
        </p:txBody>
      </p:sp>
      <p:sp>
        <p:nvSpPr>
          <p:cNvPr id="37" name="직사각형 36"/>
          <p:cNvSpPr/>
          <p:nvPr/>
        </p:nvSpPr>
        <p:spPr>
          <a:xfrm>
            <a:off x="3589760" y="3330928"/>
            <a:ext cx="5413661" cy="369332"/>
          </a:xfrm>
          <a:prstGeom prst="rect">
            <a:avLst/>
          </a:prstGeom>
        </p:spPr>
        <p:txBody>
          <a:bodyPr wrap="none">
            <a:spAutoFit/>
          </a:bodyPr>
          <a:lstStyle/>
          <a:p>
            <a:pPr algn="ctr"/>
            <a:r>
              <a:rPr lang="en-US" altLang="ko-KR" dirty="0"/>
              <a:t>If</a:t>
            </a:r>
            <a:r>
              <a:rPr lang="ko-KR" altLang="en-US" dirty="0"/>
              <a:t> </a:t>
            </a:r>
            <a:r>
              <a:rPr lang="en-US" altLang="ko-KR" dirty="0"/>
              <a:t>(</a:t>
            </a:r>
            <a:r>
              <a:rPr lang="ko-KR" altLang="en-US" dirty="0"/>
              <a:t>버스</a:t>
            </a:r>
            <a:r>
              <a:rPr lang="en-US" altLang="ko-KR" dirty="0"/>
              <a:t>.</a:t>
            </a:r>
            <a:r>
              <a:rPr lang="ko-KR" altLang="en-US" dirty="0"/>
              <a:t>번호 </a:t>
            </a:r>
            <a:r>
              <a:rPr lang="en-US" altLang="ko-KR" dirty="0"/>
              <a:t>is 353) and (</a:t>
            </a:r>
            <a:r>
              <a:rPr lang="ko-KR" altLang="en-US" dirty="0"/>
              <a:t>아이</a:t>
            </a:r>
            <a:r>
              <a:rPr lang="en-US" altLang="ko-KR" dirty="0"/>
              <a:t>.</a:t>
            </a:r>
            <a:r>
              <a:rPr lang="ko-KR" altLang="en-US" dirty="0"/>
              <a:t>위치 </a:t>
            </a:r>
            <a:r>
              <a:rPr lang="en-US" altLang="ko-KR" dirty="0"/>
              <a:t>is </a:t>
            </a:r>
            <a:r>
              <a:rPr lang="ko-KR" altLang="en-US" dirty="0"/>
              <a:t>버스정류장</a:t>
            </a:r>
            <a:r>
              <a:rPr lang="en-US" altLang="ko-KR" dirty="0"/>
              <a:t>):</a:t>
            </a:r>
            <a:endParaRPr lang="ko-KR" altLang="en-US" dirty="0"/>
          </a:p>
        </p:txBody>
      </p:sp>
      <p:cxnSp>
        <p:nvCxnSpPr>
          <p:cNvPr id="39" name="직선 연결선 38"/>
          <p:cNvCxnSpPr/>
          <p:nvPr/>
        </p:nvCxnSpPr>
        <p:spPr>
          <a:xfrm flipH="1">
            <a:off x="3540023" y="2632384"/>
            <a:ext cx="14488" cy="396037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0" name="직선 연결선 39"/>
          <p:cNvCxnSpPr/>
          <p:nvPr/>
        </p:nvCxnSpPr>
        <p:spPr>
          <a:xfrm flipH="1">
            <a:off x="4084023" y="3777473"/>
            <a:ext cx="16560" cy="281181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3" name="직사각형 42"/>
          <p:cNvSpPr/>
          <p:nvPr/>
        </p:nvSpPr>
        <p:spPr>
          <a:xfrm>
            <a:off x="4058103" y="4276968"/>
            <a:ext cx="2031326" cy="369332"/>
          </a:xfrm>
          <a:prstGeom prst="rect">
            <a:avLst/>
          </a:prstGeom>
        </p:spPr>
        <p:txBody>
          <a:bodyPr wrap="none">
            <a:spAutoFit/>
          </a:bodyPr>
          <a:lstStyle/>
          <a:p>
            <a:pPr algn="ctr"/>
            <a:r>
              <a:rPr lang="ko-KR" altLang="en-US" dirty="0"/>
              <a:t>아이</a:t>
            </a:r>
            <a:r>
              <a:rPr lang="en-US" altLang="ko-KR" dirty="0"/>
              <a:t>.</a:t>
            </a:r>
            <a:r>
              <a:rPr lang="ko-KR" altLang="en-US" dirty="0"/>
              <a:t>위치 </a:t>
            </a:r>
            <a:r>
              <a:rPr lang="en-US" altLang="ko-KR" dirty="0">
                <a:sym typeface="Wingdings" panose="05000000000000000000" pitchFamily="2" charset="2"/>
              </a:rPr>
              <a:t></a:t>
            </a:r>
            <a:r>
              <a:rPr lang="en-US" altLang="ko-KR" dirty="0"/>
              <a:t> </a:t>
            </a:r>
            <a:r>
              <a:rPr lang="ko-KR" altLang="en-US" dirty="0"/>
              <a:t>버스</a:t>
            </a:r>
          </a:p>
        </p:txBody>
      </p:sp>
      <p:sp>
        <p:nvSpPr>
          <p:cNvPr id="44" name="직사각형 43"/>
          <p:cNvSpPr/>
          <p:nvPr/>
        </p:nvSpPr>
        <p:spPr>
          <a:xfrm>
            <a:off x="4100583" y="4967753"/>
            <a:ext cx="2752678" cy="369332"/>
          </a:xfrm>
          <a:prstGeom prst="rect">
            <a:avLst/>
          </a:prstGeom>
        </p:spPr>
        <p:txBody>
          <a:bodyPr wrap="none">
            <a:spAutoFit/>
          </a:bodyPr>
          <a:lstStyle/>
          <a:p>
            <a:pPr algn="ctr"/>
            <a:r>
              <a:rPr lang="en-US" altLang="ko-KR" dirty="0"/>
              <a:t>If</a:t>
            </a:r>
            <a:r>
              <a:rPr lang="ko-KR" altLang="en-US" dirty="0"/>
              <a:t> 버스</a:t>
            </a:r>
            <a:r>
              <a:rPr lang="en-US" altLang="ko-KR" dirty="0"/>
              <a:t>.</a:t>
            </a:r>
            <a:r>
              <a:rPr lang="ko-KR" altLang="en-US" dirty="0" err="1"/>
              <a:t>정차지</a:t>
            </a:r>
            <a:r>
              <a:rPr lang="ko-KR" altLang="en-US" dirty="0"/>
              <a:t> </a:t>
            </a:r>
            <a:r>
              <a:rPr lang="en-US" altLang="ko-KR" dirty="0"/>
              <a:t>is </a:t>
            </a:r>
            <a:r>
              <a:rPr lang="ko-KR" altLang="en-US" dirty="0"/>
              <a:t>제주대 </a:t>
            </a:r>
            <a:r>
              <a:rPr lang="en-US" altLang="ko-KR" dirty="0"/>
              <a:t>:</a:t>
            </a:r>
            <a:endParaRPr lang="ko-KR" altLang="en-US" dirty="0"/>
          </a:p>
        </p:txBody>
      </p:sp>
      <p:sp>
        <p:nvSpPr>
          <p:cNvPr id="45" name="직사각형 44"/>
          <p:cNvSpPr/>
          <p:nvPr/>
        </p:nvSpPr>
        <p:spPr>
          <a:xfrm>
            <a:off x="6187055" y="5668601"/>
            <a:ext cx="266420" cy="369332"/>
          </a:xfrm>
          <a:prstGeom prst="rect">
            <a:avLst/>
          </a:prstGeom>
        </p:spPr>
        <p:txBody>
          <a:bodyPr wrap="none">
            <a:spAutoFit/>
          </a:bodyPr>
          <a:lstStyle/>
          <a:p>
            <a:pPr algn="ctr"/>
            <a:r>
              <a:rPr lang="en-US" altLang="ko-KR" dirty="0"/>
              <a:t> </a:t>
            </a:r>
            <a:endParaRPr lang="ko-KR" altLang="en-US" dirty="0"/>
          </a:p>
        </p:txBody>
      </p:sp>
      <p:cxnSp>
        <p:nvCxnSpPr>
          <p:cNvPr id="46" name="직선 연결선 45"/>
          <p:cNvCxnSpPr/>
          <p:nvPr/>
        </p:nvCxnSpPr>
        <p:spPr>
          <a:xfrm flipH="1">
            <a:off x="4773910" y="5359957"/>
            <a:ext cx="7687" cy="130523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8" name="직사각형 47"/>
          <p:cNvSpPr/>
          <p:nvPr/>
        </p:nvSpPr>
        <p:spPr>
          <a:xfrm>
            <a:off x="4731431" y="5748589"/>
            <a:ext cx="2262158" cy="369332"/>
          </a:xfrm>
          <a:prstGeom prst="rect">
            <a:avLst/>
          </a:prstGeom>
        </p:spPr>
        <p:txBody>
          <a:bodyPr wrap="none">
            <a:spAutoFit/>
          </a:bodyPr>
          <a:lstStyle/>
          <a:p>
            <a:pPr algn="ctr"/>
            <a:r>
              <a:rPr lang="ko-KR" altLang="en-US" dirty="0"/>
              <a:t>아이</a:t>
            </a:r>
            <a:r>
              <a:rPr lang="en-US" altLang="ko-KR" dirty="0"/>
              <a:t>.</a:t>
            </a:r>
            <a:r>
              <a:rPr lang="ko-KR" altLang="en-US" dirty="0"/>
              <a:t>위치 </a:t>
            </a:r>
            <a:r>
              <a:rPr lang="en-US" altLang="ko-KR" dirty="0">
                <a:sym typeface="Wingdings" panose="05000000000000000000" pitchFamily="2" charset="2"/>
              </a:rPr>
              <a:t></a:t>
            </a:r>
            <a:r>
              <a:rPr lang="en-US" altLang="ko-KR" dirty="0"/>
              <a:t> </a:t>
            </a:r>
            <a:r>
              <a:rPr lang="ko-KR" altLang="en-US" dirty="0"/>
              <a:t>제주대</a:t>
            </a:r>
          </a:p>
        </p:txBody>
      </p:sp>
      <p:sp>
        <p:nvSpPr>
          <p:cNvPr id="49" name="직사각형 48"/>
          <p:cNvSpPr/>
          <p:nvPr/>
        </p:nvSpPr>
        <p:spPr>
          <a:xfrm>
            <a:off x="4685038" y="6385831"/>
            <a:ext cx="2723823" cy="369332"/>
          </a:xfrm>
          <a:prstGeom prst="rect">
            <a:avLst/>
          </a:prstGeom>
        </p:spPr>
        <p:txBody>
          <a:bodyPr wrap="none">
            <a:spAutoFit/>
          </a:bodyPr>
          <a:lstStyle/>
          <a:p>
            <a:pPr algn="ctr"/>
            <a:r>
              <a:rPr lang="ko-KR" altLang="en-US" dirty="0"/>
              <a:t>아이</a:t>
            </a:r>
            <a:r>
              <a:rPr lang="en-US" altLang="ko-KR" dirty="0"/>
              <a:t>.</a:t>
            </a:r>
            <a:r>
              <a:rPr lang="ko-KR" altLang="en-US" dirty="0"/>
              <a:t>위치 </a:t>
            </a:r>
            <a:r>
              <a:rPr lang="en-US" altLang="ko-KR" dirty="0">
                <a:sym typeface="Wingdings" panose="05000000000000000000" pitchFamily="2" charset="2"/>
              </a:rPr>
              <a:t></a:t>
            </a:r>
            <a:r>
              <a:rPr lang="en-US" altLang="ko-KR" dirty="0"/>
              <a:t> </a:t>
            </a:r>
            <a:r>
              <a:rPr lang="ko-KR" altLang="en-US" dirty="0" err="1"/>
              <a:t>해대사무실</a:t>
            </a:r>
            <a:endParaRPr lang="ko-KR" altLang="en-US" dirty="0"/>
          </a:p>
        </p:txBody>
      </p:sp>
    </p:spTree>
    <p:extLst>
      <p:ext uri="{BB962C8B-B14F-4D97-AF65-F5344CB8AC3E}">
        <p14:creationId xmlns:p14="http://schemas.microsoft.com/office/powerpoint/2010/main" val="211853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6" grpId="0"/>
      <p:bldP spid="10" grpId="0" animBg="1"/>
      <p:bldP spid="11" grpId="0" animBg="1"/>
      <p:bldP spid="12" grpId="0"/>
      <p:bldP spid="13" grpId="0" animBg="1"/>
      <p:bldP spid="14" grpId="0" animBg="1"/>
      <p:bldP spid="15" grpId="0"/>
      <p:bldP spid="16" grpId="0" animBg="1"/>
      <p:bldP spid="17" grpId="0" animBg="1"/>
      <p:bldP spid="18" grpId="0"/>
      <p:bldP spid="19" grpId="0" animBg="1"/>
      <p:bldP spid="20" grpId="0"/>
      <p:bldP spid="21" grpId="0" animBg="1"/>
      <p:bldP spid="22" grpId="0"/>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터틀</a:t>
            </a:r>
            <a:r>
              <a:rPr lang="ko-KR" altLang="en-US" dirty="0"/>
              <a:t> 그래픽</a:t>
            </a:r>
          </a:p>
        </p:txBody>
      </p:sp>
      <p:sp>
        <p:nvSpPr>
          <p:cNvPr id="3" name="내용 개체 틀 2"/>
          <p:cNvSpPr>
            <a:spLocks noGrp="1"/>
          </p:cNvSpPr>
          <p:nvPr>
            <p:ph idx="1"/>
          </p:nvPr>
        </p:nvSpPr>
        <p:spPr/>
        <p:txBody>
          <a:bodyPr/>
          <a:lstStyle/>
          <a:p>
            <a:r>
              <a:rPr lang="ko-KR" altLang="en-US" b="1" dirty="0" err="1"/>
              <a:t>터틀</a:t>
            </a:r>
            <a:r>
              <a:rPr lang="ko-KR" altLang="en-US" b="1" dirty="0"/>
              <a:t> 그래픽</a:t>
            </a:r>
            <a:r>
              <a:rPr lang="en-US" altLang="ko-KR" b="1" dirty="0"/>
              <a:t>(turtle graphic) </a:t>
            </a:r>
          </a:p>
          <a:p>
            <a:pPr lvl="1"/>
            <a:r>
              <a:rPr lang="ko-KR" altLang="en-US" dirty="0"/>
              <a:t>커서</a:t>
            </a:r>
            <a:r>
              <a:rPr lang="en-US" altLang="ko-KR" dirty="0"/>
              <a:t>(</a:t>
            </a:r>
            <a:r>
              <a:rPr lang="ko-KR" altLang="en-US" dirty="0" err="1"/>
              <a:t>터틀</a:t>
            </a:r>
            <a:r>
              <a:rPr lang="en-US" altLang="ko-KR" dirty="0"/>
              <a:t>)</a:t>
            </a:r>
            <a:r>
              <a:rPr lang="ko-KR" altLang="en-US" dirty="0"/>
              <a:t>를 이용하여 화면에 그림 그리는 기능을 제공 </a:t>
            </a:r>
            <a:endParaRPr lang="en-US" altLang="ko-KR" dirty="0"/>
          </a:p>
          <a:p>
            <a:pPr lvl="1"/>
            <a:endParaRPr lang="en-US" altLang="ko-KR" dirty="0"/>
          </a:p>
          <a:p>
            <a:pPr lvl="1"/>
            <a:r>
              <a:rPr lang="ko-KR" altLang="en-US" dirty="0" err="1"/>
              <a:t>터틀</a:t>
            </a:r>
            <a:r>
              <a:rPr lang="en-US" altLang="ko-KR" dirty="0"/>
              <a:t>(</a:t>
            </a:r>
            <a:r>
              <a:rPr lang="ko-KR" altLang="en-US" dirty="0"/>
              <a:t>거북이</a:t>
            </a:r>
            <a:r>
              <a:rPr lang="en-US" altLang="ko-KR" dirty="0"/>
              <a:t>)</a:t>
            </a:r>
            <a:r>
              <a:rPr lang="ko-KR" altLang="en-US" dirty="0"/>
              <a:t>의 </a:t>
            </a:r>
            <a:r>
              <a:rPr lang="en-US" altLang="ko-KR" dirty="0"/>
              <a:t>3</a:t>
            </a:r>
            <a:r>
              <a:rPr lang="ko-KR" altLang="en-US" dirty="0"/>
              <a:t>가지 속성 </a:t>
            </a:r>
            <a:endParaRPr lang="en-US" altLang="ko-KR" dirty="0"/>
          </a:p>
          <a:p>
            <a:pPr lvl="2"/>
            <a:r>
              <a:rPr lang="ko-KR" altLang="en-US" dirty="0"/>
              <a:t>위치</a:t>
            </a:r>
            <a:r>
              <a:rPr lang="en-US" altLang="ko-KR" dirty="0"/>
              <a:t>(location)</a:t>
            </a:r>
          </a:p>
          <a:p>
            <a:pPr lvl="2"/>
            <a:r>
              <a:rPr lang="ko-KR" altLang="en-US" dirty="0"/>
              <a:t>방향</a:t>
            </a:r>
            <a:r>
              <a:rPr lang="en-US" altLang="ko-KR" dirty="0"/>
              <a:t>(orientation)</a:t>
            </a:r>
          </a:p>
          <a:p>
            <a:pPr lvl="2"/>
            <a:r>
              <a:rPr lang="ko-KR" altLang="en-US" dirty="0"/>
              <a:t>펜</a:t>
            </a:r>
            <a:r>
              <a:rPr lang="en-US" altLang="ko-KR" dirty="0"/>
              <a:t>(Pen) </a:t>
            </a:r>
          </a:p>
          <a:p>
            <a:pPr lvl="2"/>
            <a:endParaRPr lang="en-US" altLang="ko-KR" dirty="0"/>
          </a:p>
          <a:p>
            <a:pPr lvl="2"/>
            <a:r>
              <a:rPr lang="en-US" altLang="ko-KR" dirty="0"/>
              <a:t>Python</a:t>
            </a:r>
            <a:r>
              <a:rPr lang="ko-KR" altLang="en-US" dirty="0"/>
              <a:t>으로 거북이에게 명령을 내리면</a:t>
            </a:r>
            <a:r>
              <a:rPr lang="en-US" altLang="ko-KR" dirty="0"/>
              <a:t>, </a:t>
            </a:r>
            <a:r>
              <a:rPr lang="ko-KR" altLang="en-US" dirty="0"/>
              <a:t>거북이가 지나가면서 펜으로 흔적을 남김 </a:t>
            </a:r>
            <a:endParaRPr lang="en-US" altLang="ko-KR" dirty="0"/>
          </a:p>
          <a:p>
            <a:pPr lvl="1"/>
            <a:r>
              <a:rPr lang="en-US" altLang="ko-KR" b="1" dirty="0">
                <a:solidFill>
                  <a:srgbClr val="C00000"/>
                </a:solidFill>
              </a:rPr>
              <a:t>turtle</a:t>
            </a:r>
            <a:r>
              <a:rPr lang="ko-KR" altLang="en-US" b="1" dirty="0">
                <a:solidFill>
                  <a:srgbClr val="C00000"/>
                </a:solidFill>
              </a:rPr>
              <a:t> 모듈</a:t>
            </a:r>
            <a:endParaRPr lang="en-US" altLang="ko-KR" b="1" dirty="0">
              <a:solidFill>
                <a:srgbClr val="C00000"/>
              </a:solidFill>
            </a:endParaRPr>
          </a:p>
          <a:p>
            <a:pPr lvl="2"/>
            <a:r>
              <a:rPr lang="ko-KR" altLang="en-US" dirty="0"/>
              <a:t>화면에 점</a:t>
            </a:r>
            <a:r>
              <a:rPr lang="en-US" altLang="ko-KR" dirty="0"/>
              <a:t>, </a:t>
            </a:r>
            <a:r>
              <a:rPr lang="ko-KR" altLang="en-US" dirty="0"/>
              <a:t>선</a:t>
            </a:r>
            <a:r>
              <a:rPr lang="en-US" altLang="ko-KR" dirty="0"/>
              <a:t>, </a:t>
            </a:r>
            <a:r>
              <a:rPr lang="ko-KR" altLang="en-US" dirty="0"/>
              <a:t>곡선을 그리는 벡터 그래픽 기능을 제공 </a:t>
            </a:r>
            <a:endParaRPr lang="en-US" altLang="ko-KR" dirty="0"/>
          </a:p>
          <a:p>
            <a:pPr lvl="1"/>
            <a:endParaRPr lang="en-US" altLang="ko-KR" dirty="0"/>
          </a:p>
          <a:p>
            <a:r>
              <a:rPr lang="ko-KR" altLang="en-US" b="1" dirty="0"/>
              <a:t>모듈</a:t>
            </a:r>
            <a:r>
              <a:rPr lang="en-US" altLang="ko-KR" b="1" dirty="0"/>
              <a:t>(module)</a:t>
            </a:r>
          </a:p>
          <a:p>
            <a:pPr lvl="1"/>
            <a:r>
              <a:rPr lang="ko-KR" altLang="en-US" dirty="0"/>
              <a:t>어떤 기능을 제공하는 코드들의 묶음 </a:t>
            </a:r>
            <a:endParaRPr lang="en-US" altLang="ko-KR" dirty="0"/>
          </a:p>
          <a:p>
            <a:pPr lvl="1"/>
            <a:r>
              <a:rPr lang="ko-KR" altLang="en-US" dirty="0"/>
              <a:t>프로그램에 포함시켜 모듈이 제공하는 기능 사용 가능 </a:t>
            </a:r>
          </a:p>
        </p:txBody>
      </p:sp>
    </p:spTree>
    <p:extLst>
      <p:ext uri="{BB962C8B-B14F-4D97-AF65-F5344CB8AC3E}">
        <p14:creationId xmlns:p14="http://schemas.microsoft.com/office/powerpoint/2010/main" val="3751100709"/>
      </p:ext>
    </p:extLst>
  </p:cSld>
  <p:clrMapOvr>
    <a:masterClrMapping/>
  </p:clrMapOvr>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364835" y="2288164"/>
            <a:ext cx="8714509" cy="1785071"/>
          </a:xfrm>
        </p:spPr>
        <p:txBody>
          <a:bodyPr>
            <a:noAutofit/>
          </a:bodyPr>
          <a:lstStyle/>
          <a:p>
            <a:pPr lvl="0">
              <a:defRPr/>
            </a:pPr>
            <a:r>
              <a:rPr lang="en-US" altLang="ko-KR" sz="6000"/>
              <a:t>1</a:t>
            </a:r>
            <a:r>
              <a:rPr lang="ko-KR" altLang="en-US" sz="6000"/>
              <a:t>강</a:t>
            </a:r>
            <a:endParaRPr lang="ko-KR" altLang="en-US" sz="6000"/>
          </a:p>
          <a:p>
            <a:pPr lvl="0">
              <a:defRPr/>
            </a:pPr>
            <a:r>
              <a:rPr lang="ko-KR" altLang="en-US" sz="6000"/>
              <a:t>파이썬기초 </a:t>
            </a:r>
            <a:r>
              <a:rPr lang="en-US" altLang="ko-KR" sz="6000"/>
              <a:t>OT</a:t>
            </a:r>
            <a:endParaRPr lang="en-US" altLang="ko-KR" sz="60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터틀</a:t>
            </a:r>
            <a:r>
              <a:rPr lang="ko-KR" altLang="en-US" dirty="0"/>
              <a:t> 그래픽</a:t>
            </a:r>
          </a:p>
        </p:txBody>
      </p:sp>
      <p:sp>
        <p:nvSpPr>
          <p:cNvPr id="8" name="내용 개체 틀 7">
            <a:extLst>
              <a:ext uri="{FF2B5EF4-FFF2-40B4-BE49-F238E27FC236}">
                <a16:creationId xmlns:a16="http://schemas.microsoft.com/office/drawing/2014/main" id="{69553CAC-3609-490E-99BC-6306EF2D3FC9}"/>
              </a:ext>
            </a:extLst>
          </p:cNvPr>
          <p:cNvSpPr>
            <a:spLocks noGrp="1"/>
          </p:cNvSpPr>
          <p:nvPr>
            <p:ph idx="1"/>
          </p:nvPr>
        </p:nvSpPr>
        <p:spPr/>
        <p:txBody>
          <a:bodyPr/>
          <a:lstStyle/>
          <a:p>
            <a:endParaRPr lang="ko-KR" altLang="en-US"/>
          </a:p>
        </p:txBody>
      </p:sp>
      <p:pic>
        <p:nvPicPr>
          <p:cNvPr id="9" name="그림 8">
            <a:extLst>
              <a:ext uri="{FF2B5EF4-FFF2-40B4-BE49-F238E27FC236}">
                <a16:creationId xmlns:a16="http://schemas.microsoft.com/office/drawing/2014/main" id="{5F14112A-9715-4837-BC97-0D7B946DE570}"/>
              </a:ext>
            </a:extLst>
          </p:cNvPr>
          <p:cNvPicPr>
            <a:picLocks noChangeAspect="1"/>
          </p:cNvPicPr>
          <p:nvPr/>
        </p:nvPicPr>
        <p:blipFill rotWithShape="1">
          <a:blip r:embed="rId2"/>
          <a:srcRect b="35205"/>
          <a:stretch/>
        </p:blipFill>
        <p:spPr>
          <a:xfrm>
            <a:off x="653142" y="1106789"/>
            <a:ext cx="8438025" cy="6264681"/>
          </a:xfrm>
          <a:prstGeom prst="rect">
            <a:avLst/>
          </a:prstGeom>
        </p:spPr>
      </p:pic>
    </p:spTree>
    <p:extLst>
      <p:ext uri="{BB962C8B-B14F-4D97-AF65-F5344CB8AC3E}">
        <p14:creationId xmlns:p14="http://schemas.microsoft.com/office/powerpoint/2010/main" val="2655301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터틀</a:t>
            </a:r>
            <a:r>
              <a:rPr lang="ko-KR" altLang="en-US" dirty="0"/>
              <a:t> 그래픽</a:t>
            </a:r>
          </a:p>
        </p:txBody>
      </p:sp>
      <p:sp>
        <p:nvSpPr>
          <p:cNvPr id="3" name="내용 개체 틀 2"/>
          <p:cNvSpPr>
            <a:spLocks noGrp="1"/>
          </p:cNvSpPr>
          <p:nvPr>
            <p:ph idx="1"/>
          </p:nvPr>
        </p:nvSpPr>
        <p:spPr>
          <a:xfrm>
            <a:off x="457200" y="1196752"/>
            <a:ext cx="8580612" cy="5481318"/>
          </a:xfrm>
        </p:spPr>
        <p:txBody>
          <a:bodyPr>
            <a:normAutofit/>
          </a:bodyPr>
          <a:lstStyle/>
          <a:p>
            <a:pPr marL="0" indent="0">
              <a:buNone/>
            </a:pPr>
            <a:endParaRPr lang="en-US" altLang="ko-KR" b="1" dirty="0"/>
          </a:p>
          <a:p>
            <a:r>
              <a:rPr lang="ko-KR" altLang="en-US" b="1" dirty="0"/>
              <a:t>앞으로 전진</a:t>
            </a:r>
            <a:r>
              <a:rPr lang="en-US" altLang="ko-KR" b="1" dirty="0"/>
              <a:t>(</a:t>
            </a:r>
            <a:r>
              <a:rPr lang="ko-KR" altLang="en-US" b="1" dirty="0"/>
              <a:t>픽셀</a:t>
            </a:r>
            <a:r>
              <a:rPr lang="en-US" altLang="ko-KR" b="1" dirty="0"/>
              <a:t>(pixel) </a:t>
            </a:r>
            <a:r>
              <a:rPr lang="ko-KR" altLang="en-US" b="1" dirty="0"/>
              <a:t>단위</a:t>
            </a:r>
            <a:r>
              <a:rPr lang="en-US" altLang="ko-KR" b="1" dirty="0"/>
              <a:t>) : </a:t>
            </a:r>
            <a:r>
              <a:rPr lang="en-US" altLang="ko-KR" b="1" dirty="0" err="1"/>
              <a:t>t.forward</a:t>
            </a:r>
            <a:endParaRPr lang="en-US" altLang="ko-KR" b="1" dirty="0"/>
          </a:p>
          <a:p>
            <a:pPr marL="457200" lvl="1" indent="0">
              <a:buNone/>
            </a:pPr>
            <a:r>
              <a:rPr lang="en-US" altLang="ko-KR" dirty="0">
                <a:latin typeface="Consolas" panose="020B0609020204030204" pitchFamily="49" charset="0"/>
              </a:rPr>
              <a:t> </a:t>
            </a:r>
            <a:r>
              <a:rPr lang="en-US" altLang="ko-KR" dirty="0" err="1">
                <a:latin typeface="Consolas" panose="020B0609020204030204" pitchFamily="49" charset="0"/>
              </a:rPr>
              <a:t>t.forward</a:t>
            </a:r>
            <a:r>
              <a:rPr lang="en-US" altLang="ko-KR" dirty="0">
                <a:latin typeface="Consolas" panose="020B0609020204030204" pitchFamily="49" charset="0"/>
              </a:rPr>
              <a:t>(100)  </a:t>
            </a:r>
            <a:r>
              <a:rPr lang="en-US" altLang="ko-KR" dirty="0">
                <a:latin typeface="Consolas" panose="020B0609020204030204" pitchFamily="49" charset="0"/>
                <a:sym typeface="Wingdings" panose="05000000000000000000" pitchFamily="2" charset="2"/>
              </a:rPr>
              <a:t> 100 </a:t>
            </a:r>
            <a:r>
              <a:rPr lang="ko-KR" altLang="en-US" dirty="0">
                <a:latin typeface="Consolas" panose="020B0609020204030204" pitchFamily="49" charset="0"/>
                <a:sym typeface="Wingdings" panose="05000000000000000000" pitchFamily="2" charset="2"/>
              </a:rPr>
              <a:t>픽셀 만큼 앞으로 이동</a:t>
            </a:r>
            <a:r>
              <a:rPr lang="en-US" altLang="ko-KR" dirty="0">
                <a:latin typeface="Consolas" panose="020B0609020204030204" pitchFamily="49" charset="0"/>
              </a:rPr>
              <a:t> </a:t>
            </a:r>
          </a:p>
          <a:p>
            <a:endParaRPr lang="en-US" altLang="ko-KR" dirty="0"/>
          </a:p>
          <a:p>
            <a:r>
              <a:rPr lang="ko-KR" altLang="en-US" b="1" dirty="0"/>
              <a:t>회전</a:t>
            </a:r>
            <a:r>
              <a:rPr lang="en-US" altLang="ko-KR" b="1" dirty="0"/>
              <a:t>(</a:t>
            </a:r>
            <a:r>
              <a:rPr lang="ko-KR" altLang="en-US" b="1" dirty="0"/>
              <a:t>각도 단위</a:t>
            </a:r>
            <a:r>
              <a:rPr lang="en-US" altLang="ko-KR" b="1" dirty="0"/>
              <a:t>) : </a:t>
            </a:r>
            <a:r>
              <a:rPr lang="en-US" altLang="ko-KR" b="1" dirty="0" err="1"/>
              <a:t>t.right</a:t>
            </a:r>
            <a:r>
              <a:rPr lang="en-US" altLang="ko-KR" b="1" dirty="0"/>
              <a:t> (</a:t>
            </a:r>
            <a:r>
              <a:rPr lang="ko-KR" altLang="en-US" b="1" dirty="0"/>
              <a:t>우회전</a:t>
            </a:r>
            <a:r>
              <a:rPr lang="en-US" altLang="ko-KR" b="1" dirty="0"/>
              <a:t>), </a:t>
            </a:r>
            <a:r>
              <a:rPr lang="en-US" altLang="ko-KR" b="1" dirty="0" err="1"/>
              <a:t>t.left</a:t>
            </a:r>
            <a:r>
              <a:rPr lang="en-US" altLang="ko-KR" b="1" dirty="0"/>
              <a:t>(</a:t>
            </a:r>
            <a:r>
              <a:rPr lang="ko-KR" altLang="en-US" b="1" dirty="0"/>
              <a:t>좌회전</a:t>
            </a:r>
            <a:r>
              <a:rPr lang="en-US" altLang="ko-KR" b="1" dirty="0"/>
              <a:t>)</a:t>
            </a:r>
          </a:p>
          <a:p>
            <a:pPr marL="457200" lvl="1" indent="0">
              <a:buNone/>
            </a:pPr>
            <a:r>
              <a:rPr lang="en-US" altLang="ko-KR" dirty="0">
                <a:latin typeface="Consolas" panose="020B0609020204030204" pitchFamily="49" charset="0"/>
              </a:rPr>
              <a:t> </a:t>
            </a:r>
            <a:r>
              <a:rPr lang="en-US" altLang="ko-KR" dirty="0" err="1">
                <a:latin typeface="Consolas" panose="020B0609020204030204" pitchFamily="49" charset="0"/>
              </a:rPr>
              <a:t>t.right</a:t>
            </a:r>
            <a:r>
              <a:rPr lang="en-US" altLang="ko-KR" dirty="0">
                <a:latin typeface="Consolas" panose="020B0609020204030204" pitchFamily="49" charset="0"/>
              </a:rPr>
              <a:t>(90)  </a:t>
            </a:r>
            <a:r>
              <a:rPr lang="en-US" altLang="ko-KR" dirty="0">
                <a:latin typeface="Consolas" panose="020B0609020204030204" pitchFamily="49" charset="0"/>
                <a:sym typeface="Wingdings" panose="05000000000000000000" pitchFamily="2" charset="2"/>
              </a:rPr>
              <a:t> </a:t>
            </a:r>
            <a:r>
              <a:rPr lang="ko-KR" altLang="en-US" dirty="0">
                <a:latin typeface="Consolas" panose="020B0609020204030204" pitchFamily="49" charset="0"/>
                <a:sym typeface="Wingdings" panose="05000000000000000000" pitchFamily="2" charset="2"/>
              </a:rPr>
              <a:t>머리 방향을 </a:t>
            </a:r>
            <a:r>
              <a:rPr lang="en-US" altLang="ko-KR" dirty="0">
                <a:latin typeface="Consolas" panose="020B0609020204030204" pitchFamily="49" charset="0"/>
                <a:sym typeface="Wingdings" panose="05000000000000000000" pitchFamily="2" charset="2"/>
              </a:rPr>
              <a:t>90</a:t>
            </a:r>
            <a:r>
              <a:rPr lang="ko-KR" altLang="en-US" dirty="0">
                <a:latin typeface="Consolas" panose="020B0609020204030204" pitchFamily="49" charset="0"/>
                <a:sym typeface="Wingdings" panose="05000000000000000000" pitchFamily="2" charset="2"/>
              </a:rPr>
              <a:t>도 만큼 오른쪽 회전</a:t>
            </a:r>
            <a:endParaRPr lang="en-US" altLang="ko-KR" dirty="0">
              <a:latin typeface="Consolas" panose="020B0609020204030204" pitchFamily="49" charset="0"/>
              <a:sym typeface="Wingdings" panose="05000000000000000000" pitchFamily="2" charset="2"/>
            </a:endParaRPr>
          </a:p>
          <a:p>
            <a:pPr marL="457200" lvl="1" indent="0">
              <a:buNone/>
            </a:pPr>
            <a:r>
              <a:rPr lang="en-US" altLang="ko-KR" dirty="0">
                <a:latin typeface="Consolas" panose="020B0609020204030204" pitchFamily="49" charset="0"/>
                <a:sym typeface="Wingdings" panose="05000000000000000000" pitchFamily="2" charset="2"/>
              </a:rPr>
              <a:t> </a:t>
            </a:r>
            <a:r>
              <a:rPr lang="en-US" altLang="ko-KR" dirty="0" err="1">
                <a:latin typeface="Consolas" panose="020B0609020204030204" pitchFamily="49" charset="0"/>
                <a:sym typeface="Wingdings" panose="05000000000000000000" pitchFamily="2" charset="2"/>
              </a:rPr>
              <a:t>t.left</a:t>
            </a:r>
            <a:r>
              <a:rPr lang="en-US" altLang="ko-KR" dirty="0">
                <a:latin typeface="Consolas" panose="020B0609020204030204" pitchFamily="49" charset="0"/>
                <a:sym typeface="Wingdings" panose="05000000000000000000" pitchFamily="2" charset="2"/>
              </a:rPr>
              <a:t>(50)  </a:t>
            </a:r>
            <a:r>
              <a:rPr lang="ko-KR" altLang="en-US" dirty="0">
                <a:latin typeface="Consolas" panose="020B0609020204030204" pitchFamily="49" charset="0"/>
                <a:sym typeface="Wingdings" panose="05000000000000000000" pitchFamily="2" charset="2"/>
              </a:rPr>
              <a:t>머리방향을 </a:t>
            </a:r>
            <a:r>
              <a:rPr lang="en-US" altLang="ko-KR" dirty="0">
                <a:latin typeface="Consolas" panose="020B0609020204030204" pitchFamily="49" charset="0"/>
                <a:sym typeface="Wingdings" panose="05000000000000000000" pitchFamily="2" charset="2"/>
              </a:rPr>
              <a:t>50</a:t>
            </a:r>
            <a:r>
              <a:rPr lang="ko-KR" altLang="en-US" dirty="0">
                <a:latin typeface="Consolas" panose="020B0609020204030204" pitchFamily="49" charset="0"/>
                <a:sym typeface="Wingdings" panose="05000000000000000000" pitchFamily="2" charset="2"/>
              </a:rPr>
              <a:t>도 만큼 왼쪽 회전</a:t>
            </a:r>
            <a:endParaRPr lang="en-US" altLang="ko-KR" dirty="0">
              <a:latin typeface="Consolas" panose="020B0609020204030204" pitchFamily="49" charset="0"/>
              <a:sym typeface="Wingdings" panose="05000000000000000000" pitchFamily="2" charset="2"/>
            </a:endParaRPr>
          </a:p>
          <a:p>
            <a:endParaRPr lang="en-US" altLang="ko-KR" b="1" dirty="0"/>
          </a:p>
        </p:txBody>
      </p:sp>
    </p:spTree>
    <p:extLst>
      <p:ext uri="{BB962C8B-B14F-4D97-AF65-F5344CB8AC3E}">
        <p14:creationId xmlns:p14="http://schemas.microsoft.com/office/powerpoint/2010/main" val="45962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문제</a:t>
            </a:r>
          </a:p>
        </p:txBody>
      </p:sp>
      <p:sp>
        <p:nvSpPr>
          <p:cNvPr id="8" name="내용 개체 틀 2"/>
          <p:cNvSpPr>
            <a:spLocks noGrp="1"/>
          </p:cNvSpPr>
          <p:nvPr>
            <p:ph idx="1"/>
          </p:nvPr>
        </p:nvSpPr>
        <p:spPr>
          <a:xfrm>
            <a:off x="457200" y="1196752"/>
            <a:ext cx="8229600" cy="5328592"/>
          </a:xfrm>
        </p:spPr>
        <p:txBody>
          <a:bodyPr/>
          <a:lstStyle/>
          <a:p>
            <a:r>
              <a:rPr lang="ko-KR" altLang="en-US" dirty="0">
                <a:latin typeface="Consolas" panose="020B0609020204030204" pitchFamily="49" charset="0"/>
              </a:rPr>
              <a:t>사각형 그리기</a:t>
            </a:r>
          </a:p>
        </p:txBody>
      </p:sp>
      <p:pic>
        <p:nvPicPr>
          <p:cNvPr id="3" name="그림 2">
            <a:extLst>
              <a:ext uri="{FF2B5EF4-FFF2-40B4-BE49-F238E27FC236}">
                <a16:creationId xmlns:a16="http://schemas.microsoft.com/office/drawing/2014/main" id="{8CAB1D33-64A3-4C57-A12A-5F2E94D59B97}"/>
              </a:ext>
            </a:extLst>
          </p:cNvPr>
          <p:cNvPicPr>
            <a:picLocks noChangeAspect="1"/>
          </p:cNvPicPr>
          <p:nvPr/>
        </p:nvPicPr>
        <p:blipFill>
          <a:blip r:embed="rId3"/>
          <a:stretch>
            <a:fillRect/>
          </a:stretch>
        </p:blipFill>
        <p:spPr>
          <a:xfrm>
            <a:off x="2171560" y="1647692"/>
            <a:ext cx="6089819" cy="4994177"/>
          </a:xfrm>
          <a:prstGeom prst="rect">
            <a:avLst/>
          </a:prstGeom>
        </p:spPr>
      </p:pic>
    </p:spTree>
    <p:extLst>
      <p:ext uri="{BB962C8B-B14F-4D97-AF65-F5344CB8AC3E}">
        <p14:creationId xmlns:p14="http://schemas.microsoft.com/office/powerpoint/2010/main" val="2974018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문제</a:t>
            </a:r>
          </a:p>
        </p:txBody>
      </p:sp>
      <p:sp>
        <p:nvSpPr>
          <p:cNvPr id="8" name="내용 개체 틀 2"/>
          <p:cNvSpPr>
            <a:spLocks noGrp="1"/>
          </p:cNvSpPr>
          <p:nvPr>
            <p:ph idx="1"/>
          </p:nvPr>
        </p:nvSpPr>
        <p:spPr>
          <a:xfrm>
            <a:off x="457200" y="1196752"/>
            <a:ext cx="8229600" cy="5328592"/>
          </a:xfrm>
        </p:spPr>
        <p:txBody>
          <a:bodyPr/>
          <a:lstStyle/>
          <a:p>
            <a:r>
              <a:rPr lang="ko-KR" altLang="en-US" b="1" dirty="0"/>
              <a:t>선박 모양을 그리시오</a:t>
            </a:r>
            <a:r>
              <a:rPr lang="en-US" altLang="ko-KR" b="1" dirty="0"/>
              <a:t>.</a:t>
            </a:r>
          </a:p>
          <a:p>
            <a:endParaRPr lang="ko-KR" altLang="en-US" dirty="0">
              <a:latin typeface="Consolas" panose="020B0609020204030204" pitchFamily="49" charset="0"/>
            </a:endParaRPr>
          </a:p>
        </p:txBody>
      </p:sp>
      <p:pic>
        <p:nvPicPr>
          <p:cNvPr id="3" name="그림 2">
            <a:extLst>
              <a:ext uri="{FF2B5EF4-FFF2-40B4-BE49-F238E27FC236}">
                <a16:creationId xmlns:a16="http://schemas.microsoft.com/office/drawing/2014/main" id="{086A83BB-2D4A-4CC8-819A-0B064DA591EB}"/>
              </a:ext>
            </a:extLst>
          </p:cNvPr>
          <p:cNvPicPr>
            <a:picLocks noChangeAspect="1"/>
          </p:cNvPicPr>
          <p:nvPr/>
        </p:nvPicPr>
        <p:blipFill>
          <a:blip r:embed="rId3"/>
          <a:stretch>
            <a:fillRect/>
          </a:stretch>
        </p:blipFill>
        <p:spPr>
          <a:xfrm>
            <a:off x="563562" y="2342786"/>
            <a:ext cx="5155067" cy="2819537"/>
          </a:xfrm>
          <a:prstGeom prst="rect">
            <a:avLst/>
          </a:prstGeom>
        </p:spPr>
      </p:pic>
      <p:pic>
        <p:nvPicPr>
          <p:cNvPr id="6" name="그림 5">
            <a:extLst>
              <a:ext uri="{FF2B5EF4-FFF2-40B4-BE49-F238E27FC236}">
                <a16:creationId xmlns:a16="http://schemas.microsoft.com/office/drawing/2014/main" id="{78E780CD-7574-4584-9711-887B94205445}"/>
              </a:ext>
            </a:extLst>
          </p:cNvPr>
          <p:cNvPicPr>
            <a:picLocks noChangeAspect="1"/>
          </p:cNvPicPr>
          <p:nvPr/>
        </p:nvPicPr>
        <p:blipFill>
          <a:blip r:embed="rId4"/>
          <a:stretch>
            <a:fillRect/>
          </a:stretch>
        </p:blipFill>
        <p:spPr>
          <a:xfrm>
            <a:off x="5954939" y="1646658"/>
            <a:ext cx="2495550" cy="4600575"/>
          </a:xfrm>
          <a:prstGeom prst="rect">
            <a:avLst/>
          </a:prstGeom>
        </p:spPr>
      </p:pic>
    </p:spTree>
    <p:extLst>
      <p:ext uri="{BB962C8B-B14F-4D97-AF65-F5344CB8AC3E}">
        <p14:creationId xmlns:p14="http://schemas.microsoft.com/office/powerpoint/2010/main" val="2146533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예제 </a:t>
            </a:r>
          </a:p>
        </p:txBody>
      </p:sp>
      <p:pic>
        <p:nvPicPr>
          <p:cNvPr id="8" name="그림 7">
            <a:extLst>
              <a:ext uri="{FF2B5EF4-FFF2-40B4-BE49-F238E27FC236}">
                <a16:creationId xmlns:a16="http://schemas.microsoft.com/office/drawing/2014/main" id="{D35D3C64-EFD5-49B2-8996-D5D934CA3B78}"/>
              </a:ext>
            </a:extLst>
          </p:cNvPr>
          <p:cNvPicPr>
            <a:picLocks noChangeAspect="1"/>
          </p:cNvPicPr>
          <p:nvPr/>
        </p:nvPicPr>
        <p:blipFill rotWithShape="1">
          <a:blip r:embed="rId2"/>
          <a:srcRect l="16110" t="28360" r="13364"/>
          <a:stretch/>
        </p:blipFill>
        <p:spPr>
          <a:xfrm>
            <a:off x="486238" y="1895596"/>
            <a:ext cx="4085762" cy="3592286"/>
          </a:xfrm>
          <a:prstGeom prst="rect">
            <a:avLst/>
          </a:prstGeom>
        </p:spPr>
      </p:pic>
      <p:pic>
        <p:nvPicPr>
          <p:cNvPr id="9" name="그림 8">
            <a:extLst>
              <a:ext uri="{FF2B5EF4-FFF2-40B4-BE49-F238E27FC236}">
                <a16:creationId xmlns:a16="http://schemas.microsoft.com/office/drawing/2014/main" id="{A0F6192C-F167-4895-982D-C4D9B8D7C1BA}"/>
              </a:ext>
            </a:extLst>
          </p:cNvPr>
          <p:cNvPicPr>
            <a:picLocks noChangeAspect="1"/>
          </p:cNvPicPr>
          <p:nvPr/>
        </p:nvPicPr>
        <p:blipFill rotWithShape="1">
          <a:blip r:embed="rId2"/>
          <a:srcRect r="72980" b="69735"/>
          <a:stretch/>
        </p:blipFill>
        <p:spPr>
          <a:xfrm>
            <a:off x="5341257" y="2552367"/>
            <a:ext cx="2923094" cy="2833915"/>
          </a:xfrm>
          <a:prstGeom prst="rect">
            <a:avLst/>
          </a:prstGeom>
        </p:spPr>
      </p:pic>
    </p:spTree>
    <p:extLst>
      <p:ext uri="{BB962C8B-B14F-4D97-AF65-F5344CB8AC3E}">
        <p14:creationId xmlns:p14="http://schemas.microsoft.com/office/powerpoint/2010/main" val="2392180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64835" y="2288164"/>
            <a:ext cx="8714509" cy="1785071"/>
          </a:xfrm>
        </p:spPr>
        <p:txBody>
          <a:bodyPr>
            <a:noAutofit/>
          </a:bodyPr>
          <a:lstStyle/>
          <a:p>
            <a:r>
              <a:rPr lang="en-US" altLang="ko-KR" sz="6000" dirty="0" smtClean="0"/>
              <a:t>2</a:t>
            </a:r>
            <a:r>
              <a:rPr lang="ko-KR" altLang="en-US" sz="6000" dirty="0" smtClean="0"/>
              <a:t>강</a:t>
            </a:r>
            <a:r>
              <a:rPr lang="en-US" altLang="ko-KR" sz="6000" dirty="0" smtClean="0"/>
              <a:t/>
            </a:r>
            <a:br>
              <a:rPr lang="en-US" altLang="ko-KR" sz="6000" dirty="0" smtClean="0"/>
            </a:br>
            <a:r>
              <a:rPr lang="ko-KR" altLang="en-US" sz="6000" dirty="0" smtClean="0"/>
              <a:t>변수와 계산</a:t>
            </a:r>
            <a:endParaRPr lang="ko-KR" altLang="en-US" sz="6000" dirty="0"/>
          </a:p>
        </p:txBody>
      </p:sp>
    </p:spTree>
    <p:extLst>
      <p:ext uri="{BB962C8B-B14F-4D97-AF65-F5344CB8AC3E}">
        <p14:creationId xmlns:p14="http://schemas.microsoft.com/office/powerpoint/2010/main" val="919968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 내용</a:t>
            </a:r>
          </a:p>
        </p:txBody>
      </p:sp>
      <p:sp>
        <p:nvSpPr>
          <p:cNvPr id="3" name="내용 개체 틀 2"/>
          <p:cNvSpPr>
            <a:spLocks noGrp="1"/>
          </p:cNvSpPr>
          <p:nvPr>
            <p:ph idx="1"/>
          </p:nvPr>
        </p:nvSpPr>
        <p:spPr>
          <a:xfrm>
            <a:off x="2123728" y="1052736"/>
            <a:ext cx="6563072" cy="5328592"/>
          </a:xfrm>
        </p:spPr>
        <p:txBody>
          <a:bodyPr>
            <a:noAutofit/>
          </a:bodyPr>
          <a:lstStyle/>
          <a:p>
            <a:pPr>
              <a:lnSpc>
                <a:spcPct val="170000"/>
              </a:lnSpc>
              <a:spcBef>
                <a:spcPts val="0"/>
              </a:spcBef>
            </a:pPr>
            <a:r>
              <a:rPr lang="ko-KR" altLang="en-US" sz="2400" b="1" dirty="0"/>
              <a:t>변수</a:t>
            </a:r>
            <a:endParaRPr lang="en-US" altLang="ko-KR" sz="2400" b="1" dirty="0"/>
          </a:p>
          <a:p>
            <a:pPr>
              <a:lnSpc>
                <a:spcPct val="170000"/>
              </a:lnSpc>
              <a:spcBef>
                <a:spcPts val="0"/>
              </a:spcBef>
            </a:pPr>
            <a:r>
              <a:rPr lang="ko-KR" altLang="en-US" sz="2400" b="1" dirty="0"/>
              <a:t>상수와 </a:t>
            </a:r>
            <a:r>
              <a:rPr lang="ko-KR" altLang="en-US" sz="2400" b="1" dirty="0" err="1"/>
              <a:t>주석문</a:t>
            </a:r>
            <a:r>
              <a:rPr lang="ko-KR" altLang="en-US" sz="2400" b="1" dirty="0"/>
              <a:t> </a:t>
            </a:r>
            <a:endParaRPr lang="en-US" altLang="ko-KR" sz="2400" b="1" dirty="0"/>
          </a:p>
          <a:p>
            <a:pPr>
              <a:lnSpc>
                <a:spcPct val="170000"/>
              </a:lnSpc>
              <a:spcBef>
                <a:spcPts val="0"/>
              </a:spcBef>
            </a:pPr>
            <a:r>
              <a:rPr lang="ko-KR" altLang="en-US" sz="2400" b="1" dirty="0"/>
              <a:t>수식과 연산자</a:t>
            </a:r>
            <a:endParaRPr lang="en-US" altLang="ko-KR" sz="2400" b="1" dirty="0"/>
          </a:p>
          <a:p>
            <a:pPr>
              <a:lnSpc>
                <a:spcPct val="170000"/>
              </a:lnSpc>
              <a:spcBef>
                <a:spcPts val="0"/>
              </a:spcBef>
            </a:pPr>
            <a:r>
              <a:rPr lang="ko-KR" altLang="en-US" sz="2400" b="1" dirty="0"/>
              <a:t>연산자의 우선순위</a:t>
            </a:r>
            <a:endParaRPr lang="en-US" altLang="ko-KR" sz="2400" b="1" dirty="0"/>
          </a:p>
          <a:p>
            <a:pPr>
              <a:lnSpc>
                <a:spcPct val="170000"/>
              </a:lnSpc>
              <a:spcBef>
                <a:spcPts val="0"/>
              </a:spcBef>
            </a:pPr>
            <a:r>
              <a:rPr lang="ko-KR" altLang="en-US" sz="2400" b="1" dirty="0"/>
              <a:t>함수 </a:t>
            </a:r>
            <a:endParaRPr lang="en-US" altLang="ko-KR" sz="2400" b="1" dirty="0"/>
          </a:p>
          <a:p>
            <a:pPr>
              <a:lnSpc>
                <a:spcPct val="170000"/>
              </a:lnSpc>
              <a:spcBef>
                <a:spcPts val="0"/>
              </a:spcBef>
            </a:pPr>
            <a:r>
              <a:rPr lang="en-US" altLang="ko-KR" sz="2400" b="1" dirty="0"/>
              <a:t>input() </a:t>
            </a:r>
            <a:r>
              <a:rPr lang="ko-KR" altLang="en-US" sz="2400" b="1" dirty="0"/>
              <a:t>함수</a:t>
            </a:r>
            <a:r>
              <a:rPr lang="en-US" altLang="ko-KR" sz="2400" b="1" dirty="0"/>
              <a:t> </a:t>
            </a:r>
          </a:p>
          <a:p>
            <a:pPr>
              <a:lnSpc>
                <a:spcPct val="170000"/>
              </a:lnSpc>
              <a:spcBef>
                <a:spcPts val="0"/>
              </a:spcBef>
            </a:pPr>
            <a:r>
              <a:rPr lang="ko-KR" altLang="en-US" sz="2400" b="1" dirty="0" err="1"/>
              <a:t>자료형</a:t>
            </a:r>
            <a:endParaRPr lang="en-US" altLang="ko-KR" sz="2400" b="1" dirty="0"/>
          </a:p>
          <a:p>
            <a:pPr>
              <a:lnSpc>
                <a:spcPct val="170000"/>
              </a:lnSpc>
              <a:spcBef>
                <a:spcPts val="0"/>
              </a:spcBef>
            </a:pPr>
            <a:r>
              <a:rPr lang="ko-KR" altLang="en-US" sz="2400" b="1" dirty="0"/>
              <a:t>문자열</a:t>
            </a:r>
            <a:endParaRPr lang="en-US" altLang="ko-KR" sz="2400" b="1" dirty="0"/>
          </a:p>
          <a:p>
            <a:pPr>
              <a:lnSpc>
                <a:spcPct val="170000"/>
              </a:lnSpc>
              <a:spcBef>
                <a:spcPts val="0"/>
              </a:spcBef>
            </a:pPr>
            <a:r>
              <a:rPr lang="ko-KR" altLang="en-US" sz="2400" b="1" dirty="0"/>
              <a:t>리스트 </a:t>
            </a:r>
            <a:endParaRPr lang="en-US" altLang="ko-KR" sz="2400" b="1" dirty="0"/>
          </a:p>
        </p:txBody>
      </p:sp>
    </p:spTree>
    <p:extLst>
      <p:ext uri="{BB962C8B-B14F-4D97-AF65-F5344CB8AC3E}">
        <p14:creationId xmlns:p14="http://schemas.microsoft.com/office/powerpoint/2010/main" val="1423711626"/>
      </p:ext>
    </p:extLst>
  </p:cSld>
  <p:clrMapOvr>
    <a:masterClrMapping/>
  </p:clrMapOvr>
  <mc:AlternateContent xmlns:mc="http://schemas.openxmlformats.org/markup-compatibility/2006" xmlns:p14="http://schemas.microsoft.com/office/powerpoint/2010/main">
    <mc:Choice Requires="p14">
      <p:transition spd="slow" p14:dur="2000" advTm="22167"/>
    </mc:Choice>
    <mc:Fallback xmlns="">
      <p:transition spd="slow" advTm="2216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변수 </a:t>
            </a:r>
          </a:p>
        </p:txBody>
      </p:sp>
      <p:sp>
        <p:nvSpPr>
          <p:cNvPr id="3" name="내용 개체 틀 2"/>
          <p:cNvSpPr>
            <a:spLocks noGrp="1"/>
          </p:cNvSpPr>
          <p:nvPr>
            <p:ph idx="1"/>
          </p:nvPr>
        </p:nvSpPr>
        <p:spPr/>
        <p:txBody>
          <a:bodyPr/>
          <a:lstStyle/>
          <a:p>
            <a:r>
              <a:rPr lang="ko-KR" altLang="en-US" b="1" dirty="0"/>
              <a:t>변수</a:t>
            </a:r>
            <a:r>
              <a:rPr lang="en-US" altLang="ko-KR" b="1" dirty="0"/>
              <a:t>(variable)</a:t>
            </a:r>
            <a:r>
              <a:rPr lang="ko-KR" altLang="en-US" b="1" dirty="0"/>
              <a:t> </a:t>
            </a:r>
            <a:endParaRPr lang="en-US" altLang="ko-KR" b="1" dirty="0"/>
          </a:p>
          <a:p>
            <a:pPr lvl="1"/>
            <a:r>
              <a:rPr lang="ko-KR" altLang="en-US" b="1" dirty="0"/>
              <a:t>값을 저장하는 공간</a:t>
            </a:r>
            <a:endParaRPr lang="en-US" altLang="ko-KR" b="1" dirty="0"/>
          </a:p>
          <a:p>
            <a:pPr lvl="2"/>
            <a:r>
              <a:rPr lang="ko-KR" altLang="en-US" dirty="0"/>
              <a:t>값을 저장하는 상자</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457200" lvl="1" indent="0">
              <a:buNone/>
            </a:pPr>
            <a:endParaRPr lang="en-US" altLang="ko-KR" dirty="0"/>
          </a:p>
          <a:p>
            <a:pPr lvl="1"/>
            <a:r>
              <a:rPr lang="ko-KR" altLang="en-US" b="1" dirty="0"/>
              <a:t>메모리에 값을 저장할 수 있는 공간을 할당하고 이름을 부여 놓은 것</a:t>
            </a:r>
            <a:endParaRPr lang="en-US" altLang="ko-KR" b="1" dirty="0"/>
          </a:p>
          <a:p>
            <a:pPr lvl="2"/>
            <a:r>
              <a:rPr lang="ko-KR" altLang="en-US" dirty="0"/>
              <a:t>변수는 메모리에 생성 </a:t>
            </a:r>
            <a:endParaRPr lang="en-US" altLang="ko-KR" dirty="0"/>
          </a:p>
          <a:p>
            <a:pPr lvl="1"/>
            <a:endParaRPr lang="ko-KR" altLang="en-US" dirty="0"/>
          </a:p>
          <a:p>
            <a:endParaRPr lang="ko-KR" altLang="en-US" dirty="0"/>
          </a:p>
        </p:txBody>
      </p:sp>
      <p:pic>
        <p:nvPicPr>
          <p:cNvPr id="4" name="그림 3"/>
          <p:cNvPicPr>
            <a:picLocks noChangeAspect="1"/>
          </p:cNvPicPr>
          <p:nvPr/>
        </p:nvPicPr>
        <p:blipFill>
          <a:blip r:embed="rId2"/>
          <a:stretch>
            <a:fillRect/>
          </a:stretch>
        </p:blipFill>
        <p:spPr>
          <a:xfrm>
            <a:off x="4243075" y="1340768"/>
            <a:ext cx="4900925" cy="2204505"/>
          </a:xfrm>
          <a:prstGeom prst="rect">
            <a:avLst/>
          </a:prstGeom>
        </p:spPr>
      </p:pic>
      <p:sp>
        <p:nvSpPr>
          <p:cNvPr id="5" name="TextBox 4"/>
          <p:cNvSpPr txBox="1"/>
          <p:nvPr/>
        </p:nvSpPr>
        <p:spPr>
          <a:xfrm>
            <a:off x="2123728" y="3573016"/>
            <a:ext cx="3024336" cy="369332"/>
          </a:xfrm>
          <a:prstGeom prst="rect">
            <a:avLst/>
          </a:prstGeom>
          <a:noFill/>
        </p:spPr>
        <p:txBody>
          <a:bodyPr wrap="square" rtlCol="0">
            <a:spAutoFit/>
          </a:bodyPr>
          <a:lstStyle/>
          <a:p>
            <a:r>
              <a:rPr lang="en-US" altLang="ko-KR" dirty="0">
                <a:latin typeface="Consolas" panose="020B0609020204030204" pitchFamily="49" charset="0"/>
              </a:rPr>
              <a:t> </a:t>
            </a:r>
            <a:r>
              <a:rPr lang="en-US" altLang="ko-KR" b="1" dirty="0">
                <a:solidFill>
                  <a:srgbClr val="0000FF"/>
                </a:solidFill>
                <a:latin typeface="Consolas" panose="020B0609020204030204" pitchFamily="49" charset="0"/>
              </a:rPr>
              <a:t>score = 30</a:t>
            </a:r>
            <a:endParaRPr lang="ko-KR" altLang="en-US" b="1" dirty="0">
              <a:solidFill>
                <a:srgbClr val="0000FF"/>
              </a:solidFill>
              <a:latin typeface="Consolas" panose="020B0609020204030204" pitchFamily="49" charset="0"/>
            </a:endParaRPr>
          </a:p>
        </p:txBody>
      </p:sp>
      <p:pic>
        <p:nvPicPr>
          <p:cNvPr id="6" name="그림 5"/>
          <p:cNvPicPr>
            <a:picLocks noChangeAspect="1"/>
          </p:cNvPicPr>
          <p:nvPr/>
        </p:nvPicPr>
        <p:blipFill>
          <a:blip r:embed="rId3"/>
          <a:stretch>
            <a:fillRect/>
          </a:stretch>
        </p:blipFill>
        <p:spPr>
          <a:xfrm>
            <a:off x="2267744" y="5013176"/>
            <a:ext cx="4787886" cy="1500565"/>
          </a:xfrm>
          <a:prstGeom prst="rect">
            <a:avLst/>
          </a:prstGeom>
        </p:spPr>
      </p:pic>
    </p:spTree>
    <p:extLst>
      <p:ext uri="{BB962C8B-B14F-4D97-AF65-F5344CB8AC3E}">
        <p14:creationId xmlns:p14="http://schemas.microsoft.com/office/powerpoint/2010/main" val="1732338513"/>
      </p:ext>
    </p:extLst>
  </p:cSld>
  <p:clrMapOvr>
    <a:masterClrMapping/>
  </p:clrMapOvr>
  <mc:AlternateContent xmlns:mc="http://schemas.openxmlformats.org/markup-compatibility/2006" xmlns:p14="http://schemas.microsoft.com/office/powerpoint/2010/main">
    <mc:Choice Requires="p14">
      <p:transition spd="slow" p14:dur="2000" advTm="322598"/>
    </mc:Choice>
    <mc:Fallback xmlns="">
      <p:transition spd="slow" advTm="322598"/>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403648" y="1844824"/>
            <a:ext cx="7467600" cy="2486025"/>
          </a:xfrm>
          <a:prstGeom prst="rect">
            <a:avLst/>
          </a:prstGeom>
        </p:spPr>
      </p:pic>
      <p:sp>
        <p:nvSpPr>
          <p:cNvPr id="2" name="제목 1"/>
          <p:cNvSpPr>
            <a:spLocks noGrp="1"/>
          </p:cNvSpPr>
          <p:nvPr>
            <p:ph type="title"/>
          </p:nvPr>
        </p:nvSpPr>
        <p:spPr/>
        <p:txBody>
          <a:bodyPr/>
          <a:lstStyle/>
          <a:p>
            <a:r>
              <a:rPr lang="ko-KR" altLang="en-US" dirty="0"/>
              <a:t>변수 </a:t>
            </a:r>
          </a:p>
        </p:txBody>
      </p:sp>
      <p:sp>
        <p:nvSpPr>
          <p:cNvPr id="3" name="내용 개체 틀 2"/>
          <p:cNvSpPr>
            <a:spLocks noGrp="1"/>
          </p:cNvSpPr>
          <p:nvPr>
            <p:ph idx="1"/>
          </p:nvPr>
        </p:nvSpPr>
        <p:spPr/>
        <p:txBody>
          <a:bodyPr/>
          <a:lstStyle/>
          <a:p>
            <a:r>
              <a:rPr lang="ko-KR" altLang="en-US" b="1" dirty="0"/>
              <a:t>변수 생성</a:t>
            </a:r>
            <a:endParaRPr lang="en-US" altLang="ko-KR" b="1" dirty="0"/>
          </a:p>
          <a:p>
            <a:pPr lvl="1"/>
            <a:r>
              <a:rPr lang="ko-KR" altLang="en-US" dirty="0"/>
              <a:t>이름을 정하고 등호</a:t>
            </a:r>
            <a:r>
              <a:rPr lang="en-US" altLang="ko-KR" dirty="0"/>
              <a:t>(=)</a:t>
            </a:r>
            <a:r>
              <a:rPr lang="ko-KR" altLang="en-US" dirty="0"/>
              <a:t>인 </a:t>
            </a:r>
            <a:r>
              <a:rPr lang="ko-KR" altLang="en-US" dirty="0" err="1"/>
              <a:t>할당문을</a:t>
            </a:r>
            <a:r>
              <a:rPr lang="ko-KR" altLang="en-US" dirty="0"/>
              <a:t> 사용하여 값을 대입하면 자동 생성 </a:t>
            </a:r>
            <a:endParaRPr lang="en-US" altLang="ko-KR" dirty="0"/>
          </a:p>
          <a:p>
            <a:pPr lvl="1"/>
            <a:endParaRPr lang="en-US" altLang="ko-KR" dirty="0"/>
          </a:p>
          <a:p>
            <a:pPr lvl="1"/>
            <a:endParaRPr lang="en-US" altLang="ko-KR" dirty="0"/>
          </a:p>
          <a:p>
            <a:pPr lvl="1"/>
            <a:endParaRPr lang="ko-KR" altLang="en-US" dirty="0"/>
          </a:p>
        </p:txBody>
      </p:sp>
      <p:sp>
        <p:nvSpPr>
          <p:cNvPr id="6" name="TextBox 5"/>
          <p:cNvSpPr txBox="1"/>
          <p:nvPr/>
        </p:nvSpPr>
        <p:spPr>
          <a:xfrm>
            <a:off x="1619672" y="4581128"/>
            <a:ext cx="6834753" cy="1631216"/>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score = 20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score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20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print(score)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20</a:t>
            </a:r>
          </a:p>
        </p:txBody>
      </p:sp>
    </p:spTree>
    <p:extLst>
      <p:ext uri="{BB962C8B-B14F-4D97-AF65-F5344CB8AC3E}">
        <p14:creationId xmlns:p14="http://schemas.microsoft.com/office/powerpoint/2010/main" val="3455386278"/>
      </p:ext>
    </p:extLst>
  </p:cSld>
  <p:clrMapOvr>
    <a:masterClrMapping/>
  </p:clrMapOvr>
  <mc:AlternateContent xmlns:mc="http://schemas.openxmlformats.org/markup-compatibility/2006" xmlns:p14="http://schemas.microsoft.com/office/powerpoint/2010/main">
    <mc:Choice Requires="p14">
      <p:transition spd="slow" p14:dur="2000" advTm="70569"/>
    </mc:Choice>
    <mc:Fallback xmlns="">
      <p:transition spd="slow" advTm="7056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변수</a:t>
            </a:r>
          </a:p>
        </p:txBody>
      </p:sp>
      <p:sp>
        <p:nvSpPr>
          <p:cNvPr id="3" name="내용 개체 틀 2"/>
          <p:cNvSpPr>
            <a:spLocks noGrp="1"/>
          </p:cNvSpPr>
          <p:nvPr>
            <p:ph idx="1"/>
          </p:nvPr>
        </p:nvSpPr>
        <p:spPr/>
        <p:txBody>
          <a:bodyPr/>
          <a:lstStyle/>
          <a:p>
            <a:r>
              <a:rPr lang="ko-KR" altLang="en-US" b="1" dirty="0"/>
              <a:t>변수의 값</a:t>
            </a:r>
            <a:endParaRPr lang="en-US" altLang="ko-KR" b="1" dirty="0"/>
          </a:p>
          <a:p>
            <a:pPr lvl="1"/>
            <a:r>
              <a:rPr lang="ko-KR" altLang="en-US" dirty="0"/>
              <a:t>언제든 </a:t>
            </a:r>
            <a:r>
              <a:rPr lang="ko-KR" altLang="en-US" b="1" dirty="0">
                <a:solidFill>
                  <a:srgbClr val="0000FF"/>
                </a:solidFill>
              </a:rPr>
              <a:t>다른 값</a:t>
            </a:r>
            <a:r>
              <a:rPr lang="ko-KR" altLang="en-US" dirty="0"/>
              <a:t>으로 변경 가능  </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457200" lvl="1" indent="0">
              <a:buNone/>
            </a:pPr>
            <a:endParaRPr lang="en-US" altLang="ko-KR" dirty="0"/>
          </a:p>
          <a:p>
            <a:pPr lvl="1"/>
            <a:r>
              <a:rPr lang="ko-KR" altLang="en-US" b="1" dirty="0">
                <a:solidFill>
                  <a:srgbClr val="0000FF"/>
                </a:solidFill>
              </a:rPr>
              <a:t>여러 종류</a:t>
            </a:r>
            <a:r>
              <a:rPr lang="en-US" altLang="ko-KR" b="1" dirty="0">
                <a:solidFill>
                  <a:srgbClr val="0000FF"/>
                </a:solidFill>
              </a:rPr>
              <a:t>(</a:t>
            </a:r>
            <a:r>
              <a:rPr lang="ko-KR" altLang="en-US" b="1" dirty="0" err="1">
                <a:solidFill>
                  <a:srgbClr val="0000FF"/>
                </a:solidFill>
              </a:rPr>
              <a:t>자료형</a:t>
            </a:r>
            <a:r>
              <a:rPr lang="en-US" altLang="ko-KR" b="1" dirty="0">
                <a:solidFill>
                  <a:srgbClr val="0000FF"/>
                </a:solidFill>
              </a:rPr>
              <a:t>, data</a:t>
            </a:r>
            <a:r>
              <a:rPr lang="ko-KR" altLang="en-US" b="1" dirty="0">
                <a:solidFill>
                  <a:srgbClr val="0000FF"/>
                </a:solidFill>
              </a:rPr>
              <a:t> </a:t>
            </a:r>
            <a:r>
              <a:rPr lang="en-US" altLang="ko-KR" b="1" dirty="0">
                <a:solidFill>
                  <a:srgbClr val="0000FF"/>
                </a:solidFill>
              </a:rPr>
              <a:t>type)</a:t>
            </a:r>
            <a:r>
              <a:rPr lang="ko-KR" altLang="en-US" b="1" dirty="0">
                <a:solidFill>
                  <a:srgbClr val="0000FF"/>
                </a:solidFill>
              </a:rPr>
              <a:t>의 값</a:t>
            </a:r>
            <a:r>
              <a:rPr lang="ko-KR" altLang="en-US" dirty="0"/>
              <a:t> 저장 가능 </a:t>
            </a:r>
            <a:endParaRPr lang="en-US" altLang="ko-KR" dirty="0"/>
          </a:p>
          <a:p>
            <a:endParaRPr lang="ko-KR" altLang="en-US" dirty="0"/>
          </a:p>
        </p:txBody>
      </p:sp>
      <p:sp>
        <p:nvSpPr>
          <p:cNvPr id="4" name="TextBox 3"/>
          <p:cNvSpPr txBox="1"/>
          <p:nvPr/>
        </p:nvSpPr>
        <p:spPr>
          <a:xfrm>
            <a:off x="1403649" y="2060848"/>
            <a:ext cx="3096344" cy="1200329"/>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Courier New" panose="02070309020205020404" pitchFamily="49" charset="0"/>
              </a:rPr>
              <a:t>&gt;&gt;&gt; score = 20</a:t>
            </a: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score = 30 </a:t>
            </a: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score </a:t>
            </a:r>
          </a:p>
          <a:p>
            <a:r>
              <a:rPr lang="en-US" altLang="ko-KR" b="1" dirty="0">
                <a:latin typeface="Consolas" panose="020B0609020204030204" pitchFamily="49" charset="0"/>
                <a:ea typeface="굴림" panose="020B0600000101010101" pitchFamily="50" charset="-127"/>
                <a:cs typeface="Courier New" panose="02070309020205020404" pitchFamily="49" charset="0"/>
              </a:rPr>
              <a:t>30</a:t>
            </a:r>
          </a:p>
        </p:txBody>
      </p:sp>
      <p:pic>
        <p:nvPicPr>
          <p:cNvPr id="5" name="그림 4"/>
          <p:cNvPicPr>
            <a:picLocks noChangeAspect="1"/>
          </p:cNvPicPr>
          <p:nvPr/>
        </p:nvPicPr>
        <p:blipFill>
          <a:blip r:embed="rId2"/>
          <a:stretch>
            <a:fillRect/>
          </a:stretch>
        </p:blipFill>
        <p:spPr>
          <a:xfrm>
            <a:off x="4932040" y="1916832"/>
            <a:ext cx="3706698" cy="1656184"/>
          </a:xfrm>
          <a:prstGeom prst="rect">
            <a:avLst/>
          </a:prstGeom>
        </p:spPr>
      </p:pic>
      <p:sp>
        <p:nvSpPr>
          <p:cNvPr id="6" name="TextBox 5"/>
          <p:cNvSpPr txBox="1"/>
          <p:nvPr/>
        </p:nvSpPr>
        <p:spPr>
          <a:xfrm>
            <a:off x="1475656" y="4437112"/>
            <a:ext cx="3456384" cy="2031325"/>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Courier New" panose="02070309020205020404" pitchFamily="49" charset="0"/>
              </a:rPr>
              <a:t>&gt;&gt;&gt; s = '</a:t>
            </a:r>
            <a:r>
              <a:rPr lang="ko-KR" altLang="en-US" b="1" dirty="0">
                <a:latin typeface="Consolas" panose="020B0609020204030204" pitchFamily="49" charset="0"/>
                <a:ea typeface="굴림" panose="020B0600000101010101" pitchFamily="50" charset="-127"/>
                <a:cs typeface="Courier New" panose="02070309020205020404" pitchFamily="49" charset="0"/>
              </a:rPr>
              <a:t>안녕하세요</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print(s)</a:t>
            </a:r>
          </a:p>
          <a:p>
            <a:r>
              <a:rPr lang="ko-KR" altLang="en-US" b="1" dirty="0">
                <a:latin typeface="Consolas" panose="020B0609020204030204" pitchFamily="49" charset="0"/>
                <a:ea typeface="굴림" panose="020B0600000101010101" pitchFamily="50" charset="-127"/>
                <a:cs typeface="Courier New" panose="02070309020205020404" pitchFamily="49" charset="0"/>
              </a:rPr>
              <a:t>안녕하세요</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a:p>
            <a:endParaRPr lang="en-US" altLang="ko-KR" b="1" dirty="0">
              <a:latin typeface="Consolas" panose="020B0609020204030204" pitchFamily="49" charset="0"/>
              <a:ea typeface="굴림" panose="020B0600000101010101" pitchFamily="50" charset="-127"/>
              <a:cs typeface="Courier New" panose="02070309020205020404" pitchFamily="49" charset="0"/>
            </a:endParaRP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pi = 3.141592</a:t>
            </a: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print(pi)</a:t>
            </a:r>
          </a:p>
          <a:p>
            <a:r>
              <a:rPr lang="en-US" altLang="ko-KR" b="1" dirty="0">
                <a:latin typeface="Consolas" panose="020B0609020204030204" pitchFamily="49" charset="0"/>
                <a:ea typeface="굴림" panose="020B0600000101010101" pitchFamily="50" charset="-127"/>
                <a:cs typeface="Courier New" panose="02070309020205020404" pitchFamily="49" charset="0"/>
              </a:rPr>
              <a:t>3.141592</a:t>
            </a:r>
          </a:p>
        </p:txBody>
      </p:sp>
      <p:sp>
        <p:nvSpPr>
          <p:cNvPr id="7" name="TextBox 6"/>
          <p:cNvSpPr txBox="1"/>
          <p:nvPr/>
        </p:nvSpPr>
        <p:spPr>
          <a:xfrm>
            <a:off x="5148064" y="4653136"/>
            <a:ext cx="1608133" cy="369332"/>
          </a:xfrm>
          <a:prstGeom prst="rect">
            <a:avLst/>
          </a:prstGeom>
          <a:noFill/>
        </p:spPr>
        <p:txBody>
          <a:bodyPr wrap="none" rtlCol="0">
            <a:spAutoFit/>
          </a:bodyPr>
          <a:lstStyle/>
          <a:p>
            <a:r>
              <a:rPr lang="ko-KR" altLang="en-US" dirty="0"/>
              <a:t>문자열</a:t>
            </a:r>
            <a:r>
              <a:rPr lang="en-US" altLang="ko-KR" dirty="0"/>
              <a:t>(string)</a:t>
            </a:r>
            <a:endParaRPr lang="ko-KR" altLang="en-US" dirty="0"/>
          </a:p>
        </p:txBody>
      </p:sp>
      <p:sp>
        <p:nvSpPr>
          <p:cNvPr id="8" name="TextBox 7"/>
          <p:cNvSpPr txBox="1"/>
          <p:nvPr/>
        </p:nvSpPr>
        <p:spPr>
          <a:xfrm>
            <a:off x="5148064" y="5733256"/>
            <a:ext cx="1651414" cy="369332"/>
          </a:xfrm>
          <a:prstGeom prst="rect">
            <a:avLst/>
          </a:prstGeom>
          <a:noFill/>
        </p:spPr>
        <p:txBody>
          <a:bodyPr wrap="none" rtlCol="0">
            <a:spAutoFit/>
          </a:bodyPr>
          <a:lstStyle/>
          <a:p>
            <a:r>
              <a:rPr lang="ko-KR" altLang="en-US" err="1"/>
              <a:t>소수점있는</a:t>
            </a:r>
            <a:r>
              <a:rPr lang="ko-KR" altLang="en-US" dirty="0"/>
              <a:t> 수</a:t>
            </a:r>
          </a:p>
        </p:txBody>
      </p:sp>
    </p:spTree>
    <p:extLst>
      <p:ext uri="{BB962C8B-B14F-4D97-AF65-F5344CB8AC3E}">
        <p14:creationId xmlns:p14="http://schemas.microsoft.com/office/powerpoint/2010/main" val="3821476891"/>
      </p:ext>
    </p:extLst>
  </p:cSld>
  <p:clrMapOvr>
    <a:masterClrMapping/>
  </p:clrMapOvr>
  <mc:AlternateContent xmlns:mc="http://schemas.openxmlformats.org/markup-compatibility/2006" xmlns:p14="http://schemas.microsoft.com/office/powerpoint/2010/main">
    <mc:Choice Requires="p14">
      <p:transition spd="slow" p14:dur="2000" advTm="84950"/>
    </mc:Choice>
    <mc:Fallback xmlns="">
      <p:transition spd="slow" advTm="8495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코딩</a:t>
            </a:r>
            <a:r>
              <a:rPr lang="en-US" altLang="ko-KR" dirty="0"/>
              <a:t>(</a:t>
            </a:r>
            <a:r>
              <a:rPr lang="ko-KR" altLang="en-US" dirty="0"/>
              <a:t>프로그래밍</a:t>
            </a:r>
            <a:r>
              <a:rPr lang="en-US" altLang="ko-KR" dirty="0"/>
              <a:t>) </a:t>
            </a:r>
            <a:r>
              <a:rPr lang="ko-KR" altLang="en-US" dirty="0"/>
              <a:t>이란</a:t>
            </a:r>
            <a:r>
              <a:rPr lang="en-US" altLang="ko-KR" dirty="0"/>
              <a:t>? </a:t>
            </a:r>
            <a:endParaRPr lang="ko-KR" altLang="en-US" dirty="0"/>
          </a:p>
        </p:txBody>
      </p:sp>
      <p:sp>
        <p:nvSpPr>
          <p:cNvPr id="9" name="내용 개체 틀 2"/>
          <p:cNvSpPr>
            <a:spLocks noGrp="1"/>
          </p:cNvSpPr>
          <p:nvPr>
            <p:ph idx="1"/>
          </p:nvPr>
        </p:nvSpPr>
        <p:spPr>
          <a:xfrm>
            <a:off x="457199" y="1196752"/>
            <a:ext cx="8542867" cy="5328592"/>
          </a:xfrm>
        </p:spPr>
        <p:txBody>
          <a:bodyPr>
            <a:normAutofit/>
          </a:bodyPr>
          <a:lstStyle/>
          <a:p>
            <a:r>
              <a:rPr lang="ko-KR" altLang="en-US" b="1" dirty="0"/>
              <a:t>현재는 컴퓨터 </a:t>
            </a:r>
            <a:r>
              <a:rPr lang="ko-KR" altLang="en-US" b="1" dirty="0" smtClean="0"/>
              <a:t>세상</a:t>
            </a:r>
            <a:r>
              <a:rPr lang="en-US" altLang="ko-KR" b="1" dirty="0" smtClean="0"/>
              <a:t> </a:t>
            </a:r>
            <a:endParaRPr lang="en-US" altLang="ko-KR" b="1" dirty="0"/>
          </a:p>
          <a:p>
            <a:pPr lvl="1"/>
            <a:r>
              <a:rPr lang="en-US" altLang="ko-KR" b="1" dirty="0"/>
              <a:t> </a:t>
            </a:r>
            <a:r>
              <a:rPr lang="ko-KR" altLang="en-US" b="1" dirty="0"/>
              <a:t>직업의 변화 예상</a:t>
            </a:r>
            <a:endParaRPr lang="en-US" altLang="ko-KR" b="1" dirty="0"/>
          </a:p>
        </p:txBody>
      </p:sp>
      <p:pic>
        <p:nvPicPr>
          <p:cNvPr id="3" name="그림 2"/>
          <p:cNvPicPr>
            <a:picLocks noChangeAspect="1"/>
          </p:cNvPicPr>
          <p:nvPr/>
        </p:nvPicPr>
        <p:blipFill>
          <a:blip r:embed="rId3"/>
          <a:stretch>
            <a:fillRect/>
          </a:stretch>
        </p:blipFill>
        <p:spPr>
          <a:xfrm>
            <a:off x="749430" y="2002294"/>
            <a:ext cx="3660576" cy="2179611"/>
          </a:xfrm>
          <a:prstGeom prst="rect">
            <a:avLst/>
          </a:prstGeom>
        </p:spPr>
      </p:pic>
      <p:sp>
        <p:nvSpPr>
          <p:cNvPr id="4" name="AutoShape 2" descr="ê±°ë IT ê¸°ìì ëí ì´ë¯¸ì§ ê²ìê²°ê³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4" descr="ê±°ë IT ê¸°ìì ëí ì´ë¯¸ì§ ê²ìê²°ê³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6" name="그림 5"/>
          <p:cNvPicPr>
            <a:picLocks noChangeAspect="1"/>
          </p:cNvPicPr>
          <p:nvPr/>
        </p:nvPicPr>
        <p:blipFill rotWithShape="1">
          <a:blip r:embed="rId4"/>
          <a:srcRect b="1553"/>
          <a:stretch/>
        </p:blipFill>
        <p:spPr>
          <a:xfrm>
            <a:off x="5178905" y="2002295"/>
            <a:ext cx="3507895" cy="2179610"/>
          </a:xfrm>
          <a:prstGeom prst="rect">
            <a:avLst/>
          </a:prstGeom>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9718" y="4181906"/>
            <a:ext cx="4188420" cy="2493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6442400"/>
      </p:ext>
    </p:extLst>
  </p:cSld>
  <p:clrMapOvr>
    <a:masterClrMapping/>
  </p:clrMapOvr>
  <mc:AlternateContent xmlns:mc="http://schemas.openxmlformats.org/markup-compatibility/2006" xmlns:p14="http://schemas.microsoft.com/office/powerpoint/2010/main">
    <mc:Choice Requires="p14">
      <p:transition spd="slow" p14:dur="2000" advTm="276836"/>
    </mc:Choice>
    <mc:Fallback xmlns="">
      <p:transition spd="slow" advTm="276836"/>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변수</a:t>
            </a:r>
          </a:p>
        </p:txBody>
      </p:sp>
      <p:sp>
        <p:nvSpPr>
          <p:cNvPr id="3" name="내용 개체 틀 2"/>
          <p:cNvSpPr>
            <a:spLocks noGrp="1"/>
          </p:cNvSpPr>
          <p:nvPr>
            <p:ph idx="1"/>
          </p:nvPr>
        </p:nvSpPr>
        <p:spPr/>
        <p:txBody>
          <a:bodyPr/>
          <a:lstStyle/>
          <a:p>
            <a:r>
              <a:rPr lang="ko-KR" altLang="en-US" b="1" dirty="0"/>
              <a:t>변수의 값 </a:t>
            </a:r>
            <a:r>
              <a:rPr lang="en-US" altLang="ko-KR" b="1" dirty="0"/>
              <a:t>– cont.</a:t>
            </a:r>
            <a:endParaRPr lang="en-US" altLang="ko-KR" dirty="0"/>
          </a:p>
          <a:p>
            <a:pPr lvl="1"/>
            <a:r>
              <a:rPr lang="ko-KR" altLang="en-US" b="1" dirty="0">
                <a:solidFill>
                  <a:srgbClr val="0000FF"/>
                </a:solidFill>
              </a:rPr>
              <a:t>다른 종류의 값</a:t>
            </a:r>
            <a:r>
              <a:rPr lang="ko-KR" altLang="en-US" dirty="0"/>
              <a:t>으로 변경 가능</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r>
              <a:rPr lang="ko-KR" altLang="en-US" b="1" dirty="0"/>
              <a:t>변수의 사용</a:t>
            </a:r>
            <a:r>
              <a:rPr lang="ko-KR" altLang="en-US" dirty="0"/>
              <a:t> </a:t>
            </a:r>
            <a:endParaRPr lang="en-US" altLang="ko-KR" dirty="0"/>
          </a:p>
          <a:p>
            <a:pPr lvl="1"/>
            <a:r>
              <a:rPr lang="ko-KR" altLang="en-US" dirty="0"/>
              <a:t>등호</a:t>
            </a:r>
            <a:r>
              <a:rPr lang="en-US" altLang="ko-KR" dirty="0"/>
              <a:t>(=) </a:t>
            </a:r>
            <a:r>
              <a:rPr lang="ko-KR" altLang="en-US" dirty="0"/>
              <a:t>왼쪽에 있는 경우 </a:t>
            </a:r>
            <a:endParaRPr lang="en-US" altLang="ko-KR" dirty="0"/>
          </a:p>
          <a:p>
            <a:pPr lvl="2"/>
            <a:r>
              <a:rPr lang="ko-KR" altLang="en-US" dirty="0"/>
              <a:t>변수에 값 저장 </a:t>
            </a:r>
            <a:endParaRPr lang="en-US" altLang="ko-KR" dirty="0"/>
          </a:p>
          <a:p>
            <a:pPr lvl="1"/>
            <a:endParaRPr lang="en-US" altLang="ko-KR" dirty="0"/>
          </a:p>
          <a:p>
            <a:pPr lvl="1"/>
            <a:r>
              <a:rPr lang="ko-KR" altLang="en-US" dirty="0"/>
              <a:t>등호</a:t>
            </a:r>
            <a:r>
              <a:rPr lang="en-US" altLang="ko-KR" dirty="0"/>
              <a:t>(=) </a:t>
            </a:r>
            <a:r>
              <a:rPr lang="ko-KR" altLang="en-US" dirty="0"/>
              <a:t>오른쪽에 있는 경우  </a:t>
            </a:r>
            <a:endParaRPr lang="en-US" altLang="ko-KR" dirty="0"/>
          </a:p>
          <a:p>
            <a:pPr lvl="2"/>
            <a:r>
              <a:rPr lang="ko-KR" altLang="en-US" dirty="0"/>
              <a:t>변수의 값 사용 </a:t>
            </a:r>
          </a:p>
        </p:txBody>
      </p:sp>
      <p:sp>
        <p:nvSpPr>
          <p:cNvPr id="8" name="TextBox 7"/>
          <p:cNvSpPr txBox="1"/>
          <p:nvPr/>
        </p:nvSpPr>
        <p:spPr>
          <a:xfrm>
            <a:off x="1547664" y="2060848"/>
            <a:ext cx="2750226" cy="1015663"/>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value = 3</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value = 3.14</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value = "hello"</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
        <p:nvSpPr>
          <p:cNvPr id="9" name="TextBox 8"/>
          <p:cNvSpPr txBox="1"/>
          <p:nvPr/>
        </p:nvSpPr>
        <p:spPr>
          <a:xfrm>
            <a:off x="4572000" y="3933056"/>
            <a:ext cx="4320480" cy="1631216"/>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width = 10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height = 20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area = width * height</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print(area)</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200</a:t>
            </a:r>
          </a:p>
        </p:txBody>
      </p:sp>
    </p:spTree>
    <p:extLst>
      <p:ext uri="{BB962C8B-B14F-4D97-AF65-F5344CB8AC3E}">
        <p14:creationId xmlns:p14="http://schemas.microsoft.com/office/powerpoint/2010/main" val="2840692336"/>
      </p:ext>
    </p:extLst>
  </p:cSld>
  <p:clrMapOvr>
    <a:masterClrMapping/>
  </p:clrMapOvr>
  <mc:AlternateContent xmlns:mc="http://schemas.openxmlformats.org/markup-compatibility/2006" xmlns:p14="http://schemas.microsoft.com/office/powerpoint/2010/main">
    <mc:Choice Requires="p14">
      <p:transition spd="slow" p14:dur="2000" advTm="163181"/>
    </mc:Choice>
    <mc:Fallback xmlns="">
      <p:transition spd="slow" advTm="163181"/>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변수</a:t>
            </a:r>
          </a:p>
        </p:txBody>
      </p:sp>
      <p:sp>
        <p:nvSpPr>
          <p:cNvPr id="3" name="내용 개체 틀 2"/>
          <p:cNvSpPr>
            <a:spLocks noGrp="1"/>
          </p:cNvSpPr>
          <p:nvPr>
            <p:ph idx="1"/>
          </p:nvPr>
        </p:nvSpPr>
        <p:spPr/>
        <p:txBody>
          <a:bodyPr/>
          <a:lstStyle/>
          <a:p>
            <a:r>
              <a:rPr lang="ko-KR" altLang="en-US" b="1" dirty="0"/>
              <a:t>변수 이름</a:t>
            </a:r>
            <a:r>
              <a:rPr lang="ko-KR" altLang="en-US" dirty="0"/>
              <a:t> </a:t>
            </a:r>
            <a:endParaRPr lang="en-US" altLang="ko-KR" dirty="0"/>
          </a:p>
          <a:p>
            <a:pPr lvl="1"/>
            <a:r>
              <a:rPr lang="ko-KR" altLang="en-US" dirty="0"/>
              <a:t>소문자와 대문자는 서로 다르게 취급</a:t>
            </a:r>
            <a:endParaRPr lang="en-US" altLang="ko-KR" dirty="0"/>
          </a:p>
          <a:p>
            <a:pPr lvl="1"/>
            <a:r>
              <a:rPr lang="ko-KR" altLang="en-US" dirty="0"/>
              <a:t>영문자와 숫자</a:t>
            </a:r>
            <a:r>
              <a:rPr lang="en-US" altLang="ko-KR" dirty="0"/>
              <a:t>, </a:t>
            </a:r>
            <a:r>
              <a:rPr lang="ko-KR" altLang="en-US" dirty="0"/>
              <a:t>밑줄</a:t>
            </a:r>
            <a:r>
              <a:rPr lang="en-US" altLang="ko-KR" dirty="0"/>
              <a:t>(_)</a:t>
            </a:r>
            <a:r>
              <a:rPr lang="ko-KR" altLang="en-US" dirty="0"/>
              <a:t>로 구성</a:t>
            </a:r>
            <a:endParaRPr lang="en-US" altLang="ko-KR" dirty="0"/>
          </a:p>
          <a:p>
            <a:pPr lvl="1"/>
            <a:r>
              <a:rPr lang="ko-KR" altLang="en-US" dirty="0"/>
              <a:t>영문자나 밑줄</a:t>
            </a:r>
            <a:r>
              <a:rPr lang="en-US" altLang="ko-KR" dirty="0"/>
              <a:t>(underscore)</a:t>
            </a:r>
            <a:r>
              <a:rPr lang="ko-KR" altLang="en-US" dirty="0"/>
              <a:t>로 시작  </a:t>
            </a:r>
            <a:endParaRPr lang="en-US" altLang="ko-KR" dirty="0"/>
          </a:p>
          <a:p>
            <a:pPr lvl="1"/>
            <a:r>
              <a:rPr lang="ko-KR" altLang="en-US" dirty="0"/>
              <a:t>변수의 이름 중간에 공백 불허 </a:t>
            </a:r>
            <a:endParaRPr lang="en-US" altLang="ko-KR" dirty="0"/>
          </a:p>
          <a:p>
            <a:pPr lvl="1"/>
            <a:r>
              <a:rPr lang="ko-KR" altLang="en-US" dirty="0"/>
              <a:t>의미 있는 이름 사용</a:t>
            </a:r>
            <a:endParaRPr lang="en-US" altLang="ko-KR" dirty="0"/>
          </a:p>
          <a:p>
            <a:pPr lvl="1"/>
            <a:r>
              <a:rPr lang="ko-KR" altLang="en-US" dirty="0"/>
              <a:t>단어를 구분하려면 밑줄</a:t>
            </a:r>
            <a:r>
              <a:rPr lang="en-US" altLang="ko-KR" dirty="0"/>
              <a:t>(_)</a:t>
            </a:r>
            <a:r>
              <a:rPr lang="ko-KR" altLang="en-US" dirty="0"/>
              <a:t>이나 낙타표기법</a:t>
            </a:r>
            <a:r>
              <a:rPr lang="en-US" altLang="ko-KR" dirty="0"/>
              <a:t>(camel notation)</a:t>
            </a:r>
            <a:r>
              <a:rPr lang="ko-KR" altLang="en-US" dirty="0"/>
              <a:t>사용 </a:t>
            </a:r>
            <a:r>
              <a:rPr lang="en-US" altLang="ko-KR" dirty="0"/>
              <a:t> </a:t>
            </a:r>
          </a:p>
          <a:p>
            <a:pPr marL="914400" lvl="2" indent="0">
              <a:buNone/>
            </a:pPr>
            <a:r>
              <a:rPr lang="en-US" altLang="ko-KR" dirty="0"/>
              <a:t> </a:t>
            </a:r>
            <a:r>
              <a:rPr lang="en-US" altLang="ko-KR" dirty="0" err="1">
                <a:latin typeface="Consolas" panose="020B0609020204030204" pitchFamily="49" charset="0"/>
              </a:rPr>
              <a:t>number_of_stocks</a:t>
            </a:r>
            <a:r>
              <a:rPr lang="en-US" altLang="ko-KR" dirty="0">
                <a:latin typeface="Consolas" panose="020B0609020204030204" pitchFamily="49" charset="0"/>
              </a:rPr>
              <a:t>    </a:t>
            </a:r>
            <a:r>
              <a:rPr lang="en-US" altLang="ko-KR" dirty="0" err="1">
                <a:latin typeface="Consolas" panose="020B0609020204030204" pitchFamily="49" charset="0"/>
              </a:rPr>
              <a:t>numberOfStock</a:t>
            </a:r>
            <a:r>
              <a:rPr lang="en-US" altLang="ko-KR" dirty="0">
                <a:latin typeface="Consolas" panose="020B0609020204030204" pitchFamily="49" charset="0"/>
              </a:rPr>
              <a:t> </a:t>
            </a:r>
            <a:endParaRPr lang="ko-KR" altLang="en-US" dirty="0">
              <a:latin typeface="Consolas" panose="020B0609020204030204" pitchFamily="49" charset="0"/>
            </a:endParaRPr>
          </a:p>
          <a:p>
            <a:endParaRPr lang="ko-KR" altLang="en-US" dirty="0"/>
          </a:p>
        </p:txBody>
      </p:sp>
      <p:pic>
        <p:nvPicPr>
          <p:cNvPr id="4" name="그림 3"/>
          <p:cNvPicPr>
            <a:picLocks noChangeAspect="1"/>
          </p:cNvPicPr>
          <p:nvPr/>
        </p:nvPicPr>
        <p:blipFill>
          <a:blip r:embed="rId3"/>
          <a:stretch>
            <a:fillRect/>
          </a:stretch>
        </p:blipFill>
        <p:spPr>
          <a:xfrm>
            <a:off x="971600" y="4293096"/>
            <a:ext cx="3456384" cy="1686041"/>
          </a:xfrm>
          <a:prstGeom prst="rect">
            <a:avLst/>
          </a:prstGeom>
        </p:spPr>
      </p:pic>
      <p:pic>
        <p:nvPicPr>
          <p:cNvPr id="5" name="그림 4"/>
          <p:cNvPicPr>
            <a:picLocks noChangeAspect="1"/>
          </p:cNvPicPr>
          <p:nvPr/>
        </p:nvPicPr>
        <p:blipFill>
          <a:blip r:embed="rId4"/>
          <a:stretch>
            <a:fillRect/>
          </a:stretch>
        </p:blipFill>
        <p:spPr>
          <a:xfrm>
            <a:off x="5220072" y="4293096"/>
            <a:ext cx="3247159" cy="1792432"/>
          </a:xfrm>
          <a:prstGeom prst="rect">
            <a:avLst/>
          </a:prstGeom>
        </p:spPr>
      </p:pic>
      <p:pic>
        <p:nvPicPr>
          <p:cNvPr id="6" name="그림 5"/>
          <p:cNvPicPr>
            <a:picLocks noChangeAspect="1"/>
          </p:cNvPicPr>
          <p:nvPr/>
        </p:nvPicPr>
        <p:blipFill>
          <a:blip r:embed="rId5"/>
          <a:stretch>
            <a:fillRect/>
          </a:stretch>
        </p:blipFill>
        <p:spPr>
          <a:xfrm>
            <a:off x="6372200" y="1124744"/>
            <a:ext cx="2232248" cy="1871397"/>
          </a:xfrm>
          <a:prstGeom prst="rect">
            <a:avLst/>
          </a:prstGeom>
        </p:spPr>
      </p:pic>
    </p:spTree>
    <p:custDataLst>
      <p:tags r:id="rId1"/>
    </p:custDataLst>
    <p:extLst>
      <p:ext uri="{BB962C8B-B14F-4D97-AF65-F5344CB8AC3E}">
        <p14:creationId xmlns:p14="http://schemas.microsoft.com/office/powerpoint/2010/main" val="1969863155"/>
      </p:ext>
    </p:extLst>
  </p:cSld>
  <p:clrMapOvr>
    <a:masterClrMapping/>
  </p:clrMapOvr>
  <mc:AlternateContent xmlns:mc="http://schemas.openxmlformats.org/markup-compatibility/2006" xmlns:p14="http://schemas.microsoft.com/office/powerpoint/2010/main">
    <mc:Choice Requires="p14">
      <p:transition spd="slow" p14:dur="2000" advTm="181623"/>
    </mc:Choice>
    <mc:Fallback xmlns="">
      <p:transition spd="slow" advTm="1816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 </a:t>
            </a:r>
            <a:r>
              <a:rPr lang="ko-KR" altLang="en-US" dirty="0"/>
              <a:t>파티 준비</a:t>
            </a:r>
          </a:p>
        </p:txBody>
      </p:sp>
      <p:sp>
        <p:nvSpPr>
          <p:cNvPr id="3" name="내용 개체 틀 2"/>
          <p:cNvSpPr>
            <a:spLocks noGrp="1"/>
          </p:cNvSpPr>
          <p:nvPr>
            <p:ph idx="1"/>
          </p:nvPr>
        </p:nvSpPr>
        <p:spPr>
          <a:xfrm>
            <a:off x="467544" y="1196752"/>
            <a:ext cx="8229600" cy="5328592"/>
          </a:xfrm>
        </p:spPr>
        <p:txBody>
          <a:bodyPr/>
          <a:lstStyle/>
          <a:p>
            <a:r>
              <a:rPr lang="ko-KR" altLang="en-US" dirty="0"/>
              <a:t>참석자에 맞추어서 치킨</a:t>
            </a:r>
            <a:r>
              <a:rPr lang="en-US" altLang="ko-KR" dirty="0"/>
              <a:t>(1</a:t>
            </a:r>
            <a:r>
              <a:rPr lang="ko-KR" altLang="en-US" dirty="0"/>
              <a:t>인당 </a:t>
            </a:r>
            <a:r>
              <a:rPr lang="en-US" altLang="ko-KR" dirty="0"/>
              <a:t>1</a:t>
            </a:r>
            <a:r>
              <a:rPr lang="ko-KR" altLang="en-US" dirty="0"/>
              <a:t>마리</a:t>
            </a:r>
            <a:r>
              <a:rPr lang="en-US" altLang="ko-KR" dirty="0"/>
              <a:t>), </a:t>
            </a:r>
            <a:r>
              <a:rPr lang="ko-KR" altLang="en-US" dirty="0"/>
              <a:t>맥주</a:t>
            </a:r>
            <a:r>
              <a:rPr lang="en-US" altLang="ko-KR" dirty="0"/>
              <a:t>(1</a:t>
            </a:r>
            <a:r>
              <a:rPr lang="ko-KR" altLang="en-US" dirty="0"/>
              <a:t>인당 </a:t>
            </a:r>
            <a:r>
              <a:rPr lang="en-US" altLang="ko-KR" dirty="0"/>
              <a:t>2</a:t>
            </a:r>
            <a:r>
              <a:rPr lang="ko-KR" altLang="en-US" dirty="0"/>
              <a:t>캔</a:t>
            </a:r>
            <a:r>
              <a:rPr lang="en-US" altLang="ko-KR" dirty="0"/>
              <a:t>), </a:t>
            </a:r>
            <a:r>
              <a:rPr lang="ko-KR" altLang="en-US" dirty="0" err="1"/>
              <a:t>케익</a:t>
            </a:r>
            <a:r>
              <a:rPr lang="en-US" altLang="ko-KR" dirty="0"/>
              <a:t>(1</a:t>
            </a:r>
            <a:r>
              <a:rPr lang="ko-KR" altLang="en-US" dirty="0"/>
              <a:t>인당 </a:t>
            </a:r>
            <a:r>
              <a:rPr lang="en-US" altLang="ko-KR" dirty="0"/>
              <a:t>4</a:t>
            </a:r>
            <a:r>
              <a:rPr lang="ko-KR" altLang="en-US" dirty="0"/>
              <a:t>개</a:t>
            </a:r>
            <a:r>
              <a:rPr lang="en-US" altLang="ko-KR" dirty="0"/>
              <a:t>)</a:t>
            </a:r>
            <a:r>
              <a:rPr lang="ko-KR" altLang="en-US" dirty="0"/>
              <a:t>를 출력하는 프로그램을 작성해보자</a:t>
            </a:r>
            <a:r>
              <a:rPr lang="en-US" altLang="ko-KR" dirty="0"/>
              <a:t>. </a:t>
            </a:r>
            <a:endParaRPr lang="ko-KR" altLang="en-US" dirty="0"/>
          </a:p>
          <a:p>
            <a:endParaRPr lang="ko-KR" altLang="en-US" dirty="0"/>
          </a:p>
        </p:txBody>
      </p:sp>
      <p:sp>
        <p:nvSpPr>
          <p:cNvPr id="4" name="TextBox 3"/>
          <p:cNvSpPr txBox="1"/>
          <p:nvPr/>
        </p:nvSpPr>
        <p:spPr>
          <a:xfrm>
            <a:off x="1187624" y="2204864"/>
            <a:ext cx="3973329" cy="1323439"/>
          </a:xfrm>
          <a:prstGeom prst="rect">
            <a:avLst/>
          </a:prstGeom>
          <a:solidFill>
            <a:srgbClr val="CCCCFF"/>
          </a:solidFill>
          <a:ln>
            <a:solidFill>
              <a:schemeClr val="tx1"/>
            </a:solidFill>
          </a:ln>
        </p:spPr>
        <p:txBody>
          <a:bodyPr wrap="square" rtlCol="0">
            <a:spAutoFit/>
          </a:bodyPr>
          <a:lstStyle/>
          <a:p>
            <a:r>
              <a:rPr lang="ko-KR" altLang="en-US" sz="2000" b="1" dirty="0">
                <a:latin typeface="Consolas" panose="020B0609020204030204" pitchFamily="49" charset="0"/>
                <a:ea typeface="굴림" panose="020B0600000101010101" pitchFamily="50" charset="-127"/>
                <a:cs typeface="Courier New" panose="02070309020205020404" pitchFamily="49" charset="0"/>
              </a:rPr>
              <a:t>참석자의 수를 </a:t>
            </a:r>
            <a:r>
              <a:rPr lang="ko-KR" altLang="en-US" sz="2000" b="1" dirty="0" err="1">
                <a:latin typeface="Consolas" panose="020B0609020204030204" pitchFamily="49" charset="0"/>
                <a:ea typeface="굴림" panose="020B0600000101010101" pitchFamily="50" charset="-127"/>
                <a:cs typeface="Courier New" panose="02070309020205020404" pitchFamily="49" charset="0"/>
              </a:rPr>
              <a:t>입력하시오</a:t>
            </a:r>
            <a:r>
              <a:rPr lang="en-US" altLang="ko-KR" sz="2000" b="1" dirty="0">
                <a:latin typeface="Consolas" panose="020B0609020204030204" pitchFamily="49" charset="0"/>
                <a:ea typeface="굴림" panose="020B0600000101010101" pitchFamily="50" charset="-127"/>
                <a:cs typeface="Courier New" panose="02070309020205020404" pitchFamily="49" charset="0"/>
              </a:rPr>
              <a:t>:25</a:t>
            </a:r>
          </a:p>
          <a:p>
            <a:r>
              <a:rPr lang="ko-KR" altLang="en-US" sz="2000" b="1" dirty="0">
                <a:latin typeface="Consolas" panose="020B0609020204030204" pitchFamily="49" charset="0"/>
                <a:ea typeface="굴림" panose="020B0600000101010101" pitchFamily="50" charset="-127"/>
                <a:cs typeface="Courier New" panose="02070309020205020404" pitchFamily="49" charset="0"/>
              </a:rPr>
              <a:t>치킨의 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25</a:t>
            </a:r>
          </a:p>
          <a:p>
            <a:r>
              <a:rPr lang="ko-KR" altLang="en-US" sz="2000" b="1" dirty="0">
                <a:latin typeface="Consolas" panose="020B0609020204030204" pitchFamily="49" charset="0"/>
                <a:ea typeface="굴림" panose="020B0600000101010101" pitchFamily="50" charset="-127"/>
                <a:cs typeface="Courier New" panose="02070309020205020404" pitchFamily="49" charset="0"/>
              </a:rPr>
              <a:t>맥주의 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50</a:t>
            </a:r>
          </a:p>
          <a:p>
            <a:r>
              <a:rPr lang="ko-KR" altLang="en-US" sz="2000" b="1" dirty="0">
                <a:latin typeface="Consolas" panose="020B0609020204030204" pitchFamily="49" charset="0"/>
                <a:ea typeface="굴림" panose="020B0600000101010101" pitchFamily="50" charset="-127"/>
                <a:cs typeface="Courier New" panose="02070309020205020404" pitchFamily="49" charset="0"/>
              </a:rPr>
              <a:t>케익의 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100</a:t>
            </a:r>
          </a:p>
        </p:txBody>
      </p:sp>
      <p:pic>
        <p:nvPicPr>
          <p:cNvPr id="5" name="그림 4"/>
          <p:cNvPicPr>
            <a:picLocks noChangeAspect="1"/>
          </p:cNvPicPr>
          <p:nvPr/>
        </p:nvPicPr>
        <p:blipFill>
          <a:blip r:embed="rId2"/>
          <a:stretch>
            <a:fillRect/>
          </a:stretch>
        </p:blipFill>
        <p:spPr>
          <a:xfrm>
            <a:off x="6012160" y="2204864"/>
            <a:ext cx="2448272" cy="1427519"/>
          </a:xfrm>
          <a:prstGeom prst="rect">
            <a:avLst/>
          </a:prstGeom>
        </p:spPr>
      </p:pic>
      <p:sp>
        <p:nvSpPr>
          <p:cNvPr id="6" name="TextBox 5"/>
          <p:cNvSpPr txBox="1"/>
          <p:nvPr/>
        </p:nvSpPr>
        <p:spPr>
          <a:xfrm>
            <a:off x="1187624" y="4005064"/>
            <a:ext cx="7344816" cy="2246769"/>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number = </a:t>
            </a:r>
            <a:r>
              <a:rPr lang="en-US" altLang="ko-KR" sz="2000" b="1" dirty="0" err="1">
                <a:solidFill>
                  <a:srgbClr val="FF0000"/>
                </a:solidFill>
                <a:latin typeface="Consolas" panose="020B0609020204030204" pitchFamily="49" charset="0"/>
                <a:ea typeface="굴림" panose="020B0600000101010101" pitchFamily="50" charset="-127"/>
                <a:cs typeface="Courier New" panose="02070309020205020404" pitchFamily="49" charset="0"/>
              </a:rPr>
              <a:t>int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input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latin typeface="Consolas" panose="020B0609020204030204" pitchFamily="49" charset="0"/>
                <a:ea typeface="굴림" panose="020B0600000101010101" pitchFamily="50" charset="-127"/>
                <a:cs typeface="Courier New" panose="02070309020205020404" pitchFamily="49" charset="0"/>
              </a:rPr>
              <a:t>참석자의 수를 </a:t>
            </a:r>
            <a:r>
              <a:rPr lang="ko-KR" altLang="en-US" sz="2000" b="1" dirty="0" err="1">
                <a:latin typeface="Consolas" panose="020B0609020204030204" pitchFamily="49" charset="0"/>
                <a:ea typeface="굴림" panose="020B0600000101010101" pitchFamily="50" charset="-127"/>
                <a:cs typeface="Courier New" panose="02070309020205020404" pitchFamily="49" charset="0"/>
              </a:rPr>
              <a:t>입력하시오</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chickens = number</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beers = number*2</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cakes = number*4</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print("</a:t>
            </a:r>
            <a:r>
              <a:rPr lang="ko-KR" altLang="en-US" sz="2000" b="1" dirty="0">
                <a:latin typeface="Consolas" panose="020B0609020204030204" pitchFamily="49" charset="0"/>
                <a:ea typeface="굴림" panose="020B0600000101010101" pitchFamily="50" charset="-127"/>
                <a:cs typeface="Courier New" panose="02070309020205020404" pitchFamily="49" charset="0"/>
              </a:rPr>
              <a:t>치킨의 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 chickens)</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print("</a:t>
            </a:r>
            <a:r>
              <a:rPr lang="ko-KR" altLang="en-US" sz="2000" b="1" dirty="0">
                <a:latin typeface="Consolas" panose="020B0609020204030204" pitchFamily="49" charset="0"/>
                <a:ea typeface="굴림" panose="020B0600000101010101" pitchFamily="50" charset="-127"/>
                <a:cs typeface="Courier New" panose="02070309020205020404" pitchFamily="49" charset="0"/>
              </a:rPr>
              <a:t>맥주의 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 beers)</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print("</a:t>
            </a:r>
            <a:r>
              <a:rPr lang="ko-KR" altLang="en-US" sz="2000" b="1" dirty="0">
                <a:latin typeface="Consolas" panose="020B0609020204030204" pitchFamily="49" charset="0"/>
                <a:ea typeface="굴림" panose="020B0600000101010101" pitchFamily="50" charset="-127"/>
                <a:cs typeface="Courier New" panose="02070309020205020404" pitchFamily="49" charset="0"/>
              </a:rPr>
              <a:t>케익의 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 cakes)</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4162030372"/>
      </p:ext>
    </p:extLst>
  </p:cSld>
  <p:clrMapOvr>
    <a:masterClrMapping/>
  </p:clrMapOvr>
  <mc:AlternateContent xmlns:mc="http://schemas.openxmlformats.org/markup-compatibility/2006" xmlns:p14="http://schemas.microsoft.com/office/powerpoint/2010/main">
    <mc:Choice Requires="p14">
      <p:transition spd="slow" p14:dur="2000" advTm="179336"/>
    </mc:Choice>
    <mc:Fallback xmlns="">
      <p:transition spd="slow" advTm="179336"/>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3"/>
          <a:stretch>
            <a:fillRect/>
          </a:stretch>
        </p:blipFill>
        <p:spPr>
          <a:xfrm>
            <a:off x="5292080" y="4314825"/>
            <a:ext cx="3362325" cy="2543175"/>
          </a:xfrm>
          <a:prstGeom prst="rect">
            <a:avLst/>
          </a:prstGeom>
        </p:spPr>
      </p:pic>
      <p:sp>
        <p:nvSpPr>
          <p:cNvPr id="2" name="제목 1"/>
          <p:cNvSpPr>
            <a:spLocks noGrp="1"/>
          </p:cNvSpPr>
          <p:nvPr>
            <p:ph type="title"/>
          </p:nvPr>
        </p:nvSpPr>
        <p:spPr/>
        <p:txBody>
          <a:bodyPr/>
          <a:lstStyle/>
          <a:p>
            <a:r>
              <a:rPr lang="ko-KR" altLang="en-US" dirty="0"/>
              <a:t>예제</a:t>
            </a:r>
            <a:r>
              <a:rPr lang="en-US" altLang="ko-KR" dirty="0"/>
              <a:t>: </a:t>
            </a:r>
            <a:r>
              <a:rPr lang="ko-KR" altLang="en-US" dirty="0"/>
              <a:t>변수 값 교환</a:t>
            </a:r>
          </a:p>
        </p:txBody>
      </p:sp>
      <p:sp>
        <p:nvSpPr>
          <p:cNvPr id="3" name="내용 개체 틀 2"/>
          <p:cNvSpPr>
            <a:spLocks noGrp="1"/>
          </p:cNvSpPr>
          <p:nvPr>
            <p:ph idx="1"/>
          </p:nvPr>
        </p:nvSpPr>
        <p:spPr/>
        <p:txBody>
          <a:bodyPr/>
          <a:lstStyle/>
          <a:p>
            <a:r>
              <a:rPr lang="ko-KR" altLang="en-US" dirty="0"/>
              <a:t>변수 </a:t>
            </a:r>
            <a:r>
              <a:rPr lang="en-US" altLang="ko-KR" dirty="0"/>
              <a:t>x </a:t>
            </a:r>
            <a:r>
              <a:rPr lang="ko-KR" altLang="en-US" dirty="0"/>
              <a:t>와 변수 </a:t>
            </a:r>
            <a:r>
              <a:rPr lang="en-US" altLang="ko-KR" dirty="0"/>
              <a:t>y</a:t>
            </a:r>
            <a:r>
              <a:rPr lang="ko-KR" altLang="en-US" dirty="0"/>
              <a:t>의 값을 서로 바꾸는 프로그램을 작성해보자</a:t>
            </a:r>
            <a:r>
              <a:rPr lang="en-US" altLang="ko-KR" dirty="0"/>
              <a:t>. </a:t>
            </a:r>
          </a:p>
          <a:p>
            <a:endParaRPr lang="en-US" altLang="ko-KR" dirty="0"/>
          </a:p>
          <a:p>
            <a:endParaRPr lang="en-US" altLang="ko-KR" dirty="0"/>
          </a:p>
          <a:p>
            <a:endParaRPr lang="en-US" altLang="ko-KR" dirty="0"/>
          </a:p>
          <a:p>
            <a:r>
              <a:rPr lang="ko-KR" altLang="en-US" dirty="0"/>
              <a:t>다음과 같은 프로그램으로는 변수의 값을 교환할 수 없다</a:t>
            </a:r>
            <a:r>
              <a:rPr lang="en-US" altLang="ko-KR" dirty="0"/>
              <a:t>. </a:t>
            </a:r>
            <a:r>
              <a:rPr lang="ko-KR" altLang="en-US" dirty="0"/>
              <a:t>왜 그럴까</a:t>
            </a:r>
            <a:r>
              <a:rPr lang="en-US" altLang="ko-KR" dirty="0"/>
              <a:t>? </a:t>
            </a:r>
            <a:r>
              <a:rPr lang="ko-KR" altLang="en-US" dirty="0"/>
              <a:t>그리고 해결 방법은 무엇일까</a:t>
            </a:r>
            <a:r>
              <a:rPr lang="en-US" altLang="ko-KR" dirty="0"/>
              <a:t>?</a:t>
            </a:r>
            <a:endParaRPr lang="ko-KR" altLang="en-US" dirty="0"/>
          </a:p>
          <a:p>
            <a:endParaRPr lang="ko-KR" altLang="en-US" dirty="0"/>
          </a:p>
        </p:txBody>
      </p:sp>
      <p:sp>
        <p:nvSpPr>
          <p:cNvPr id="4" name="TextBox 3"/>
          <p:cNvSpPr txBox="1"/>
          <p:nvPr/>
        </p:nvSpPr>
        <p:spPr>
          <a:xfrm>
            <a:off x="1259632" y="3501008"/>
            <a:ext cx="2448272" cy="707886"/>
          </a:xfrm>
          <a:prstGeom prst="rect">
            <a:avLst/>
          </a:prstGeom>
          <a:solidFill>
            <a:srgbClr val="CCFFFF"/>
          </a:solidFill>
          <a:ln>
            <a:solidFill>
              <a:schemeClr val="tx1"/>
            </a:solidFill>
          </a:ln>
        </p:spPr>
        <p:txBody>
          <a:bodyPr wrap="square" rtlCol="0">
            <a:spAutoFit/>
          </a:bodyPr>
          <a:lstStyle/>
          <a:p>
            <a:r>
              <a:rPr lang="es-ES" altLang="ko-KR" sz="2000" b="1" dirty="0">
                <a:latin typeface="Consolas" panose="020B0609020204030204" pitchFamily="49" charset="0"/>
                <a:ea typeface="굴림" panose="020B0600000101010101" pitchFamily="50" charset="-127"/>
                <a:cs typeface="Courier New" panose="02070309020205020404" pitchFamily="49" charset="0"/>
              </a:rPr>
              <a:t>x = y</a:t>
            </a:r>
          </a:p>
          <a:p>
            <a:r>
              <a:rPr lang="es-ES" altLang="ko-KR" sz="2000" b="1" dirty="0">
                <a:latin typeface="Consolas" panose="020B0609020204030204" pitchFamily="49" charset="0"/>
                <a:ea typeface="굴림" panose="020B0600000101010101" pitchFamily="50" charset="-127"/>
                <a:cs typeface="Courier New" panose="02070309020205020404" pitchFamily="49" charset="0"/>
              </a:rPr>
              <a:t>y = x</a:t>
            </a:r>
          </a:p>
        </p:txBody>
      </p:sp>
      <p:sp>
        <p:nvSpPr>
          <p:cNvPr id="5" name="TextBox 4"/>
          <p:cNvSpPr txBox="1"/>
          <p:nvPr/>
        </p:nvSpPr>
        <p:spPr>
          <a:xfrm>
            <a:off x="1259632" y="1700808"/>
            <a:ext cx="2448272" cy="707886"/>
          </a:xfrm>
          <a:prstGeom prst="rect">
            <a:avLst/>
          </a:prstGeom>
          <a:solidFill>
            <a:srgbClr val="CCFFFF"/>
          </a:solidFill>
          <a:ln>
            <a:solidFill>
              <a:schemeClr val="tx1"/>
            </a:solidFill>
          </a:ln>
        </p:spPr>
        <p:txBody>
          <a:bodyPr wrap="square" rtlCol="0">
            <a:spAutoFit/>
          </a:bodyPr>
          <a:lstStyle/>
          <a:p>
            <a:r>
              <a:rPr lang="es-ES" altLang="ko-KR" sz="2000" b="1" dirty="0">
                <a:latin typeface="Consolas" panose="020B0609020204030204" pitchFamily="49" charset="0"/>
                <a:ea typeface="굴림" panose="020B0600000101010101" pitchFamily="50" charset="-127"/>
                <a:cs typeface="Courier New" panose="02070309020205020404" pitchFamily="49" charset="0"/>
              </a:rPr>
              <a:t>x = 10	</a:t>
            </a:r>
          </a:p>
          <a:p>
            <a:r>
              <a:rPr lang="es-ES" altLang="ko-KR" sz="2000" b="1" dirty="0">
                <a:latin typeface="Consolas" panose="020B0609020204030204" pitchFamily="49" charset="0"/>
                <a:ea typeface="굴림" panose="020B0600000101010101" pitchFamily="50" charset="-127"/>
                <a:cs typeface="Courier New" panose="02070309020205020404" pitchFamily="49" charset="0"/>
              </a:rPr>
              <a:t>y = 20	 </a:t>
            </a:r>
          </a:p>
        </p:txBody>
      </p:sp>
      <p:pic>
        <p:nvPicPr>
          <p:cNvPr id="6" name="그림 5"/>
          <p:cNvPicPr>
            <a:picLocks noChangeAspect="1"/>
          </p:cNvPicPr>
          <p:nvPr/>
        </p:nvPicPr>
        <p:blipFill>
          <a:blip r:embed="rId4"/>
          <a:stretch>
            <a:fillRect/>
          </a:stretch>
        </p:blipFill>
        <p:spPr>
          <a:xfrm>
            <a:off x="899592" y="4797152"/>
            <a:ext cx="3523967" cy="1728192"/>
          </a:xfrm>
          <a:prstGeom prst="rect">
            <a:avLst/>
          </a:prstGeom>
        </p:spPr>
      </p:pic>
      <p:sp>
        <p:nvSpPr>
          <p:cNvPr id="7" name="TextBox 6"/>
          <p:cNvSpPr txBox="1"/>
          <p:nvPr/>
        </p:nvSpPr>
        <p:spPr>
          <a:xfrm>
            <a:off x="5724128" y="3356992"/>
            <a:ext cx="2448272" cy="1015663"/>
          </a:xfrm>
          <a:prstGeom prst="rect">
            <a:avLst/>
          </a:prstGeom>
          <a:solidFill>
            <a:srgbClr val="CCFFFF"/>
          </a:solidFill>
          <a:ln>
            <a:solidFill>
              <a:schemeClr val="tx1"/>
            </a:solidFill>
          </a:ln>
        </p:spPr>
        <p:txBody>
          <a:bodyPr wrap="square" rtlCol="0">
            <a:spAutoFit/>
          </a:bodyPr>
          <a:lstStyle/>
          <a:p>
            <a:r>
              <a:rPr lang="es-ES" altLang="ko-KR" sz="2000" b="1" dirty="0">
                <a:latin typeface="Consolas" panose="020B0609020204030204" pitchFamily="49" charset="0"/>
                <a:ea typeface="굴림" panose="020B0600000101010101" pitchFamily="50" charset="-127"/>
                <a:cs typeface="Courier New" panose="02070309020205020404" pitchFamily="49" charset="0"/>
              </a:rPr>
              <a:t>temp = x</a:t>
            </a:r>
          </a:p>
          <a:p>
            <a:r>
              <a:rPr lang="es-ES" altLang="ko-KR" sz="2000" b="1" dirty="0">
                <a:latin typeface="Consolas" panose="020B0609020204030204" pitchFamily="49" charset="0"/>
                <a:ea typeface="굴림" panose="020B0600000101010101" pitchFamily="50" charset="-127"/>
                <a:cs typeface="Courier New" panose="02070309020205020404" pitchFamily="49" charset="0"/>
              </a:rPr>
              <a:t>x = y</a:t>
            </a:r>
          </a:p>
          <a:p>
            <a:r>
              <a:rPr lang="es-ES" altLang="ko-KR" sz="2000" b="1" dirty="0">
                <a:latin typeface="Consolas" panose="020B0609020204030204" pitchFamily="49" charset="0"/>
                <a:ea typeface="굴림" panose="020B0600000101010101" pitchFamily="50" charset="-127"/>
                <a:cs typeface="Courier New" panose="02070309020205020404" pitchFamily="49" charset="0"/>
              </a:rPr>
              <a:t>Y = temp</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Tree>
    <p:custDataLst>
      <p:tags r:id="rId1"/>
    </p:custDataLst>
    <p:extLst>
      <p:ext uri="{BB962C8B-B14F-4D97-AF65-F5344CB8AC3E}">
        <p14:creationId xmlns:p14="http://schemas.microsoft.com/office/powerpoint/2010/main" val="1330396053"/>
      </p:ext>
    </p:extLst>
  </p:cSld>
  <p:clrMapOvr>
    <a:masterClrMapping/>
  </p:clrMapOvr>
  <mc:AlternateContent xmlns:mc="http://schemas.openxmlformats.org/markup-compatibility/2006" xmlns:p14="http://schemas.microsoft.com/office/powerpoint/2010/main">
    <mc:Choice Requires="p14">
      <p:transition spd="slow" p14:dur="2000" advTm="163039"/>
    </mc:Choice>
    <mc:Fallback xmlns="">
      <p:transition spd="slow" advTm="1630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a:t>
            </a:r>
            <a:r>
              <a:rPr lang="ko-KR" altLang="en-US" dirty="0"/>
              <a:t>상수와 </a:t>
            </a:r>
            <a:r>
              <a:rPr lang="ko-KR" altLang="en-US" dirty="0" err="1"/>
              <a:t>주석문</a:t>
            </a:r>
            <a:r>
              <a:rPr lang="ko-KR" altLang="en-US" dirty="0"/>
              <a:t> </a:t>
            </a:r>
          </a:p>
        </p:txBody>
      </p:sp>
      <p:sp>
        <p:nvSpPr>
          <p:cNvPr id="3" name="내용 개체 틀 2"/>
          <p:cNvSpPr>
            <a:spLocks noGrp="1"/>
          </p:cNvSpPr>
          <p:nvPr>
            <p:ph idx="1"/>
          </p:nvPr>
        </p:nvSpPr>
        <p:spPr/>
        <p:txBody>
          <a:bodyPr/>
          <a:lstStyle/>
          <a:p>
            <a:r>
              <a:rPr lang="ko-KR" altLang="en-US" b="1" dirty="0"/>
              <a:t>상수</a:t>
            </a:r>
            <a:r>
              <a:rPr lang="en-US" altLang="ko-KR" b="1" dirty="0"/>
              <a:t>(constant)</a:t>
            </a:r>
          </a:p>
          <a:p>
            <a:pPr lvl="1"/>
            <a:r>
              <a:rPr lang="ko-KR" altLang="en-US" dirty="0"/>
              <a:t>한번 값이 초기화되면 절대로 변경하지 않는 변수</a:t>
            </a:r>
            <a:endParaRPr lang="en-US" altLang="ko-KR" dirty="0"/>
          </a:p>
          <a:p>
            <a:pPr lvl="1"/>
            <a:r>
              <a:rPr lang="ko-KR" altLang="en-US" dirty="0"/>
              <a:t>변수와 구별하기 위해 대문자로 표기 </a:t>
            </a:r>
            <a:endParaRPr lang="en-US" altLang="ko-KR" dirty="0"/>
          </a:p>
          <a:p>
            <a:pPr lvl="2"/>
            <a:r>
              <a:rPr lang="ko-KR" altLang="en-US" dirty="0"/>
              <a:t>프로그래머가 나중에 바꿀 수 있는데</a:t>
            </a:r>
            <a:r>
              <a:rPr lang="en-US" altLang="ko-KR" dirty="0"/>
              <a:t>, </a:t>
            </a:r>
            <a:r>
              <a:rPr lang="ko-KR" altLang="en-US" dirty="0"/>
              <a:t>바꾸지 않겠다고 대문자 표기 </a:t>
            </a:r>
          </a:p>
        </p:txBody>
      </p:sp>
      <p:sp>
        <p:nvSpPr>
          <p:cNvPr id="4" name="TextBox 3"/>
          <p:cNvSpPr txBox="1"/>
          <p:nvPr/>
        </p:nvSpPr>
        <p:spPr>
          <a:xfrm>
            <a:off x="1403648" y="2924944"/>
            <a:ext cx="5265024" cy="1015663"/>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TAX_RATE = 0.35</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PI = 3.141592</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MAX_SIZE = 100</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2161171954"/>
      </p:ext>
    </p:extLst>
  </p:cSld>
  <p:clrMapOvr>
    <a:masterClrMapping/>
  </p:clrMapOvr>
  <mc:AlternateContent xmlns:mc="http://schemas.openxmlformats.org/markup-compatibility/2006" xmlns:p14="http://schemas.microsoft.com/office/powerpoint/2010/main">
    <mc:Choice Requires="p14">
      <p:transition spd="slow" p14:dur="2000" advTm="89332"/>
    </mc:Choice>
    <mc:Fallback xmlns="">
      <p:transition spd="slow" advTm="89332"/>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상수와 </a:t>
            </a:r>
            <a:r>
              <a:rPr lang="ko-KR" altLang="en-US" dirty="0" err="1"/>
              <a:t>주석문</a:t>
            </a:r>
            <a:r>
              <a:rPr lang="ko-KR" altLang="en-US" dirty="0"/>
              <a:t> </a:t>
            </a:r>
          </a:p>
        </p:txBody>
      </p:sp>
      <p:sp>
        <p:nvSpPr>
          <p:cNvPr id="3" name="내용 개체 틀 2"/>
          <p:cNvSpPr>
            <a:spLocks noGrp="1"/>
          </p:cNvSpPr>
          <p:nvPr>
            <p:ph idx="1"/>
          </p:nvPr>
        </p:nvSpPr>
        <p:spPr/>
        <p:txBody>
          <a:bodyPr/>
          <a:lstStyle/>
          <a:p>
            <a:r>
              <a:rPr lang="ko-KR" altLang="en-US" b="1" dirty="0" err="1"/>
              <a:t>주석문</a:t>
            </a:r>
            <a:r>
              <a:rPr lang="en-US" altLang="ko-KR" b="1" dirty="0"/>
              <a:t>(comment)</a:t>
            </a:r>
          </a:p>
          <a:p>
            <a:pPr lvl="1"/>
            <a:r>
              <a:rPr lang="ko-KR" altLang="en-US" dirty="0"/>
              <a:t>소스 코드에 붙이는 </a:t>
            </a:r>
            <a:r>
              <a:rPr lang="ko-KR" altLang="en-US" dirty="0" err="1"/>
              <a:t>설명글</a:t>
            </a:r>
            <a:endParaRPr lang="ko-KR" altLang="en-US" dirty="0"/>
          </a:p>
          <a:p>
            <a:pPr lvl="1"/>
            <a:r>
              <a:rPr lang="ko-KR" altLang="en-US" dirty="0"/>
              <a:t>줄의 첫 처음에 </a:t>
            </a:r>
            <a:r>
              <a:rPr lang="en-US" altLang="ko-KR" dirty="0"/>
              <a:t>#</a:t>
            </a:r>
            <a:r>
              <a:rPr lang="ko-KR" altLang="en-US" dirty="0"/>
              <a:t>을</a:t>
            </a:r>
            <a:r>
              <a:rPr lang="en-US" altLang="ko-KR" dirty="0"/>
              <a:t> </a:t>
            </a:r>
            <a:r>
              <a:rPr lang="ko-KR" altLang="en-US" dirty="0"/>
              <a:t>적으면 실행되는 않는 문장</a:t>
            </a:r>
            <a:endParaRPr lang="en-US" altLang="ko-KR" dirty="0"/>
          </a:p>
          <a:p>
            <a:pPr lvl="1"/>
            <a:r>
              <a:rPr lang="ko-KR" altLang="en-US" dirty="0"/>
              <a:t>프로그램 이해에 도움 </a:t>
            </a:r>
            <a:endParaRPr lang="en-US" altLang="ko-KR" dirty="0"/>
          </a:p>
          <a:p>
            <a:pPr lvl="1"/>
            <a:r>
              <a:rPr lang="ko-KR" altLang="en-US" dirty="0"/>
              <a:t>프로그램에 적절한 주석 필요  </a:t>
            </a:r>
          </a:p>
        </p:txBody>
      </p:sp>
      <p:sp>
        <p:nvSpPr>
          <p:cNvPr id="4" name="TextBox 3"/>
          <p:cNvSpPr txBox="1"/>
          <p:nvPr/>
        </p:nvSpPr>
        <p:spPr>
          <a:xfrm>
            <a:off x="1403648" y="3501008"/>
            <a:ext cx="5018520" cy="2554545"/>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r>
              <a:rPr lang="ko-KR" altLang="en-US" sz="2000" b="1" dirty="0">
                <a:latin typeface="Consolas" panose="020B0609020204030204" pitchFamily="49" charset="0"/>
                <a:ea typeface="굴림" panose="020B0600000101010101" pitchFamily="50" charset="-127"/>
                <a:cs typeface="Courier New" panose="02070309020205020404" pitchFamily="49" charset="0"/>
              </a:rPr>
              <a:t>사각형의 가로 길이</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width = 10</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r>
              <a:rPr lang="ko-KR" altLang="en-US" sz="2000" b="1" dirty="0">
                <a:latin typeface="Consolas" panose="020B0609020204030204" pitchFamily="49" charset="0"/>
                <a:ea typeface="굴림" panose="020B0600000101010101" pitchFamily="50" charset="-127"/>
                <a:cs typeface="Courier New" panose="02070309020205020404" pitchFamily="49" charset="0"/>
              </a:rPr>
              <a:t>사각형의 세로 길이</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height = 20</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r>
              <a:rPr lang="ko-KR" altLang="en-US" sz="2000" b="1" dirty="0">
                <a:latin typeface="Consolas" panose="020B0609020204030204" pitchFamily="49" charset="0"/>
                <a:ea typeface="굴림" panose="020B0600000101010101" pitchFamily="50" charset="-127"/>
                <a:cs typeface="Courier New" panose="02070309020205020404" pitchFamily="49" charset="0"/>
              </a:rPr>
              <a:t>사각형의 면적 계산</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area = width * height</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1354357383"/>
      </p:ext>
    </p:extLst>
  </p:cSld>
  <p:clrMapOvr>
    <a:masterClrMapping/>
  </p:clrMapOvr>
  <mc:AlternateContent xmlns:mc="http://schemas.openxmlformats.org/markup-compatibility/2006" xmlns:p14="http://schemas.microsoft.com/office/powerpoint/2010/main">
    <mc:Choice Requires="p14">
      <p:transition spd="slow" p14:dur="2000" advTm="45218"/>
    </mc:Choice>
    <mc:Fallback xmlns="">
      <p:transition spd="slow" advTm="45218"/>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상수와 </a:t>
            </a:r>
            <a:r>
              <a:rPr lang="ko-KR" altLang="en-US" dirty="0" err="1"/>
              <a:t>주석문</a:t>
            </a:r>
            <a:r>
              <a:rPr lang="ko-KR" altLang="en-US" dirty="0"/>
              <a:t> </a:t>
            </a:r>
          </a:p>
        </p:txBody>
      </p:sp>
      <p:sp>
        <p:nvSpPr>
          <p:cNvPr id="3" name="내용 개체 틀 2"/>
          <p:cNvSpPr>
            <a:spLocks noGrp="1"/>
          </p:cNvSpPr>
          <p:nvPr>
            <p:ph idx="1"/>
          </p:nvPr>
        </p:nvSpPr>
        <p:spPr/>
        <p:txBody>
          <a:bodyPr/>
          <a:lstStyle/>
          <a:p>
            <a:pPr marL="0" indent="0">
              <a:buNone/>
            </a:pPr>
            <a:r>
              <a:rPr lang="en-US" altLang="ko-KR" b="1" dirty="0" smtClean="0">
                <a:latin typeface="Consolas" panose="020B0609020204030204" pitchFamily="49" charset="0"/>
              </a:rPr>
              <a:t> </a:t>
            </a:r>
            <a:endParaRPr lang="en-US" altLang="ko-KR" b="1" dirty="0">
              <a:latin typeface="Consolas" panose="020B0609020204030204" pitchFamily="49" charset="0"/>
            </a:endParaRPr>
          </a:p>
        </p:txBody>
      </p:sp>
      <p:sp>
        <p:nvSpPr>
          <p:cNvPr id="4" name="TextBox 3"/>
          <p:cNvSpPr txBox="1"/>
          <p:nvPr/>
        </p:nvSpPr>
        <p:spPr>
          <a:xfrm>
            <a:off x="827584" y="1772816"/>
            <a:ext cx="6768752" cy="2862322"/>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r>
              <a:rPr lang="ko-KR" altLang="en-US" sz="2000" b="1" dirty="0">
                <a:latin typeface="Consolas" panose="020B0609020204030204" pitchFamily="49" charset="0"/>
                <a:ea typeface="굴림" panose="020B0600000101010101" pitchFamily="50" charset="-127"/>
                <a:cs typeface="Courier New" panose="02070309020205020404" pitchFamily="49" charset="0"/>
              </a:rPr>
              <a:t>이 프로그램은 사용자로부터 </a:t>
            </a:r>
            <a:r>
              <a:rPr lang="en-US" altLang="ko-KR" sz="2000" b="1" dirty="0">
                <a:latin typeface="Consolas" panose="020B0609020204030204" pitchFamily="49" charset="0"/>
                <a:ea typeface="굴림" panose="020B0600000101010101" pitchFamily="50" charset="-127"/>
                <a:cs typeface="Courier New" panose="02070309020205020404" pitchFamily="49" charset="0"/>
              </a:rPr>
              <a:t>2</a:t>
            </a:r>
            <a:r>
              <a:rPr lang="ko-KR" altLang="en-US" sz="2000" b="1" dirty="0">
                <a:latin typeface="Consolas" panose="020B0609020204030204" pitchFamily="49" charset="0"/>
                <a:ea typeface="굴림" panose="020B0600000101010101" pitchFamily="50" charset="-127"/>
                <a:cs typeface="Courier New" panose="02070309020205020404" pitchFamily="49" charset="0"/>
              </a:rPr>
              <a:t>개의 정수를 받아서 </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r>
              <a:rPr lang="ko-KR" altLang="en-US" sz="2000" b="1" dirty="0">
                <a:latin typeface="Consolas" panose="020B0609020204030204" pitchFamily="49" charset="0"/>
                <a:ea typeface="굴림" panose="020B0600000101010101" pitchFamily="50" charset="-127"/>
                <a:cs typeface="Courier New" panose="02070309020205020404" pitchFamily="49" charset="0"/>
              </a:rPr>
              <a:t>합을 계산한다</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x = </a:t>
            </a:r>
            <a:r>
              <a:rPr lang="en-US" altLang="ko-KR" sz="2000" b="1" dirty="0" err="1">
                <a:solidFill>
                  <a:srgbClr val="0000FF"/>
                </a:solidFill>
                <a:latin typeface="Consolas" panose="020B0609020204030204" pitchFamily="49" charset="0"/>
                <a:ea typeface="굴림" panose="020B0600000101010101" pitchFamily="50" charset="-127"/>
                <a:cs typeface="Courier New" panose="02070309020205020404" pitchFamily="49" charset="0"/>
              </a:rPr>
              <a:t>int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input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latin typeface="Consolas" panose="020B0609020204030204" pitchFamily="49" charset="0"/>
                <a:ea typeface="굴림" panose="020B0600000101010101" pitchFamily="50" charset="-127"/>
                <a:cs typeface="Courier New" panose="02070309020205020404" pitchFamily="49" charset="0"/>
              </a:rPr>
              <a:t>첫 번째 정수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y = </a:t>
            </a:r>
            <a:r>
              <a:rPr lang="en-US" altLang="ko-KR" sz="2000" b="1" dirty="0" err="1">
                <a:solidFill>
                  <a:srgbClr val="0000FF"/>
                </a:solidFill>
                <a:latin typeface="Consolas" panose="020B0609020204030204" pitchFamily="49" charset="0"/>
                <a:ea typeface="굴림" panose="020B0600000101010101" pitchFamily="50" charset="-127"/>
                <a:cs typeface="Courier New" panose="02070309020205020404" pitchFamily="49" charset="0"/>
              </a:rPr>
              <a:t>int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input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latin typeface="Consolas" panose="020B0609020204030204" pitchFamily="49" charset="0"/>
                <a:ea typeface="굴림" panose="020B0600000101010101" pitchFamily="50" charset="-127"/>
                <a:cs typeface="Courier New" panose="02070309020205020404" pitchFamily="49" charset="0"/>
              </a:rPr>
              <a:t>두 번째 정수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sum = x + y</a:t>
            </a:r>
          </a:p>
          <a:p>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a:t>
            </a:r>
            <a:r>
              <a:rPr lang="en-US" altLang="ko-KR" sz="2000" b="1" dirty="0">
                <a:solidFill>
                  <a:schemeClr val="accent2"/>
                </a:solidFill>
                <a:latin typeface="Consolas" panose="020B0609020204030204" pitchFamily="49" charset="0"/>
                <a:ea typeface="굴림" panose="020B0600000101010101" pitchFamily="50" charset="-127"/>
                <a:cs typeface="Courier New" panose="02070309020205020404" pitchFamily="49" charset="0"/>
              </a:rPr>
              <a:t>diff = x - y</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print("</a:t>
            </a:r>
            <a:r>
              <a:rPr lang="ko-KR" altLang="en-US" sz="2000" b="1" dirty="0">
                <a:latin typeface="Consolas" panose="020B0609020204030204" pitchFamily="49" charset="0"/>
                <a:ea typeface="굴림" panose="020B0600000101010101" pitchFamily="50" charset="-127"/>
                <a:cs typeface="Courier New" panose="02070309020205020404" pitchFamily="49" charset="0"/>
              </a:rPr>
              <a:t>합은 </a:t>
            </a:r>
            <a:r>
              <a:rPr lang="en-US" altLang="ko-KR" sz="2000" b="1" dirty="0">
                <a:latin typeface="Consolas" panose="020B0609020204030204" pitchFamily="49" charset="0"/>
                <a:ea typeface="굴림" panose="020B0600000101010101" pitchFamily="50" charset="-127"/>
                <a:cs typeface="Courier New" panose="02070309020205020404" pitchFamily="49" charset="0"/>
              </a:rPr>
              <a:t>", sum)</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
        <p:nvSpPr>
          <p:cNvPr id="5" name="TextBox 4"/>
          <p:cNvSpPr txBox="1"/>
          <p:nvPr/>
        </p:nvSpPr>
        <p:spPr>
          <a:xfrm>
            <a:off x="836908" y="5052364"/>
            <a:ext cx="6759428" cy="1015663"/>
          </a:xfrm>
          <a:prstGeom prst="rect">
            <a:avLst/>
          </a:prstGeom>
          <a:solidFill>
            <a:srgbClr val="CCCCFF"/>
          </a:solidFill>
          <a:ln>
            <a:solidFill>
              <a:schemeClr val="tx1"/>
            </a:solidFill>
          </a:ln>
        </p:spPr>
        <p:txBody>
          <a:bodyPr wrap="square" rtlCol="0">
            <a:spAutoFit/>
          </a:bodyPr>
          <a:lstStyle/>
          <a:p>
            <a:r>
              <a:rPr lang="ko-KR" altLang="en-US" sz="2000" b="1" dirty="0">
                <a:latin typeface="Courier New" panose="02070309020205020404" pitchFamily="49" charset="0"/>
                <a:ea typeface="굴림" panose="020B0600000101010101" pitchFamily="50" charset="-127"/>
                <a:cs typeface="Courier New" panose="02070309020205020404" pitchFamily="49" charset="0"/>
              </a:rPr>
              <a:t>첫 번째 정수</a:t>
            </a:r>
            <a:r>
              <a:rPr lang="en-US" altLang="ko-KR" sz="2000" b="1" dirty="0">
                <a:latin typeface="Courier New" panose="02070309020205020404" pitchFamily="49" charset="0"/>
                <a:ea typeface="굴림" panose="020B0600000101010101" pitchFamily="50" charset="-127"/>
                <a:cs typeface="Courier New" panose="02070309020205020404" pitchFamily="49" charset="0"/>
              </a:rPr>
              <a:t>: 10</a:t>
            </a:r>
          </a:p>
          <a:p>
            <a:r>
              <a:rPr lang="ko-KR" altLang="en-US" sz="2000" b="1" dirty="0">
                <a:latin typeface="Courier New" panose="02070309020205020404" pitchFamily="49" charset="0"/>
                <a:ea typeface="굴림" panose="020B0600000101010101" pitchFamily="50" charset="-127"/>
                <a:cs typeface="Courier New" panose="02070309020205020404" pitchFamily="49" charset="0"/>
              </a:rPr>
              <a:t>두 번째 정수</a:t>
            </a:r>
            <a:r>
              <a:rPr lang="en-US" altLang="ko-KR" sz="2000" b="1" dirty="0">
                <a:latin typeface="Courier New" panose="02070309020205020404" pitchFamily="49" charset="0"/>
                <a:ea typeface="굴림" panose="020B0600000101010101" pitchFamily="50" charset="-127"/>
                <a:cs typeface="Courier New" panose="02070309020205020404" pitchFamily="49" charset="0"/>
              </a:rPr>
              <a:t>: 20</a:t>
            </a:r>
          </a:p>
          <a:p>
            <a:r>
              <a:rPr lang="ko-KR" altLang="en-US" sz="2000" b="1" dirty="0">
                <a:latin typeface="Courier New" panose="02070309020205020404" pitchFamily="49" charset="0"/>
                <a:ea typeface="굴림" panose="020B0600000101010101" pitchFamily="50" charset="-127"/>
                <a:cs typeface="Courier New" panose="02070309020205020404" pitchFamily="49" charset="0"/>
              </a:rPr>
              <a:t>합은  </a:t>
            </a:r>
            <a:r>
              <a:rPr lang="en-US" altLang="ko-KR" sz="2000" b="1" dirty="0">
                <a:latin typeface="Courier New" panose="02070309020205020404" pitchFamily="49" charset="0"/>
                <a:ea typeface="굴림" panose="020B0600000101010101" pitchFamily="50" charset="-127"/>
                <a:cs typeface="Courier New" panose="02070309020205020404" pitchFamily="49" charset="0"/>
              </a:rPr>
              <a:t>30</a:t>
            </a:r>
          </a:p>
        </p:txBody>
      </p:sp>
    </p:spTree>
    <p:extLst>
      <p:ext uri="{BB962C8B-B14F-4D97-AF65-F5344CB8AC3E}">
        <p14:creationId xmlns:p14="http://schemas.microsoft.com/office/powerpoint/2010/main" val="30416518"/>
      </p:ext>
    </p:extLst>
  </p:cSld>
  <p:clrMapOvr>
    <a:masterClrMapping/>
  </p:clrMapOvr>
  <mc:AlternateContent xmlns:mc="http://schemas.openxmlformats.org/markup-compatibility/2006" xmlns:p14="http://schemas.microsoft.com/office/powerpoint/2010/main">
    <mc:Choice Requires="p14">
      <p:transition spd="slow" p14:dur="2000" advTm="42474"/>
    </mc:Choice>
    <mc:Fallback xmlns="">
      <p:transition spd="slow" advTm="42474"/>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상수와 </a:t>
            </a:r>
            <a:r>
              <a:rPr lang="ko-KR" altLang="en-US" dirty="0" err="1"/>
              <a:t>주석문</a:t>
            </a:r>
            <a:r>
              <a:rPr lang="ko-KR" altLang="en-US" dirty="0"/>
              <a:t> </a:t>
            </a:r>
          </a:p>
        </p:txBody>
      </p:sp>
      <p:sp>
        <p:nvSpPr>
          <p:cNvPr id="3" name="내용 개체 틀 2"/>
          <p:cNvSpPr>
            <a:spLocks noGrp="1"/>
          </p:cNvSpPr>
          <p:nvPr>
            <p:ph idx="1"/>
          </p:nvPr>
        </p:nvSpPr>
        <p:spPr/>
        <p:txBody>
          <a:bodyPr/>
          <a:lstStyle/>
          <a:p>
            <a:r>
              <a:rPr lang="ko-KR" altLang="en-US" b="1" dirty="0"/>
              <a:t>여러 줄의 </a:t>
            </a:r>
            <a:r>
              <a:rPr lang="ko-KR" altLang="en-US" b="1" dirty="0" err="1"/>
              <a:t>주석문</a:t>
            </a:r>
            <a:r>
              <a:rPr lang="ko-KR" altLang="en-US" b="1" dirty="0"/>
              <a:t> 표기 </a:t>
            </a:r>
            <a:endParaRPr lang="en-US" altLang="ko-KR" b="1" dirty="0"/>
          </a:p>
          <a:p>
            <a:pPr lvl="1"/>
            <a:r>
              <a:rPr lang="en-US" altLang="ko-KR" dirty="0"/>
              <a:t>“”” </a:t>
            </a:r>
            <a:r>
              <a:rPr lang="ko-KR" altLang="en-US" dirty="0"/>
              <a:t>시작</a:t>
            </a:r>
            <a:r>
              <a:rPr lang="en-US" altLang="ko-KR" dirty="0"/>
              <a:t>,  “””</a:t>
            </a:r>
            <a:r>
              <a:rPr lang="ko-KR" altLang="en-US" dirty="0"/>
              <a:t>로</a:t>
            </a:r>
            <a:r>
              <a:rPr lang="en-US" altLang="ko-KR" dirty="0"/>
              <a:t> </a:t>
            </a:r>
            <a:r>
              <a:rPr lang="ko-KR" altLang="en-US" dirty="0"/>
              <a:t>끝내기 </a:t>
            </a:r>
            <a:endParaRPr lang="en-US" altLang="ko-KR" dirty="0"/>
          </a:p>
          <a:p>
            <a:pPr lvl="1"/>
            <a:endParaRPr lang="ko-KR" altLang="en-US" dirty="0"/>
          </a:p>
        </p:txBody>
      </p:sp>
      <p:sp>
        <p:nvSpPr>
          <p:cNvPr id="4" name="TextBox 3"/>
          <p:cNvSpPr txBox="1"/>
          <p:nvPr/>
        </p:nvSpPr>
        <p:spPr>
          <a:xfrm>
            <a:off x="1331640" y="2348880"/>
            <a:ext cx="6768752" cy="2862322"/>
          </a:xfrm>
          <a:prstGeom prst="rect">
            <a:avLst/>
          </a:prstGeom>
          <a:solidFill>
            <a:srgbClr val="CCFFFF"/>
          </a:solidFill>
          <a:ln>
            <a:solidFill>
              <a:schemeClr val="tx1"/>
            </a:solidFill>
          </a:ln>
        </p:spPr>
        <p:txBody>
          <a:bodyPr wrap="square" rtlCol="0">
            <a:spAutoFit/>
          </a:bodyPr>
          <a:lstStyle/>
          <a:p>
            <a:r>
              <a:rPr lang="en-US" altLang="ko-KR" sz="2000" b="1" dirty="0">
                <a:solidFill>
                  <a:srgbClr val="C00000"/>
                </a:solidFill>
                <a:latin typeface="Consolas" panose="020B0609020204030204" pitchFamily="49" charset="0"/>
                <a:ea typeface="굴림" panose="020B0600000101010101" pitchFamily="50" charset="-127"/>
                <a:cs typeface="Courier New" panose="02070309020205020404" pitchFamily="49" charset="0"/>
              </a:rPr>
              <a:t>""" </a:t>
            </a:r>
          </a:p>
          <a:p>
            <a:r>
              <a:rPr lang="ko-KR" altLang="en-US" sz="2000" b="1" dirty="0">
                <a:latin typeface="Consolas" panose="020B0609020204030204" pitchFamily="49" charset="0"/>
                <a:ea typeface="굴림" panose="020B0600000101010101" pitchFamily="50" charset="-127"/>
                <a:cs typeface="Courier New" panose="02070309020205020404" pitchFamily="49" charset="0"/>
              </a:rPr>
              <a:t>이 프로그램은 사용자로부터 </a:t>
            </a:r>
            <a:r>
              <a:rPr lang="en-US" altLang="ko-KR" sz="2000" b="1" dirty="0">
                <a:latin typeface="Consolas" panose="020B0609020204030204" pitchFamily="49" charset="0"/>
                <a:ea typeface="굴림" panose="020B0600000101010101" pitchFamily="50" charset="-127"/>
                <a:cs typeface="Courier New" panose="02070309020205020404" pitchFamily="49" charset="0"/>
              </a:rPr>
              <a:t>2</a:t>
            </a:r>
            <a:r>
              <a:rPr lang="ko-KR" altLang="en-US" sz="2000" b="1" dirty="0">
                <a:latin typeface="Consolas" panose="020B0609020204030204" pitchFamily="49" charset="0"/>
                <a:ea typeface="굴림" panose="020B0600000101010101" pitchFamily="50" charset="-127"/>
                <a:cs typeface="Courier New" panose="02070309020205020404" pitchFamily="49" charset="0"/>
              </a:rPr>
              <a:t>개의 정수를 받아서 </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ko-KR" altLang="en-US" sz="2000" b="1" dirty="0">
                <a:latin typeface="Consolas" panose="020B0609020204030204" pitchFamily="49" charset="0"/>
                <a:ea typeface="굴림" panose="020B0600000101010101" pitchFamily="50" charset="-127"/>
                <a:cs typeface="Courier New" panose="02070309020205020404" pitchFamily="49" charset="0"/>
              </a:rPr>
              <a:t>합을 계산한다</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a:solidFill>
                  <a:srgbClr val="C00000"/>
                </a:solidFill>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x = </a:t>
            </a:r>
            <a:r>
              <a:rPr lang="en-US" altLang="ko-KR" sz="2000" b="1" dirty="0" err="1">
                <a:solidFill>
                  <a:srgbClr val="0000FF"/>
                </a:solidFill>
                <a:latin typeface="Consolas" panose="020B0609020204030204" pitchFamily="49" charset="0"/>
                <a:ea typeface="굴림" panose="020B0600000101010101" pitchFamily="50" charset="-127"/>
                <a:cs typeface="Courier New" panose="02070309020205020404" pitchFamily="49" charset="0"/>
              </a:rPr>
              <a:t>int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input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latin typeface="Consolas" panose="020B0609020204030204" pitchFamily="49" charset="0"/>
                <a:ea typeface="굴림" panose="020B0600000101010101" pitchFamily="50" charset="-127"/>
                <a:cs typeface="Courier New" panose="02070309020205020404" pitchFamily="49" charset="0"/>
              </a:rPr>
              <a:t>첫 번째 정수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y = </a:t>
            </a:r>
            <a:r>
              <a:rPr lang="en-US" altLang="ko-KR" sz="2000" b="1" dirty="0" err="1">
                <a:solidFill>
                  <a:srgbClr val="0000FF"/>
                </a:solidFill>
                <a:latin typeface="Consolas" panose="020B0609020204030204" pitchFamily="49" charset="0"/>
                <a:ea typeface="굴림" panose="020B0600000101010101" pitchFamily="50" charset="-127"/>
                <a:cs typeface="Courier New" panose="02070309020205020404" pitchFamily="49" charset="0"/>
              </a:rPr>
              <a:t>int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input</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latin typeface="Consolas" panose="020B0609020204030204" pitchFamily="49" charset="0"/>
                <a:ea typeface="굴림" panose="020B0600000101010101" pitchFamily="50" charset="-127"/>
                <a:cs typeface="Courier New" panose="02070309020205020404" pitchFamily="49" charset="0"/>
              </a:rPr>
              <a:t>두 번째 정수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sum = x + y</a:t>
            </a:r>
          </a:p>
          <a:p>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a:t>
            </a:r>
            <a:r>
              <a:rPr lang="en-US" altLang="ko-KR" sz="2000" b="1" dirty="0">
                <a:solidFill>
                  <a:schemeClr val="accent2"/>
                </a:solidFill>
                <a:latin typeface="Consolas" panose="020B0609020204030204" pitchFamily="49" charset="0"/>
                <a:ea typeface="굴림" panose="020B0600000101010101" pitchFamily="50" charset="-127"/>
                <a:cs typeface="Courier New" panose="02070309020205020404" pitchFamily="49" charset="0"/>
              </a:rPr>
              <a:t>diff = x - y</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print("</a:t>
            </a:r>
            <a:r>
              <a:rPr lang="ko-KR" altLang="en-US" sz="2000" b="1" dirty="0">
                <a:latin typeface="Consolas" panose="020B0609020204030204" pitchFamily="49" charset="0"/>
                <a:ea typeface="굴림" panose="020B0600000101010101" pitchFamily="50" charset="-127"/>
                <a:cs typeface="Courier New" panose="02070309020205020404" pitchFamily="49" charset="0"/>
              </a:rPr>
              <a:t>합은 </a:t>
            </a:r>
            <a:r>
              <a:rPr lang="en-US" altLang="ko-KR" sz="2000" b="1" dirty="0">
                <a:latin typeface="Consolas" panose="020B0609020204030204" pitchFamily="49" charset="0"/>
                <a:ea typeface="굴림" panose="020B0600000101010101" pitchFamily="50" charset="-127"/>
                <a:cs typeface="Courier New" panose="02070309020205020404" pitchFamily="49" charset="0"/>
              </a:rPr>
              <a:t>", sum)</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3456201084"/>
      </p:ext>
    </p:extLst>
  </p:cSld>
  <p:clrMapOvr>
    <a:masterClrMapping/>
  </p:clrMapOvr>
  <mc:AlternateContent xmlns:mc="http://schemas.openxmlformats.org/markup-compatibility/2006" xmlns:p14="http://schemas.microsoft.com/office/powerpoint/2010/main">
    <mc:Choice Requires="p14">
      <p:transition spd="slow" p14:dur="2000" advTm="18176"/>
    </mc:Choice>
    <mc:Fallback xmlns="">
      <p:transition spd="slow" advTm="18176"/>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a:t>
            </a:r>
            <a:r>
              <a:rPr lang="ko-KR" altLang="en-US" dirty="0"/>
              <a:t>수식과 연산자</a:t>
            </a:r>
          </a:p>
        </p:txBody>
      </p:sp>
      <p:sp>
        <p:nvSpPr>
          <p:cNvPr id="3" name="내용 개체 틀 2"/>
          <p:cNvSpPr>
            <a:spLocks noGrp="1"/>
          </p:cNvSpPr>
          <p:nvPr>
            <p:ph idx="1"/>
          </p:nvPr>
        </p:nvSpPr>
        <p:spPr/>
        <p:txBody>
          <a:bodyPr/>
          <a:lstStyle/>
          <a:p>
            <a:r>
              <a:rPr lang="ko-KR" altLang="en-US" b="1" dirty="0"/>
              <a:t>수식 </a:t>
            </a:r>
            <a:r>
              <a:rPr lang="en-US" altLang="ko-KR" b="1" dirty="0"/>
              <a:t>(expression) </a:t>
            </a:r>
          </a:p>
          <a:p>
            <a:pPr lvl="1"/>
            <a:r>
              <a:rPr lang="ko-KR" altLang="en-US" dirty="0"/>
              <a:t>연산자</a:t>
            </a:r>
            <a:r>
              <a:rPr lang="en-US" altLang="ko-KR" dirty="0"/>
              <a:t>(operator)</a:t>
            </a:r>
            <a:r>
              <a:rPr lang="ko-KR" altLang="en-US" dirty="0"/>
              <a:t>와 </a:t>
            </a:r>
            <a:r>
              <a:rPr lang="ko-KR" altLang="en-US" dirty="0" err="1"/>
              <a:t>피연산자</a:t>
            </a:r>
            <a:r>
              <a:rPr lang="en-US" altLang="ko-KR" dirty="0"/>
              <a:t>(operand, </a:t>
            </a:r>
            <a:r>
              <a:rPr lang="ko-KR" altLang="en-US" dirty="0" err="1"/>
              <a:t>연산항</a:t>
            </a:r>
            <a:r>
              <a:rPr lang="en-US" altLang="ko-KR" dirty="0"/>
              <a:t>)</a:t>
            </a:r>
            <a:r>
              <a:rPr lang="ko-KR" altLang="en-US" dirty="0"/>
              <a:t>으로</a:t>
            </a:r>
            <a:r>
              <a:rPr lang="en-US" altLang="ko-KR" dirty="0"/>
              <a:t> </a:t>
            </a:r>
            <a:r>
              <a:rPr lang="ko-KR" altLang="en-US" dirty="0"/>
              <a:t>구성</a:t>
            </a:r>
            <a:endParaRPr lang="en-US" altLang="ko-KR" dirty="0"/>
          </a:p>
          <a:p>
            <a:pPr lvl="2"/>
            <a:r>
              <a:rPr lang="ko-KR" altLang="en-US" b="1" dirty="0"/>
              <a:t>연산자</a:t>
            </a:r>
            <a:r>
              <a:rPr lang="en-US" altLang="ko-KR" dirty="0"/>
              <a:t>(operator)</a:t>
            </a:r>
            <a:r>
              <a:rPr lang="ko-KR" altLang="en-US" dirty="0"/>
              <a:t> </a:t>
            </a:r>
            <a:r>
              <a:rPr lang="en-US" altLang="ko-KR" dirty="0"/>
              <a:t>:</a:t>
            </a:r>
            <a:r>
              <a:rPr lang="ko-KR" altLang="en-US" dirty="0"/>
              <a:t> 연산을 나타내는 기호</a:t>
            </a:r>
            <a:endParaRPr lang="en-US" altLang="ko-KR" dirty="0"/>
          </a:p>
          <a:p>
            <a:pPr lvl="2"/>
            <a:r>
              <a:rPr lang="ko-KR" altLang="en-US" b="1" dirty="0" err="1"/>
              <a:t>피연산자</a:t>
            </a:r>
            <a:r>
              <a:rPr lang="en-US" altLang="ko-KR" dirty="0"/>
              <a:t>(operand):</a:t>
            </a:r>
            <a:r>
              <a:rPr lang="ko-KR" altLang="en-US" dirty="0"/>
              <a:t> 연산의 대상이 되는 것</a:t>
            </a:r>
          </a:p>
          <a:p>
            <a:pPr lvl="1"/>
            <a:endParaRPr lang="en-US" altLang="ko-KR" dirty="0"/>
          </a:p>
          <a:p>
            <a:pPr lvl="1"/>
            <a:endParaRPr lang="en-US" altLang="ko-KR" dirty="0"/>
          </a:p>
          <a:p>
            <a:endParaRPr lang="ko-KR" altLang="en-US" dirty="0"/>
          </a:p>
        </p:txBody>
      </p:sp>
      <p:sp>
        <p:nvSpPr>
          <p:cNvPr id="4" name="TextBox 3"/>
          <p:cNvSpPr txBox="1"/>
          <p:nvPr/>
        </p:nvSpPr>
        <p:spPr>
          <a:xfrm>
            <a:off x="2051720" y="5157192"/>
            <a:ext cx="4167140" cy="1323439"/>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3 + 4</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7</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3.14 * 5.0 * 5.0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78.5</a:t>
            </a:r>
          </a:p>
        </p:txBody>
      </p:sp>
      <p:pic>
        <p:nvPicPr>
          <p:cNvPr id="5" name="그림 4"/>
          <p:cNvPicPr>
            <a:picLocks noChangeAspect="1"/>
          </p:cNvPicPr>
          <p:nvPr/>
        </p:nvPicPr>
        <p:blipFill>
          <a:blip r:embed="rId2"/>
          <a:stretch>
            <a:fillRect/>
          </a:stretch>
        </p:blipFill>
        <p:spPr>
          <a:xfrm>
            <a:off x="2123728" y="2636912"/>
            <a:ext cx="4390499" cy="2232248"/>
          </a:xfrm>
          <a:prstGeom prst="rect">
            <a:avLst/>
          </a:prstGeom>
        </p:spPr>
      </p:pic>
    </p:spTree>
    <p:extLst>
      <p:ext uri="{BB962C8B-B14F-4D97-AF65-F5344CB8AC3E}">
        <p14:creationId xmlns:p14="http://schemas.microsoft.com/office/powerpoint/2010/main" val="1512599543"/>
      </p:ext>
    </p:extLst>
  </p:cSld>
  <p:clrMapOvr>
    <a:masterClrMapping/>
  </p:clrMapOvr>
  <mc:AlternateContent xmlns:mc="http://schemas.openxmlformats.org/markup-compatibility/2006" xmlns:p14="http://schemas.microsoft.com/office/powerpoint/2010/main">
    <mc:Choice Requires="p14">
      <p:transition spd="slow" p14:dur="2000" advTm="29608"/>
    </mc:Choice>
    <mc:Fallback xmlns="">
      <p:transition spd="slow" advTm="29608"/>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수식과 연산자</a:t>
            </a:r>
          </a:p>
        </p:txBody>
      </p:sp>
      <p:sp>
        <p:nvSpPr>
          <p:cNvPr id="3" name="내용 개체 틀 2"/>
          <p:cNvSpPr>
            <a:spLocks noGrp="1"/>
          </p:cNvSpPr>
          <p:nvPr>
            <p:ph idx="1"/>
          </p:nvPr>
        </p:nvSpPr>
        <p:spPr/>
        <p:txBody>
          <a:bodyPr/>
          <a:lstStyle/>
          <a:p>
            <a:r>
              <a:rPr lang="ko-KR" altLang="en-US" b="1" dirty="0"/>
              <a:t>산술 연산자</a:t>
            </a:r>
            <a:endParaRPr lang="en-US" altLang="ko-KR" b="1" dirty="0"/>
          </a:p>
          <a:p>
            <a:pPr lvl="1"/>
            <a:r>
              <a:rPr lang="ko-KR" altLang="en-US" dirty="0"/>
              <a:t>덧셈</a:t>
            </a:r>
            <a:r>
              <a:rPr lang="en-US" altLang="ko-KR" dirty="0"/>
              <a:t>, </a:t>
            </a:r>
            <a:r>
              <a:rPr lang="ko-KR" altLang="en-US" dirty="0"/>
              <a:t>뺄셈</a:t>
            </a:r>
            <a:r>
              <a:rPr lang="en-US" altLang="ko-KR" dirty="0"/>
              <a:t>, </a:t>
            </a:r>
            <a:r>
              <a:rPr lang="ko-KR" altLang="en-US" dirty="0"/>
              <a:t>곱셈</a:t>
            </a:r>
            <a:r>
              <a:rPr lang="en-US" altLang="ko-KR" dirty="0"/>
              <a:t>, </a:t>
            </a:r>
            <a:r>
              <a:rPr lang="ko-KR" altLang="en-US" dirty="0"/>
              <a:t>나눗셈</a:t>
            </a:r>
            <a:r>
              <a:rPr lang="en-US" altLang="ko-KR" dirty="0"/>
              <a:t>, </a:t>
            </a:r>
            <a:r>
              <a:rPr lang="ko-KR" altLang="en-US" dirty="0"/>
              <a:t>나머지 연산</a:t>
            </a:r>
            <a:endParaRPr lang="ko-KR" altLang="en-US" b="1" dirty="0"/>
          </a:p>
        </p:txBody>
      </p:sp>
      <p:pic>
        <p:nvPicPr>
          <p:cNvPr id="4" name="그림 3"/>
          <p:cNvPicPr>
            <a:picLocks noChangeAspect="1"/>
          </p:cNvPicPr>
          <p:nvPr/>
        </p:nvPicPr>
        <p:blipFill>
          <a:blip r:embed="rId3"/>
          <a:stretch>
            <a:fillRect/>
          </a:stretch>
        </p:blipFill>
        <p:spPr>
          <a:xfrm>
            <a:off x="548221" y="1988840"/>
            <a:ext cx="8595779" cy="2880320"/>
          </a:xfrm>
          <a:prstGeom prst="rect">
            <a:avLst/>
          </a:prstGeom>
        </p:spPr>
      </p:pic>
      <p:sp>
        <p:nvSpPr>
          <p:cNvPr id="5" name="TextBox 4"/>
          <p:cNvSpPr txBox="1"/>
          <p:nvPr/>
        </p:nvSpPr>
        <p:spPr>
          <a:xfrm>
            <a:off x="899592" y="5013176"/>
            <a:ext cx="2870996" cy="1631216"/>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7 </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a:t>
            </a:r>
            <a:r>
              <a:rPr lang="en-US" altLang="ko-KR" sz="2000" b="1" dirty="0">
                <a:latin typeface="Consolas" panose="020B0609020204030204" pitchFamily="49" charset="0"/>
                <a:ea typeface="굴림" panose="020B0600000101010101" pitchFamily="50" charset="-127"/>
                <a:cs typeface="Courier New" panose="02070309020205020404" pitchFamily="49" charset="0"/>
              </a:rPr>
              <a:t> 4</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1.75</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7 </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a:t>
            </a:r>
            <a:r>
              <a:rPr lang="en-US" altLang="ko-KR" sz="2000" b="1" dirty="0">
                <a:latin typeface="Consolas" panose="020B0609020204030204" pitchFamily="49" charset="0"/>
                <a:ea typeface="굴림" panose="020B0600000101010101" pitchFamily="50" charset="-127"/>
                <a:cs typeface="Courier New" panose="02070309020205020404" pitchFamily="49" charset="0"/>
              </a:rPr>
              <a:t> 4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a:t>
            </a:r>
          </a:p>
        </p:txBody>
      </p:sp>
      <p:pic>
        <p:nvPicPr>
          <p:cNvPr id="6" name="그림 5"/>
          <p:cNvPicPr>
            <a:picLocks noChangeAspect="1"/>
          </p:cNvPicPr>
          <p:nvPr/>
        </p:nvPicPr>
        <p:blipFill>
          <a:blip r:embed="rId4"/>
          <a:stretch>
            <a:fillRect/>
          </a:stretch>
        </p:blipFill>
        <p:spPr>
          <a:xfrm>
            <a:off x="4139952" y="4797152"/>
            <a:ext cx="4810125" cy="1905000"/>
          </a:xfrm>
          <a:prstGeom prst="rect">
            <a:avLst/>
          </a:prstGeom>
        </p:spPr>
      </p:pic>
    </p:spTree>
    <p:custDataLst>
      <p:tags r:id="rId1"/>
    </p:custDataLst>
    <p:extLst>
      <p:ext uri="{BB962C8B-B14F-4D97-AF65-F5344CB8AC3E}">
        <p14:creationId xmlns:p14="http://schemas.microsoft.com/office/powerpoint/2010/main" val="1234997195"/>
      </p:ext>
    </p:extLst>
  </p:cSld>
  <p:clrMapOvr>
    <a:masterClrMapping/>
  </p:clrMapOvr>
  <mc:AlternateContent xmlns:mc="http://schemas.openxmlformats.org/markup-compatibility/2006" xmlns:p14="http://schemas.microsoft.com/office/powerpoint/2010/main">
    <mc:Choice Requires="p14">
      <p:transition spd="slow" p14:dur="2000" advTm="107219"/>
    </mc:Choice>
    <mc:Fallback xmlns="">
      <p:transition spd="slow" advTm="107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코딩</a:t>
            </a:r>
            <a:r>
              <a:rPr lang="en-US" altLang="ko-KR" dirty="0"/>
              <a:t>(</a:t>
            </a:r>
            <a:r>
              <a:rPr lang="ko-KR" altLang="en-US" dirty="0"/>
              <a:t>프로그래밍</a:t>
            </a:r>
            <a:r>
              <a:rPr lang="en-US" altLang="ko-KR" dirty="0"/>
              <a:t>) </a:t>
            </a:r>
            <a:r>
              <a:rPr lang="ko-KR" altLang="en-US" dirty="0"/>
              <a:t>이란</a:t>
            </a:r>
            <a:r>
              <a:rPr lang="en-US" altLang="ko-KR" dirty="0"/>
              <a:t>? </a:t>
            </a:r>
            <a:endParaRPr lang="ko-KR" altLang="en-US" dirty="0"/>
          </a:p>
        </p:txBody>
      </p:sp>
      <p:sp>
        <p:nvSpPr>
          <p:cNvPr id="9" name="내용 개체 틀 2"/>
          <p:cNvSpPr>
            <a:spLocks noGrp="1"/>
          </p:cNvSpPr>
          <p:nvPr>
            <p:ph idx="1"/>
          </p:nvPr>
        </p:nvSpPr>
        <p:spPr>
          <a:xfrm>
            <a:off x="457199" y="1196752"/>
            <a:ext cx="8542867" cy="5328592"/>
          </a:xfrm>
        </p:spPr>
        <p:txBody>
          <a:bodyPr>
            <a:normAutofit/>
          </a:bodyPr>
          <a:lstStyle/>
          <a:p>
            <a:r>
              <a:rPr lang="ko-KR" altLang="en-US" b="1" dirty="0"/>
              <a:t>컴퓨터 기반의 해양산업 변화</a:t>
            </a:r>
            <a:endParaRPr lang="en-US" altLang="ko-KR" b="1" dirty="0"/>
          </a:p>
          <a:p>
            <a:pPr lvl="1"/>
            <a:r>
              <a:rPr lang="ko-KR" altLang="en-US" b="1" dirty="0" err="1"/>
              <a:t>무인선</a:t>
            </a:r>
            <a:r>
              <a:rPr lang="en-US" altLang="ko-KR" b="1" dirty="0"/>
              <a:t>, e-Navigation, </a:t>
            </a:r>
            <a:r>
              <a:rPr lang="ko-KR" altLang="en-US" b="1" dirty="0"/>
              <a:t>해양인공지능 등</a:t>
            </a:r>
            <a:endParaRPr lang="en-US" altLang="ko-KR" b="1" dirty="0"/>
          </a:p>
        </p:txBody>
      </p:sp>
      <p:sp>
        <p:nvSpPr>
          <p:cNvPr id="4" name="AutoShape 2" descr="ê±°ë IT ê¸°ìì ëí ì´ë¯¸ì§ ê²ìê²°ê³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4" descr="ê±°ë IT ê¸°ìì ëí ì´ë¯¸ì§ ê²ìê²°ê³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_x493404592" descr="EMB0000893075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93" y="2146301"/>
            <a:ext cx="8513673" cy="393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861225"/>
      </p:ext>
    </p:extLst>
  </p:cSld>
  <p:clrMapOvr>
    <a:masterClrMapping/>
  </p:clrMapOvr>
  <mc:AlternateContent xmlns:mc="http://schemas.openxmlformats.org/markup-compatibility/2006" xmlns:p14="http://schemas.microsoft.com/office/powerpoint/2010/main">
    <mc:Choice Requires="p14">
      <p:transition spd="slow" p14:dur="2000" advTm="49036"/>
    </mc:Choice>
    <mc:Fallback xmlns="">
      <p:transition spd="slow" advTm="49036"/>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수식과 연산자</a:t>
            </a:r>
          </a:p>
        </p:txBody>
      </p:sp>
      <p:sp>
        <p:nvSpPr>
          <p:cNvPr id="3" name="내용 개체 틀 2"/>
          <p:cNvSpPr>
            <a:spLocks noGrp="1"/>
          </p:cNvSpPr>
          <p:nvPr>
            <p:ph idx="1"/>
          </p:nvPr>
        </p:nvSpPr>
        <p:spPr/>
        <p:txBody>
          <a:bodyPr/>
          <a:lstStyle/>
          <a:p>
            <a:r>
              <a:rPr lang="ko-KR" altLang="en-US" b="1" dirty="0"/>
              <a:t>지수</a:t>
            </a:r>
            <a:r>
              <a:rPr lang="en-US" altLang="ko-KR" b="1" dirty="0"/>
              <a:t>(power)</a:t>
            </a:r>
            <a:r>
              <a:rPr lang="ko-KR" altLang="en-US" b="1" dirty="0"/>
              <a:t> 계산  </a:t>
            </a:r>
            <a:endParaRPr lang="en-US" altLang="ko-KR" b="1" dirty="0"/>
          </a:p>
          <a:p>
            <a:pPr lvl="1"/>
            <a:r>
              <a:rPr lang="ko-KR" altLang="en-US" dirty="0"/>
              <a:t>연산자 </a:t>
            </a:r>
            <a:r>
              <a:rPr lang="en-US" altLang="ko-KR" dirty="0">
                <a:solidFill>
                  <a:srgbClr val="FF0000"/>
                </a:solidFill>
              </a:rPr>
              <a:t>**</a:t>
            </a:r>
            <a:r>
              <a:rPr lang="en-US" altLang="ko-KR" dirty="0"/>
              <a:t> </a:t>
            </a:r>
            <a:r>
              <a:rPr lang="ko-KR" altLang="en-US" dirty="0"/>
              <a:t>사용</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예</a:t>
            </a:r>
            <a:r>
              <a:rPr lang="en-US" altLang="ko-KR" dirty="0"/>
              <a:t>. </a:t>
            </a:r>
            <a:r>
              <a:rPr lang="ko-KR" altLang="en-US" dirty="0"/>
              <a:t>원리금 계산</a:t>
            </a:r>
          </a:p>
          <a:p>
            <a:pPr marL="457200" lvl="1" indent="0">
              <a:buNone/>
            </a:pPr>
            <a:r>
              <a:rPr lang="en-US" altLang="ko-KR" dirty="0"/>
              <a:t> </a:t>
            </a:r>
            <a:endParaRPr lang="ko-KR" altLang="en-US" dirty="0"/>
          </a:p>
        </p:txBody>
      </p:sp>
      <p:sp>
        <p:nvSpPr>
          <p:cNvPr id="4" name="TextBox 3"/>
          <p:cNvSpPr txBox="1"/>
          <p:nvPr/>
        </p:nvSpPr>
        <p:spPr>
          <a:xfrm>
            <a:off x="1475656" y="1988840"/>
            <a:ext cx="2951624" cy="707886"/>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2 ** 7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128</a:t>
            </a:r>
          </a:p>
        </p:txBody>
      </p:sp>
      <p:sp>
        <p:nvSpPr>
          <p:cNvPr id="5" name="TextBox 4"/>
          <p:cNvSpPr txBox="1"/>
          <p:nvPr/>
        </p:nvSpPr>
        <p:spPr>
          <a:xfrm>
            <a:off x="1547664" y="4149080"/>
            <a:ext cx="3312368" cy="1631216"/>
          </a:xfrm>
          <a:prstGeom prst="rect">
            <a:avLst/>
          </a:prstGeom>
          <a:solidFill>
            <a:srgbClr val="CCFFFF"/>
          </a:solidFill>
          <a:ln>
            <a:solidFill>
              <a:schemeClr val="tx1"/>
            </a:solidFill>
          </a:ln>
        </p:spPr>
        <p:txBody>
          <a:bodyPr wrap="square" rtlCol="0">
            <a:spAutoFit/>
          </a:bodyPr>
          <a:lstStyle/>
          <a:p>
            <a:r>
              <a:rPr lang="pt-BR" altLang="ko-KR" sz="2000" b="1" dirty="0">
                <a:latin typeface="Consolas" panose="020B0609020204030204" pitchFamily="49" charset="0"/>
                <a:ea typeface="굴림" panose="020B0600000101010101" pitchFamily="50" charset="-127"/>
                <a:cs typeface="Courier New" panose="02070309020205020404" pitchFamily="49" charset="0"/>
              </a:rPr>
              <a:t>&gt;&gt;&gt; a=1000</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&gt;&gt;&gt; r=0.05</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&gt;&gt;&gt; n=10</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&gt;&gt;&gt; a*(1+r)**n</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1628.894626777442</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p:txBody>
      </p:sp>
      <mc:AlternateContent xmlns:mc="http://schemas.openxmlformats.org/markup-compatibility/2006" xmlns:a14="http://schemas.microsoft.com/office/drawing/2010/main">
        <mc:Choice Requires="a14">
          <p:sp>
            <p:nvSpPr>
              <p:cNvPr id="6" name="TextBox 5"/>
              <p:cNvSpPr txBox="1"/>
              <p:nvPr/>
            </p:nvSpPr>
            <p:spPr>
              <a:xfrm>
                <a:off x="5508104" y="4941168"/>
                <a:ext cx="16286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800" b="0" i="1" smtClean="0">
                          <a:solidFill>
                            <a:srgbClr val="FF0000"/>
                          </a:solidFill>
                          <a:latin typeface="Cambria Math" panose="02040503050406030204" pitchFamily="18" charset="0"/>
                        </a:rPr>
                        <m:t>𝑎</m:t>
                      </m:r>
                      <m:sSup>
                        <m:sSupPr>
                          <m:ctrlPr>
                            <a:rPr lang="en-US" altLang="ko-KR" sz="2800" b="0" i="1" smtClean="0">
                              <a:solidFill>
                                <a:srgbClr val="FF0000"/>
                              </a:solidFill>
                              <a:latin typeface="Cambria Math" panose="02040503050406030204" pitchFamily="18" charset="0"/>
                            </a:rPr>
                          </m:ctrlPr>
                        </m:sSupPr>
                        <m:e>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𝑟</m:t>
                          </m:r>
                          <m:r>
                            <a:rPr lang="en-US" altLang="ko-KR" sz="2800" b="0" i="1" smtClean="0">
                              <a:solidFill>
                                <a:srgbClr val="FF0000"/>
                              </a:solidFill>
                              <a:latin typeface="Cambria Math" panose="02040503050406030204" pitchFamily="18" charset="0"/>
                            </a:rPr>
                            <m:t>)</m:t>
                          </m:r>
                        </m:e>
                        <m:sup>
                          <m:r>
                            <a:rPr lang="en-US" altLang="ko-KR" sz="2800" b="0" i="1" smtClean="0">
                              <a:solidFill>
                                <a:srgbClr val="FF0000"/>
                              </a:solidFill>
                              <a:latin typeface="Cambria Math" panose="02040503050406030204" pitchFamily="18" charset="0"/>
                            </a:rPr>
                            <m:t>𝑛</m:t>
                          </m:r>
                        </m:sup>
                      </m:sSup>
                    </m:oMath>
                  </m:oMathPara>
                </a14:m>
                <a:endParaRPr lang="ko-KR" altLang="en-US" sz="28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508104" y="4941168"/>
                <a:ext cx="1628651" cy="430887"/>
              </a:xfrm>
              <a:prstGeom prst="rect">
                <a:avLst/>
              </a:prstGeom>
              <a:blipFill rotWithShape="0">
                <a:blip r:embed="rId5"/>
                <a:stretch>
                  <a:fillRect/>
                </a:stretch>
              </a:blipFill>
            </p:spPr>
            <p:txBody>
              <a:bodyPr/>
              <a:lstStyle/>
              <a:p>
                <a:r>
                  <a:rPr lang="ko-KR" altLang="en-US">
                    <a:noFill/>
                  </a:rPr>
                  <a:t> </a:t>
                </a:r>
              </a:p>
            </p:txBody>
          </p:sp>
        </mc:Fallback>
      </mc:AlternateContent>
    </p:spTree>
    <p:custDataLst>
      <p:tags r:id="rId1"/>
    </p:custDataLst>
    <p:extLst>
      <p:ext uri="{BB962C8B-B14F-4D97-AF65-F5344CB8AC3E}">
        <p14:creationId xmlns:p14="http://schemas.microsoft.com/office/powerpoint/2010/main" val="1792663462"/>
      </p:ext>
    </p:extLst>
  </p:cSld>
  <p:clrMapOvr>
    <a:masterClrMapping/>
  </p:clrMapOvr>
  <mc:AlternateContent xmlns:mc="http://schemas.openxmlformats.org/markup-compatibility/2006" xmlns:p14="http://schemas.microsoft.com/office/powerpoint/2010/main">
    <mc:Choice Requires="p14">
      <p:transition spd="slow" p14:dur="2000" advTm="22874"/>
    </mc:Choice>
    <mc:Fallback xmlns="">
      <p:transition spd="slow" advTm="22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수식과 연산자</a:t>
            </a:r>
          </a:p>
        </p:txBody>
      </p:sp>
      <p:sp>
        <p:nvSpPr>
          <p:cNvPr id="3" name="내용 개체 틀 2"/>
          <p:cNvSpPr>
            <a:spLocks noGrp="1"/>
          </p:cNvSpPr>
          <p:nvPr>
            <p:ph idx="1"/>
          </p:nvPr>
        </p:nvSpPr>
        <p:spPr/>
        <p:txBody>
          <a:bodyPr/>
          <a:lstStyle/>
          <a:p>
            <a:r>
              <a:rPr lang="ko-KR" altLang="en-US" b="1" dirty="0"/>
              <a:t>나머지 계산</a:t>
            </a:r>
            <a:endParaRPr lang="en-US" altLang="ko-KR" b="1" dirty="0"/>
          </a:p>
          <a:p>
            <a:pPr lvl="1"/>
            <a:r>
              <a:rPr lang="ko-KR" altLang="en-US" dirty="0"/>
              <a:t>연산자</a:t>
            </a:r>
            <a:r>
              <a:rPr lang="en-US" altLang="ko-KR" dirty="0"/>
              <a:t> </a:t>
            </a:r>
            <a:r>
              <a:rPr lang="en-US" altLang="ko-KR" b="1" dirty="0">
                <a:solidFill>
                  <a:srgbClr val="FF0000"/>
                </a:solidFill>
              </a:rPr>
              <a:t>% </a:t>
            </a:r>
            <a:r>
              <a:rPr lang="ko-KR" altLang="en-US" dirty="0"/>
              <a:t>사용</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예</a:t>
            </a:r>
            <a:r>
              <a:rPr lang="en-US" altLang="ko-KR" dirty="0"/>
              <a:t>. </a:t>
            </a:r>
            <a:r>
              <a:rPr lang="ko-KR" altLang="en-US" b="1" dirty="0"/>
              <a:t>초 단위</a:t>
            </a:r>
            <a:r>
              <a:rPr lang="ko-KR" altLang="en-US" dirty="0"/>
              <a:t>의 시간을 받아서 </a:t>
            </a:r>
            <a:r>
              <a:rPr lang="ko-KR" altLang="en-US" b="1" dirty="0"/>
              <a:t>몇 분 몇 초인지</a:t>
            </a:r>
            <a:r>
              <a:rPr lang="ko-KR" altLang="en-US" dirty="0"/>
              <a:t>를 계산하여 보자</a:t>
            </a:r>
            <a:r>
              <a:rPr lang="en-US" altLang="ko-KR" dirty="0"/>
              <a:t>.</a:t>
            </a:r>
            <a:endParaRPr lang="ko-KR" altLang="en-US" dirty="0"/>
          </a:p>
          <a:p>
            <a:pPr marL="457200" lvl="1" indent="0">
              <a:buNone/>
            </a:pPr>
            <a:r>
              <a:rPr lang="en-US" altLang="ko-KR" dirty="0"/>
              <a:t> </a:t>
            </a:r>
            <a:endParaRPr lang="ko-KR" altLang="en-US" dirty="0"/>
          </a:p>
        </p:txBody>
      </p:sp>
      <p:sp>
        <p:nvSpPr>
          <p:cNvPr id="4" name="TextBox 3"/>
          <p:cNvSpPr txBox="1"/>
          <p:nvPr/>
        </p:nvSpPr>
        <p:spPr>
          <a:xfrm>
            <a:off x="1187624" y="2060848"/>
            <a:ext cx="4749558" cy="707886"/>
          </a:xfrm>
          <a:prstGeom prst="rect">
            <a:avLst/>
          </a:prstGeom>
          <a:solidFill>
            <a:srgbClr val="CCFFFF"/>
          </a:solidFill>
          <a:ln>
            <a:solidFill>
              <a:schemeClr val="tx1"/>
            </a:solidFill>
          </a:ln>
        </p:spPr>
        <p:txBody>
          <a:bodyPr wrap="square" rtlCol="0">
            <a:spAutoFit/>
          </a:bodyPr>
          <a:lstStyle/>
          <a:p>
            <a:r>
              <a:rPr lang="pt-BR" altLang="ko-KR" sz="2000" b="1" dirty="0">
                <a:latin typeface="Consolas" panose="020B0609020204030204" pitchFamily="49" charset="0"/>
                <a:ea typeface="굴림" panose="020B0600000101010101" pitchFamily="50" charset="-127"/>
                <a:cs typeface="Courier New" panose="02070309020205020404" pitchFamily="49" charset="0"/>
              </a:rPr>
              <a:t>&gt;&gt;&gt; 7 % 4  </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3</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p:txBody>
      </p:sp>
      <p:sp>
        <p:nvSpPr>
          <p:cNvPr id="5" name="TextBox 4"/>
          <p:cNvSpPr txBox="1"/>
          <p:nvPr/>
        </p:nvSpPr>
        <p:spPr>
          <a:xfrm>
            <a:off x="1187624" y="4221088"/>
            <a:ext cx="4749558" cy="1631216"/>
          </a:xfrm>
          <a:prstGeom prst="rect">
            <a:avLst/>
          </a:prstGeom>
          <a:solidFill>
            <a:srgbClr val="CCFFFF"/>
          </a:solidFill>
          <a:ln>
            <a:solidFill>
              <a:schemeClr val="tx1"/>
            </a:solidFill>
          </a:ln>
        </p:spPr>
        <p:txBody>
          <a:bodyPr wrap="square" rtlCol="0">
            <a:spAutoFit/>
          </a:bodyPr>
          <a:lstStyle/>
          <a:p>
            <a:r>
              <a:rPr lang="pt-BR" altLang="ko-KR" sz="2000" b="1" dirty="0">
                <a:latin typeface="Consolas" panose="020B0609020204030204" pitchFamily="49" charset="0"/>
                <a:ea typeface="굴림" panose="020B0600000101010101" pitchFamily="50" charset="-127"/>
                <a:cs typeface="Courier New" panose="02070309020205020404" pitchFamily="49" charset="0"/>
              </a:rPr>
              <a:t>&gt;&gt;&gt; sec = 1000</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&gt;&gt;&gt; min = 1000 </a:t>
            </a:r>
            <a:r>
              <a:rPr lang="pt-BR"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a:t>
            </a:r>
            <a:r>
              <a:rPr lang="pt-BR" altLang="ko-KR" sz="2000" b="1" dirty="0">
                <a:latin typeface="Consolas" panose="020B0609020204030204" pitchFamily="49" charset="0"/>
                <a:ea typeface="굴림" panose="020B0600000101010101" pitchFamily="50" charset="-127"/>
                <a:cs typeface="Courier New" panose="02070309020205020404" pitchFamily="49" charset="0"/>
              </a:rPr>
              <a:t> 60</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&gt;&gt;&gt; remainder = 1000 </a:t>
            </a:r>
            <a:r>
              <a:rPr lang="pt-BR"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a:t>
            </a:r>
            <a:r>
              <a:rPr lang="pt-BR" altLang="ko-KR" sz="2000" b="1" dirty="0">
                <a:latin typeface="Consolas" panose="020B0609020204030204" pitchFamily="49" charset="0"/>
                <a:ea typeface="굴림" panose="020B0600000101010101" pitchFamily="50" charset="-127"/>
                <a:cs typeface="Courier New" panose="02070309020205020404" pitchFamily="49" charset="0"/>
              </a:rPr>
              <a:t> 60</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pt-BR"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print</a:t>
            </a:r>
            <a:r>
              <a:rPr lang="pt-BR" altLang="ko-KR" sz="2000" b="1" dirty="0">
                <a:latin typeface="Consolas" panose="020B0609020204030204" pitchFamily="49" charset="0"/>
                <a:ea typeface="굴림" panose="020B0600000101010101" pitchFamily="50" charset="-127"/>
                <a:cs typeface="Courier New" panose="02070309020205020404" pitchFamily="49" charset="0"/>
              </a:rPr>
              <a:t>(min, remainder)</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16 40</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p:txBody>
      </p:sp>
    </p:spTree>
    <p:custDataLst>
      <p:tags r:id="rId1"/>
    </p:custDataLst>
    <p:extLst>
      <p:ext uri="{BB962C8B-B14F-4D97-AF65-F5344CB8AC3E}">
        <p14:creationId xmlns:p14="http://schemas.microsoft.com/office/powerpoint/2010/main" val="3585250098"/>
      </p:ext>
    </p:extLst>
  </p:cSld>
  <p:clrMapOvr>
    <a:masterClrMapping/>
  </p:clrMapOvr>
  <mc:AlternateContent xmlns:mc="http://schemas.openxmlformats.org/markup-compatibility/2006" xmlns:p14="http://schemas.microsoft.com/office/powerpoint/2010/main">
    <mc:Choice Requires="p14">
      <p:transition spd="slow" p14:dur="2000" advTm="53711"/>
    </mc:Choice>
    <mc:Fallback xmlns="">
      <p:transition spd="slow" advTm="537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p>
        </p:txBody>
      </p:sp>
      <p:sp>
        <p:nvSpPr>
          <p:cNvPr id="3" name="내용 개체 틀 2"/>
          <p:cNvSpPr>
            <a:spLocks noGrp="1"/>
          </p:cNvSpPr>
          <p:nvPr>
            <p:ph idx="1"/>
          </p:nvPr>
        </p:nvSpPr>
        <p:spPr/>
        <p:txBody>
          <a:bodyPr/>
          <a:lstStyle/>
          <a:p>
            <a:r>
              <a:rPr lang="ko-KR" altLang="en-US" dirty="0"/>
              <a:t>하나의 예로 현재 </a:t>
            </a:r>
            <a:r>
              <a:rPr lang="en-US" altLang="ko-KR" b="1" dirty="0"/>
              <a:t>5000</a:t>
            </a:r>
            <a:r>
              <a:rPr lang="ko-KR" altLang="en-US" b="1" dirty="0"/>
              <a:t>원</a:t>
            </a:r>
            <a:r>
              <a:rPr lang="ko-KR" altLang="en-US" dirty="0"/>
              <a:t>이 있고 </a:t>
            </a:r>
            <a:r>
              <a:rPr lang="ko-KR" altLang="en-US" b="1" dirty="0"/>
              <a:t>사탕의 가격</a:t>
            </a:r>
            <a:r>
              <a:rPr lang="ko-KR" altLang="en-US" dirty="0"/>
              <a:t>이 </a:t>
            </a:r>
            <a:r>
              <a:rPr lang="en-US" altLang="ko-KR" b="1" dirty="0"/>
              <a:t>120</a:t>
            </a:r>
            <a:r>
              <a:rPr lang="ko-KR" altLang="en-US" b="1" dirty="0"/>
              <a:t>원</a:t>
            </a:r>
            <a:r>
              <a:rPr lang="ko-KR" altLang="en-US" dirty="0"/>
              <a:t>이라고 하자</a:t>
            </a:r>
            <a:r>
              <a:rPr lang="en-US" altLang="ko-KR" dirty="0"/>
              <a:t>. </a:t>
            </a:r>
            <a:r>
              <a:rPr lang="ko-KR" altLang="en-US" b="1" dirty="0"/>
              <a:t>최대한 살 수 있는 사탕의 개수</a:t>
            </a:r>
            <a:r>
              <a:rPr lang="ko-KR" altLang="en-US" dirty="0"/>
              <a:t>와 </a:t>
            </a:r>
            <a:r>
              <a:rPr lang="ko-KR" altLang="en-US" b="1" dirty="0"/>
              <a:t>나머지 돈</a:t>
            </a:r>
            <a:r>
              <a:rPr lang="ko-KR" altLang="en-US" dirty="0"/>
              <a:t>은 얼마인가</a:t>
            </a:r>
            <a:r>
              <a:rPr lang="en-US" altLang="ko-KR" dirty="0"/>
              <a:t>?</a:t>
            </a:r>
            <a:endParaRPr lang="ko-KR" altLang="en-US" dirty="0"/>
          </a:p>
          <a:p>
            <a:endParaRPr lang="ko-KR" altLang="en-US" dirty="0"/>
          </a:p>
        </p:txBody>
      </p:sp>
      <p:sp>
        <p:nvSpPr>
          <p:cNvPr id="4" name="TextBox 3"/>
          <p:cNvSpPr txBox="1"/>
          <p:nvPr/>
        </p:nvSpPr>
        <p:spPr>
          <a:xfrm>
            <a:off x="899592" y="2348880"/>
            <a:ext cx="7795648" cy="2554545"/>
          </a:xfrm>
          <a:prstGeom prst="rect">
            <a:avLst/>
          </a:prstGeom>
          <a:solidFill>
            <a:srgbClr val="CCFFFF"/>
          </a:solidFill>
          <a:ln>
            <a:solidFill>
              <a:schemeClr val="tx1"/>
            </a:solidFill>
          </a:ln>
        </p:spPr>
        <p:txBody>
          <a:bodyPr wrap="square" rtlCol="0">
            <a:spAutoFit/>
          </a:bodyPr>
          <a:lstStyle/>
          <a:p>
            <a:r>
              <a:rPr lang="pt-BR" altLang="ko-KR" sz="2000" b="1" dirty="0">
                <a:latin typeface="Consolas" panose="020B0609020204030204" pitchFamily="49" charset="0"/>
                <a:ea typeface="굴림" panose="020B0600000101010101" pitchFamily="50" charset="-127"/>
                <a:cs typeface="Courier New" panose="02070309020205020404" pitchFamily="49" charset="0"/>
              </a:rPr>
              <a:t>myMoney = 5000;</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candyPrice = 120;</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 </a:t>
            </a:r>
            <a:r>
              <a:rPr lang="ko-KR" altLang="en-US"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최대한 살 수 있는 사탕 수 </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numCandies = </a:t>
            </a:r>
            <a:r>
              <a:rPr lang="pt-BR"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myMoney //candyPrice</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print(numCandies)</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 </a:t>
            </a:r>
            <a:r>
              <a:rPr lang="ko-KR" altLang="en-US"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최대한 사탕을 구입하고 남은 돈</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change = </a:t>
            </a:r>
            <a:r>
              <a:rPr lang="pt-BR"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myMoney % candyPrice;</a:t>
            </a:r>
          </a:p>
          <a:p>
            <a:r>
              <a:rPr lang="pt-BR" altLang="ko-KR" sz="2000" b="1" dirty="0">
                <a:latin typeface="Consolas" panose="020B0609020204030204" pitchFamily="49" charset="0"/>
                <a:ea typeface="굴림" panose="020B0600000101010101" pitchFamily="50" charset="-127"/>
                <a:cs typeface="Courier New" panose="02070309020205020404" pitchFamily="49" charset="0"/>
              </a:rPr>
              <a:t>print(change)</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p:txBody>
      </p:sp>
      <p:sp>
        <p:nvSpPr>
          <p:cNvPr id="5" name="TextBox 4"/>
          <p:cNvSpPr txBox="1"/>
          <p:nvPr/>
        </p:nvSpPr>
        <p:spPr>
          <a:xfrm>
            <a:off x="899592" y="5445224"/>
            <a:ext cx="7795648" cy="707886"/>
          </a:xfrm>
          <a:prstGeom prst="rect">
            <a:avLst/>
          </a:prstGeom>
          <a:solidFill>
            <a:srgbClr val="CCCC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41</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80</a:t>
            </a:r>
          </a:p>
        </p:txBody>
      </p:sp>
    </p:spTree>
    <p:extLst>
      <p:ext uri="{BB962C8B-B14F-4D97-AF65-F5344CB8AC3E}">
        <p14:creationId xmlns:p14="http://schemas.microsoft.com/office/powerpoint/2010/main" val="1175719942"/>
      </p:ext>
    </p:extLst>
  </p:cSld>
  <p:clrMapOvr>
    <a:masterClrMapping/>
  </p:clrMapOvr>
  <mc:AlternateContent xmlns:mc="http://schemas.openxmlformats.org/markup-compatibility/2006" xmlns:p14="http://schemas.microsoft.com/office/powerpoint/2010/main">
    <mc:Choice Requires="p14">
      <p:transition spd="slow" p14:dur="2000" advTm="55666"/>
    </mc:Choice>
    <mc:Fallback xmlns="">
      <p:transition spd="slow" advTm="55666"/>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변수 값 교환</a:t>
            </a:r>
          </a:p>
        </p:txBody>
      </p:sp>
      <p:sp>
        <p:nvSpPr>
          <p:cNvPr id="3" name="내용 개체 틀 2"/>
          <p:cNvSpPr>
            <a:spLocks noGrp="1"/>
          </p:cNvSpPr>
          <p:nvPr>
            <p:ph idx="1"/>
          </p:nvPr>
        </p:nvSpPr>
        <p:spPr/>
        <p:txBody>
          <a:bodyPr/>
          <a:lstStyle/>
          <a:p>
            <a:pPr fontAlgn="base"/>
            <a:r>
              <a:rPr lang="en-US" altLang="ko-KR" b="1" dirty="0"/>
              <a:t>2</a:t>
            </a:r>
            <a:r>
              <a:rPr lang="ko-KR" altLang="en-US" b="1" dirty="0"/>
              <a:t>차 함수</a:t>
            </a:r>
            <a:r>
              <a:rPr lang="en-US" altLang="ko-KR" b="1" dirty="0"/>
              <a:t>                         </a:t>
            </a:r>
            <a:r>
              <a:rPr lang="ko-KR" altLang="en-US" b="1" dirty="0"/>
              <a:t>에서 </a:t>
            </a:r>
            <a:r>
              <a:rPr lang="en-US" altLang="ko-KR" b="1" dirty="0"/>
              <a:t>x=2</a:t>
            </a:r>
            <a:r>
              <a:rPr lang="ko-KR" altLang="en-US" b="1" dirty="0"/>
              <a:t>일 때</a:t>
            </a:r>
            <a:r>
              <a:rPr lang="en-US" altLang="ko-KR" b="1" dirty="0"/>
              <a:t>, </a:t>
            </a:r>
            <a:r>
              <a:rPr lang="ko-KR" altLang="en-US" b="1" dirty="0"/>
              <a:t>함수의 값을 계산하여 보자</a:t>
            </a:r>
            <a:r>
              <a:rPr lang="en-US" altLang="ko-KR" b="1" dirty="0"/>
              <a:t>. </a:t>
            </a:r>
            <a:endParaRPr lang="ko-KR" altLang="en-US" b="1" dirty="0"/>
          </a:p>
          <a:p>
            <a:endParaRPr lang="ko-KR" altLang="en-US" dirty="0"/>
          </a:p>
        </p:txBody>
      </p:sp>
      <p:pic>
        <p:nvPicPr>
          <p:cNvPr id="4" name="그림 3"/>
          <p:cNvPicPr>
            <a:picLocks noChangeAspect="1"/>
          </p:cNvPicPr>
          <p:nvPr/>
        </p:nvPicPr>
        <p:blipFill>
          <a:blip r:embed="rId2"/>
          <a:stretch>
            <a:fillRect/>
          </a:stretch>
        </p:blipFill>
        <p:spPr>
          <a:xfrm>
            <a:off x="1867970" y="1153408"/>
            <a:ext cx="2224374" cy="403384"/>
          </a:xfrm>
          <a:prstGeom prst="rect">
            <a:avLst/>
          </a:prstGeom>
        </p:spPr>
      </p:pic>
      <p:sp>
        <p:nvSpPr>
          <p:cNvPr id="5" name="TextBox 4"/>
          <p:cNvSpPr txBox="1"/>
          <p:nvPr/>
        </p:nvSpPr>
        <p:spPr>
          <a:xfrm>
            <a:off x="899592" y="2132856"/>
            <a:ext cx="7795648" cy="1323439"/>
          </a:xfrm>
          <a:prstGeom prst="rect">
            <a:avLst/>
          </a:prstGeom>
          <a:solidFill>
            <a:srgbClr val="CCFFFF"/>
          </a:solidFill>
          <a:ln>
            <a:solidFill>
              <a:schemeClr val="tx1"/>
            </a:solidFill>
          </a:ln>
        </p:spPr>
        <p:txBody>
          <a:bodyPr wrap="square" rtlCol="0">
            <a:spAutoFit/>
          </a:bodyPr>
          <a:lstStyle/>
          <a:p>
            <a:r>
              <a:rPr lang="es-ES" altLang="ko-KR" sz="2000" b="1" dirty="0">
                <a:latin typeface="Consolas" panose="020B0609020204030204" pitchFamily="49" charset="0"/>
                <a:ea typeface="굴림" panose="020B0600000101010101" pitchFamily="50" charset="-127"/>
                <a:cs typeface="Courier New" panose="02070309020205020404" pitchFamily="49" charset="0"/>
              </a:rPr>
              <a:t>&gt;&gt;&gt; x = 2.0</a:t>
            </a:r>
          </a:p>
          <a:p>
            <a:r>
              <a:rPr lang="es-ES"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es-E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y = 3.0 * x**2 + 7.0 * x + 9.0</a:t>
            </a:r>
          </a:p>
          <a:p>
            <a:r>
              <a:rPr lang="es-ES" altLang="ko-KR" sz="2000" b="1" dirty="0">
                <a:latin typeface="Consolas" panose="020B0609020204030204" pitchFamily="49" charset="0"/>
                <a:ea typeface="굴림" panose="020B0600000101010101" pitchFamily="50" charset="-127"/>
                <a:cs typeface="Courier New" panose="02070309020205020404" pitchFamily="49" charset="0"/>
              </a:rPr>
              <a:t>&gt;&gt;&gt; print(y)</a:t>
            </a:r>
          </a:p>
          <a:p>
            <a:r>
              <a:rPr lang="es-ES" altLang="ko-KR" sz="2000" b="1" dirty="0">
                <a:latin typeface="Consolas" panose="020B0609020204030204" pitchFamily="49" charset="0"/>
                <a:ea typeface="굴림" panose="020B0600000101010101" pitchFamily="50" charset="-127"/>
                <a:cs typeface="Courier New" panose="02070309020205020404" pitchFamily="49" charset="0"/>
              </a:rPr>
              <a:t>35.0</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1907126955"/>
      </p:ext>
    </p:extLst>
  </p:cSld>
  <p:clrMapOvr>
    <a:masterClrMapping/>
  </p:clrMapOvr>
  <mc:AlternateContent xmlns:mc="http://schemas.openxmlformats.org/markup-compatibility/2006" xmlns:p14="http://schemas.microsoft.com/office/powerpoint/2010/main">
    <mc:Choice Requires="p14">
      <p:transition spd="slow" p14:dur="2000" advTm="19584"/>
    </mc:Choice>
    <mc:Fallback xmlns="">
      <p:transition spd="slow" advTm="19584"/>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a:t>
            </a:r>
            <a:r>
              <a:rPr lang="ko-KR" altLang="en-US" dirty="0"/>
              <a:t>연산자의 우선 순위</a:t>
            </a:r>
          </a:p>
        </p:txBody>
      </p:sp>
      <p:sp>
        <p:nvSpPr>
          <p:cNvPr id="3" name="내용 개체 틀 2"/>
          <p:cNvSpPr>
            <a:spLocks noGrp="1"/>
          </p:cNvSpPr>
          <p:nvPr>
            <p:ph idx="1"/>
          </p:nvPr>
        </p:nvSpPr>
        <p:spPr/>
        <p:txBody>
          <a:bodyPr/>
          <a:lstStyle/>
          <a:p>
            <a:r>
              <a:rPr lang="ko-KR" altLang="en-US" b="1" dirty="0"/>
              <a:t>우선 순위 </a:t>
            </a:r>
            <a:endParaRPr lang="en-US" altLang="ko-KR" b="1" dirty="0"/>
          </a:p>
          <a:p>
            <a:pPr marL="800100" lvl="1" indent="-342900">
              <a:buFont typeface="+mj-lt"/>
              <a:buAutoNum type="arabicPeriod"/>
            </a:pPr>
            <a:r>
              <a:rPr lang="ko-KR" altLang="en-US" b="1" dirty="0"/>
              <a:t>괄호 </a:t>
            </a:r>
            <a:endParaRPr lang="en-US" altLang="ko-KR" b="1" dirty="0"/>
          </a:p>
          <a:p>
            <a:pPr marL="800100" lvl="1" indent="-342900">
              <a:buFont typeface="+mj-lt"/>
              <a:buAutoNum type="arabicPeriod"/>
            </a:pPr>
            <a:r>
              <a:rPr lang="ko-KR" altLang="en-US" b="1" dirty="0"/>
              <a:t>지수 </a:t>
            </a:r>
            <a:r>
              <a:rPr lang="en-US" altLang="ko-KR" b="1" dirty="0"/>
              <a:t>**</a:t>
            </a:r>
          </a:p>
          <a:p>
            <a:pPr marL="800100" lvl="1" indent="-342900">
              <a:buFont typeface="+mj-lt"/>
              <a:buAutoNum type="arabicPeriod"/>
            </a:pPr>
            <a:r>
              <a:rPr lang="ko-KR" altLang="en-US" b="1" dirty="0"/>
              <a:t>곱셈 </a:t>
            </a:r>
            <a:r>
              <a:rPr lang="en-US" altLang="ko-KR" b="1" dirty="0"/>
              <a:t>*, </a:t>
            </a:r>
            <a:r>
              <a:rPr lang="ko-KR" altLang="en-US" b="1" dirty="0"/>
              <a:t>나눗셈 </a:t>
            </a:r>
            <a:r>
              <a:rPr lang="en-US" altLang="ko-KR" b="1" dirty="0"/>
              <a:t>/, </a:t>
            </a:r>
            <a:r>
              <a:rPr lang="ko-KR" altLang="en-US" b="1" dirty="0"/>
              <a:t>나머지 </a:t>
            </a:r>
            <a:r>
              <a:rPr lang="en-US" altLang="ko-KR" b="1" dirty="0"/>
              <a:t>*</a:t>
            </a:r>
          </a:p>
          <a:p>
            <a:pPr marL="800100" lvl="1" indent="-342900">
              <a:buFont typeface="+mj-lt"/>
              <a:buAutoNum type="arabicPeriod"/>
            </a:pPr>
            <a:r>
              <a:rPr lang="ko-KR" altLang="en-US" b="1" dirty="0"/>
              <a:t>덧셈 </a:t>
            </a:r>
            <a:r>
              <a:rPr lang="en-US" altLang="ko-KR" b="1" dirty="0"/>
              <a:t>*, </a:t>
            </a:r>
            <a:r>
              <a:rPr lang="ko-KR" altLang="en-US" b="1" dirty="0"/>
              <a:t>뺄셈 </a:t>
            </a:r>
            <a:r>
              <a:rPr lang="en-US" altLang="ko-KR" b="1" dirty="0">
                <a:latin typeface="Symbol" panose="05050102010706020507" pitchFamily="18" charset="2"/>
              </a:rPr>
              <a:t>-</a:t>
            </a:r>
            <a:endParaRPr lang="ko-KR" altLang="en-US" b="1" dirty="0">
              <a:latin typeface="Symbol" panose="05050102010706020507" pitchFamily="18" charset="2"/>
            </a:endParaRPr>
          </a:p>
        </p:txBody>
      </p:sp>
      <p:sp>
        <p:nvSpPr>
          <p:cNvPr id="4" name="TextBox 3"/>
          <p:cNvSpPr txBox="1"/>
          <p:nvPr/>
        </p:nvSpPr>
        <p:spPr>
          <a:xfrm>
            <a:off x="2195736" y="3140968"/>
            <a:ext cx="4400441" cy="1323439"/>
          </a:xfrm>
          <a:prstGeom prst="rect">
            <a:avLst/>
          </a:prstGeom>
          <a:solidFill>
            <a:srgbClr val="CCFFFF"/>
          </a:solidFill>
          <a:ln>
            <a:solidFill>
              <a:schemeClr val="tx1"/>
            </a:solidFill>
          </a:ln>
        </p:spPr>
        <p:txBody>
          <a:bodyPr wrap="square" rtlCol="0">
            <a:spAutoFit/>
          </a:bodyPr>
          <a:lstStyle/>
          <a:p>
            <a:r>
              <a:rPr lang="es-ES" altLang="ko-KR" sz="2000" b="1" dirty="0">
                <a:latin typeface="Consolas" panose="020B0609020204030204" pitchFamily="49" charset="0"/>
                <a:ea typeface="굴림" panose="020B0600000101010101" pitchFamily="50" charset="-127"/>
                <a:cs typeface="Courier New" panose="02070309020205020404" pitchFamily="49" charset="0"/>
              </a:rPr>
              <a:t>&gt;&gt;&gt; 1 + 2 * 3</a:t>
            </a:r>
          </a:p>
          <a:p>
            <a:r>
              <a:rPr lang="es-ES" altLang="ko-KR" sz="2000" b="1" dirty="0">
                <a:latin typeface="Consolas" panose="020B0609020204030204" pitchFamily="49" charset="0"/>
                <a:ea typeface="굴림" panose="020B0600000101010101" pitchFamily="50" charset="-127"/>
                <a:cs typeface="Courier New" panose="02070309020205020404" pitchFamily="49" charset="0"/>
              </a:rPr>
              <a:t>7</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4 - 40 - 3</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-39</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
        <p:nvSpPr>
          <p:cNvPr id="5" name="TextBox 4"/>
          <p:cNvSpPr txBox="1"/>
          <p:nvPr/>
        </p:nvSpPr>
        <p:spPr>
          <a:xfrm>
            <a:off x="2195736" y="4797152"/>
            <a:ext cx="4400441" cy="1631216"/>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10 + 20 /2</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20.0</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(10 + 20) /2</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15.0</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3312950855"/>
      </p:ext>
    </p:extLst>
  </p:cSld>
  <p:clrMapOvr>
    <a:masterClrMapping/>
  </p:clrMapOvr>
  <mc:AlternateContent xmlns:mc="http://schemas.openxmlformats.org/markup-compatibility/2006" xmlns:p14="http://schemas.microsoft.com/office/powerpoint/2010/main">
    <mc:Choice Requires="p14">
      <p:transition spd="slow" p14:dur="2000" advTm="24086"/>
    </mc:Choice>
    <mc:Fallback xmlns="">
      <p:transition spd="slow" advTm="24086"/>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감자 재배</a:t>
            </a:r>
          </a:p>
        </p:txBody>
      </p:sp>
      <p:sp>
        <p:nvSpPr>
          <p:cNvPr id="3" name="내용 개체 틀 2"/>
          <p:cNvSpPr>
            <a:spLocks noGrp="1"/>
          </p:cNvSpPr>
          <p:nvPr>
            <p:ph idx="1"/>
          </p:nvPr>
        </p:nvSpPr>
        <p:spPr/>
        <p:txBody>
          <a:bodyPr/>
          <a:lstStyle/>
          <a:p>
            <a:r>
              <a:rPr lang="ko-KR" altLang="en-US" dirty="0"/>
              <a:t>화성이 가서 자급자족하기 위하여 감자를 재배한다</a:t>
            </a:r>
            <a:r>
              <a:rPr lang="en-US" altLang="ko-KR" dirty="0"/>
              <a:t>. </a:t>
            </a:r>
            <a:br>
              <a:rPr lang="en-US" altLang="ko-KR" dirty="0"/>
            </a:br>
            <a:r>
              <a:rPr lang="ko-KR" altLang="en-US" b="1" dirty="0"/>
              <a:t>처음</a:t>
            </a:r>
            <a:r>
              <a:rPr lang="ko-KR" altLang="en-US" dirty="0"/>
              <a:t>에 </a:t>
            </a:r>
            <a:r>
              <a:rPr lang="en-US" altLang="ko-KR" b="1" dirty="0"/>
              <a:t>20</a:t>
            </a:r>
            <a:r>
              <a:rPr lang="ko-KR" altLang="en-US" b="1" dirty="0"/>
              <a:t>개</a:t>
            </a:r>
            <a:r>
              <a:rPr lang="ko-KR" altLang="en-US" dirty="0"/>
              <a:t>의 감자가 있었고 </a:t>
            </a:r>
            <a:r>
              <a:rPr lang="ko-KR" altLang="en-US" b="1" dirty="0"/>
              <a:t>매주 감자 </a:t>
            </a:r>
            <a:r>
              <a:rPr lang="en-US" altLang="ko-KR" b="1" dirty="0"/>
              <a:t>10</a:t>
            </a:r>
            <a:r>
              <a:rPr lang="ko-KR" altLang="en-US" b="1" dirty="0"/>
              <a:t>개를 심어서 </a:t>
            </a:r>
            <a:r>
              <a:rPr lang="en-US" altLang="ko-KR" b="1" dirty="0"/>
              <a:t>40</a:t>
            </a:r>
            <a:r>
              <a:rPr lang="ko-KR" altLang="en-US" b="1" dirty="0"/>
              <a:t>개를 수확</a:t>
            </a:r>
            <a:r>
              <a:rPr lang="ko-KR" altLang="en-US" dirty="0"/>
              <a:t>한다</a:t>
            </a:r>
            <a:r>
              <a:rPr lang="en-US" altLang="ko-KR" dirty="0"/>
              <a:t>. </a:t>
            </a:r>
            <a:br>
              <a:rPr lang="en-US" altLang="ko-KR" dirty="0"/>
            </a:br>
            <a:r>
              <a:rPr lang="ko-KR" altLang="en-US" dirty="0"/>
              <a:t>또 </a:t>
            </a:r>
            <a:r>
              <a:rPr lang="ko-KR" altLang="en-US" b="1" dirty="0"/>
              <a:t>하루</a:t>
            </a:r>
            <a:r>
              <a:rPr lang="ko-KR" altLang="en-US" dirty="0"/>
              <a:t>에 감자를 </a:t>
            </a:r>
            <a:r>
              <a:rPr lang="en-US" altLang="ko-KR" b="1" dirty="0"/>
              <a:t>3</a:t>
            </a:r>
            <a:r>
              <a:rPr lang="ko-KR" altLang="en-US" b="1" dirty="0"/>
              <a:t>개씩 </a:t>
            </a:r>
            <a:r>
              <a:rPr lang="ko-KR" altLang="en-US" dirty="0"/>
              <a:t>먹는다</a:t>
            </a:r>
            <a:r>
              <a:rPr lang="en-US" altLang="ko-KR" dirty="0"/>
              <a:t>. </a:t>
            </a:r>
            <a:br>
              <a:rPr lang="en-US" altLang="ko-KR" dirty="0"/>
            </a:br>
            <a:r>
              <a:rPr lang="en-US" altLang="ko-KR" b="1" dirty="0"/>
              <a:t>1</a:t>
            </a:r>
            <a:r>
              <a:rPr lang="ko-KR" altLang="en-US" b="1" dirty="0"/>
              <a:t>년</a:t>
            </a:r>
            <a:r>
              <a:rPr lang="en-US" altLang="ko-KR" b="1" dirty="0"/>
              <a:t>(52</a:t>
            </a:r>
            <a:r>
              <a:rPr lang="ko-KR" altLang="en-US" b="1" dirty="0"/>
              <a:t>주</a:t>
            </a:r>
            <a:r>
              <a:rPr lang="en-US" altLang="ko-KR" b="1" dirty="0"/>
              <a:t>)</a:t>
            </a:r>
            <a:r>
              <a:rPr lang="ko-KR" altLang="en-US" dirty="0"/>
              <a:t>이 흐르면 감자는 몇 개가 될까</a:t>
            </a:r>
            <a:r>
              <a:rPr lang="en-US" altLang="ko-KR" dirty="0"/>
              <a:t>? </a:t>
            </a:r>
            <a:endParaRPr lang="ko-KR" altLang="en-US" dirty="0"/>
          </a:p>
          <a:p>
            <a:endParaRPr lang="ko-KR" altLang="en-US" dirty="0"/>
          </a:p>
        </p:txBody>
      </p:sp>
      <p:sp>
        <p:nvSpPr>
          <p:cNvPr id="4" name="TextBox 3"/>
          <p:cNvSpPr txBox="1"/>
          <p:nvPr/>
        </p:nvSpPr>
        <p:spPr>
          <a:xfrm>
            <a:off x="1259632" y="3356992"/>
            <a:ext cx="3168352" cy="2246769"/>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20+52*30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1580</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3*365</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1095</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1580-1095</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485</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p:pic>
        <p:nvPicPr>
          <p:cNvPr id="5" name="그림 4"/>
          <p:cNvPicPr>
            <a:picLocks noChangeAspect="1"/>
          </p:cNvPicPr>
          <p:nvPr/>
        </p:nvPicPr>
        <p:blipFill>
          <a:blip r:embed="rId2"/>
          <a:stretch>
            <a:fillRect/>
          </a:stretch>
        </p:blipFill>
        <p:spPr>
          <a:xfrm>
            <a:off x="5076056" y="3861048"/>
            <a:ext cx="3330780" cy="1101600"/>
          </a:xfrm>
          <a:prstGeom prst="rect">
            <a:avLst/>
          </a:prstGeom>
        </p:spPr>
      </p:pic>
    </p:spTree>
    <p:extLst>
      <p:ext uri="{BB962C8B-B14F-4D97-AF65-F5344CB8AC3E}">
        <p14:creationId xmlns:p14="http://schemas.microsoft.com/office/powerpoint/2010/main" val="2304317630"/>
      </p:ext>
    </p:extLst>
  </p:cSld>
  <p:clrMapOvr>
    <a:masterClrMapping/>
  </p:clrMapOvr>
  <mc:AlternateContent xmlns:mc="http://schemas.openxmlformats.org/markup-compatibility/2006" xmlns:p14="http://schemas.microsoft.com/office/powerpoint/2010/main">
    <mc:Choice Requires="p14">
      <p:transition spd="slow" p14:dur="2000" advTm="8016"/>
    </mc:Choice>
    <mc:Fallback xmlns="">
      <p:transition spd="slow" advTm="8016"/>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복리 계산 </a:t>
            </a:r>
          </a:p>
        </p:txBody>
      </p:sp>
      <p:sp>
        <p:nvSpPr>
          <p:cNvPr id="3" name="내용 개체 틀 2"/>
          <p:cNvSpPr>
            <a:spLocks noGrp="1"/>
          </p:cNvSpPr>
          <p:nvPr>
            <p:ph idx="1"/>
          </p:nvPr>
        </p:nvSpPr>
        <p:spPr/>
        <p:txBody>
          <a:bodyPr/>
          <a:lstStyle/>
          <a:p>
            <a:pPr fontAlgn="base"/>
            <a:r>
              <a:rPr lang="en-US" altLang="ko-KR" b="1" dirty="0"/>
              <a:t>1626</a:t>
            </a:r>
            <a:r>
              <a:rPr lang="ko-KR" altLang="en-US" b="1" dirty="0"/>
              <a:t>년</a:t>
            </a:r>
            <a:r>
              <a:rPr lang="ko-KR" altLang="en-US" dirty="0"/>
              <a:t>에 아메리카 인디언들이 뉴욕의 </a:t>
            </a:r>
            <a:r>
              <a:rPr lang="ko-KR" altLang="en-US" b="1" dirty="0" err="1"/>
              <a:t>맨하탄섬</a:t>
            </a:r>
            <a:r>
              <a:rPr lang="ko-KR" altLang="en-US" dirty="0" err="1"/>
              <a:t>을</a:t>
            </a:r>
            <a:r>
              <a:rPr lang="ko-KR" altLang="en-US" dirty="0"/>
              <a:t> 단돈 </a:t>
            </a:r>
            <a:r>
              <a:rPr lang="en-US" altLang="ko-KR" b="1" dirty="0"/>
              <a:t>60</a:t>
            </a:r>
            <a:r>
              <a:rPr lang="ko-KR" altLang="en-US" b="1" dirty="0" err="1"/>
              <a:t>길더</a:t>
            </a:r>
            <a:r>
              <a:rPr lang="en-US" altLang="ko-KR" b="1" dirty="0"/>
              <a:t>(</a:t>
            </a:r>
            <a:r>
              <a:rPr lang="ko-KR" altLang="en-US" b="1" dirty="0"/>
              <a:t>약 </a:t>
            </a:r>
            <a:r>
              <a:rPr lang="en-US" altLang="ko-KR" b="1" dirty="0"/>
              <a:t>24</a:t>
            </a:r>
            <a:r>
              <a:rPr lang="ko-KR" altLang="en-US" b="1" dirty="0"/>
              <a:t>달러</a:t>
            </a:r>
            <a:r>
              <a:rPr lang="en-US" altLang="ko-KR" b="1" dirty="0"/>
              <a:t>)</a:t>
            </a:r>
            <a:r>
              <a:rPr lang="ko-KR" altLang="en-US" dirty="0"/>
              <a:t>에 탐험가 </a:t>
            </a:r>
            <a:r>
              <a:rPr lang="en-US" altLang="ko-KR" b="1" dirty="0"/>
              <a:t>Peter Minuit</a:t>
            </a:r>
            <a:r>
              <a:rPr lang="ko-KR" altLang="en-US" dirty="0"/>
              <a:t>에게 팔았다고 한다</a:t>
            </a:r>
            <a:r>
              <a:rPr lang="en-US" altLang="ko-KR" dirty="0"/>
              <a:t>. </a:t>
            </a:r>
            <a:r>
              <a:rPr lang="en-US" altLang="ko-KR" b="1" dirty="0"/>
              <a:t>382</a:t>
            </a:r>
            <a:r>
              <a:rPr lang="ko-KR" altLang="en-US" b="1" dirty="0"/>
              <a:t>년 정도 </a:t>
            </a:r>
            <a:r>
              <a:rPr lang="ko-KR" altLang="en-US" dirty="0"/>
              <a:t>경과한 현재 </a:t>
            </a:r>
            <a:r>
              <a:rPr lang="ko-KR" altLang="en-US" dirty="0" err="1"/>
              <a:t>맨하탄</a:t>
            </a:r>
            <a:r>
              <a:rPr lang="ko-KR" altLang="en-US" dirty="0"/>
              <a:t> 땅값은 약 </a:t>
            </a:r>
            <a:r>
              <a:rPr lang="en-US" altLang="ko-KR" b="1" dirty="0"/>
              <a:t>600</a:t>
            </a:r>
            <a:r>
              <a:rPr lang="ko-KR" altLang="en-US" b="1" dirty="0" err="1"/>
              <a:t>억달러</a:t>
            </a:r>
            <a:r>
              <a:rPr lang="ko-KR" altLang="en-US" dirty="0" err="1"/>
              <a:t>라고</a:t>
            </a:r>
            <a:r>
              <a:rPr lang="ko-KR" altLang="en-US" dirty="0"/>
              <a:t> 한다</a:t>
            </a:r>
            <a:r>
              <a:rPr lang="en-US" altLang="ko-KR" dirty="0"/>
              <a:t>. </a:t>
            </a:r>
          </a:p>
          <a:p>
            <a:pPr fontAlgn="base"/>
            <a:r>
              <a:rPr lang="ko-KR" altLang="en-US" dirty="0"/>
              <a:t>하지만 만약 인디언이 </a:t>
            </a:r>
            <a:r>
              <a:rPr lang="en-US" altLang="ko-KR" b="1" dirty="0"/>
              <a:t>24</a:t>
            </a:r>
            <a:r>
              <a:rPr lang="ko-KR" altLang="en-US" b="1" dirty="0"/>
              <a:t>달러</a:t>
            </a:r>
            <a:r>
              <a:rPr lang="ko-KR" altLang="en-US" dirty="0"/>
              <a:t>를 은행의 </a:t>
            </a:r>
            <a:r>
              <a:rPr lang="ko-KR" altLang="en-US" b="1" dirty="0"/>
              <a:t>정기예금</a:t>
            </a:r>
            <a:r>
              <a:rPr lang="ko-KR" altLang="en-US" dirty="0"/>
              <a:t>에 입금해두었다면 어떻게 되었을까</a:t>
            </a:r>
            <a:r>
              <a:rPr lang="en-US" altLang="ko-KR" dirty="0"/>
              <a:t>? </a:t>
            </a:r>
            <a:r>
              <a:rPr lang="ko-KR" altLang="en-US" dirty="0"/>
              <a:t>예금 금리는 </a:t>
            </a:r>
            <a:r>
              <a:rPr lang="ko-KR" altLang="en-US" b="1" dirty="0"/>
              <a:t>복리</a:t>
            </a:r>
            <a:r>
              <a:rPr lang="ko-KR" altLang="en-US" dirty="0"/>
              <a:t>로 </a:t>
            </a:r>
            <a:r>
              <a:rPr lang="en-US" altLang="ko-KR" b="1" dirty="0"/>
              <a:t>6%</a:t>
            </a:r>
            <a:r>
              <a:rPr lang="ko-KR" altLang="en-US" dirty="0"/>
              <a:t>라고 가정하자</a:t>
            </a:r>
            <a:r>
              <a:rPr lang="en-US" altLang="ko-KR" dirty="0"/>
              <a:t>. </a:t>
            </a:r>
            <a:r>
              <a:rPr lang="ko-KR" altLang="en-US" dirty="0"/>
              <a:t>그리고 </a:t>
            </a:r>
            <a:r>
              <a:rPr lang="en-US" altLang="ko-KR" dirty="0"/>
              <a:t>382</a:t>
            </a:r>
            <a:r>
              <a:rPr lang="ko-KR" altLang="en-US" dirty="0"/>
              <a:t>년이 지난 후에는 </a:t>
            </a:r>
            <a:r>
              <a:rPr lang="ko-KR" altLang="en-US" b="1" dirty="0"/>
              <a:t>원리금</a:t>
            </a:r>
            <a:r>
              <a:rPr lang="ko-KR" altLang="en-US" dirty="0"/>
              <a:t>을 계산하여 보자</a:t>
            </a:r>
            <a:r>
              <a:rPr lang="en-US" altLang="ko-KR" dirty="0"/>
              <a:t>. </a:t>
            </a:r>
            <a:endParaRPr lang="ko-KR" altLang="en-US" dirty="0"/>
          </a:p>
          <a:p>
            <a:endParaRPr lang="ko-KR" altLang="en-US" dirty="0"/>
          </a:p>
        </p:txBody>
      </p:sp>
      <p:pic>
        <p:nvPicPr>
          <p:cNvPr id="4" name="_x377558544" descr="EMB00001bbc2a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933056"/>
            <a:ext cx="2541588"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75856" y="3933056"/>
            <a:ext cx="5571771" cy="1938992"/>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en-US" altLang="ko-KR" sz="2000" b="1" dirty="0" err="1">
                <a:latin typeface="Consolas" panose="020B0609020204030204" pitchFamily="49" charset="0"/>
                <a:ea typeface="굴림" panose="020B0600000101010101" pitchFamily="50" charset="-127"/>
                <a:cs typeface="Courier New" panose="02070309020205020404" pitchFamily="49" charset="0"/>
              </a:rPr>
              <a:t>init_money</a:t>
            </a:r>
            <a:r>
              <a:rPr lang="en-US" altLang="ko-KR" sz="2000" b="1" dirty="0">
                <a:latin typeface="Consolas" panose="020B0609020204030204" pitchFamily="49" charset="0"/>
                <a:ea typeface="굴림" panose="020B0600000101010101" pitchFamily="50" charset="-127"/>
                <a:cs typeface="Courier New" panose="02070309020205020404" pitchFamily="49" charset="0"/>
              </a:rPr>
              <a:t> = 24</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interest = 0.06</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years = 382</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en-US" altLang="ko-KR" sz="2000" b="1" dirty="0" err="1">
                <a:latin typeface="Consolas" panose="020B0609020204030204" pitchFamily="49" charset="0"/>
                <a:ea typeface="굴림" panose="020B0600000101010101" pitchFamily="50" charset="-127"/>
                <a:cs typeface="Courier New" panose="02070309020205020404" pitchFamily="49" charset="0"/>
              </a:rPr>
              <a:t>init_money</a:t>
            </a:r>
            <a:r>
              <a:rPr lang="en-US" altLang="ko-KR" sz="2000" b="1" dirty="0">
                <a:latin typeface="Consolas" panose="020B0609020204030204" pitchFamily="49" charset="0"/>
                <a:ea typeface="굴림" panose="020B0600000101010101" pitchFamily="50" charset="-127"/>
                <a:cs typeface="Courier New" panose="02070309020205020404" pitchFamily="49" charset="0"/>
              </a:rPr>
              <a:t>*(1+interest)**years</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111442737812.28842</a:t>
            </a:r>
            <a:endParaRPr lang="ko-KR" altLang="en-US" sz="2000" b="1" dirty="0">
              <a:latin typeface="Consolas" panose="020B0609020204030204" pitchFamily="49" charset="0"/>
              <a:ea typeface="굴림" panose="020B0600000101010101" pitchFamily="50" charset="-127"/>
              <a:cs typeface="Courier New" panose="02070309020205020404" pitchFamily="49" charset="0"/>
            </a:endParaRPr>
          </a:p>
        </p:txBody>
      </p:sp>
      <mc:AlternateContent xmlns:mc="http://schemas.openxmlformats.org/markup-compatibility/2006" xmlns:a14="http://schemas.microsoft.com/office/drawing/2010/main">
        <mc:Choice Requires="a14">
          <p:sp>
            <p:nvSpPr>
              <p:cNvPr id="6" name="TextBox 5"/>
              <p:cNvSpPr txBox="1"/>
              <p:nvPr/>
            </p:nvSpPr>
            <p:spPr>
              <a:xfrm>
                <a:off x="5508104" y="6021288"/>
                <a:ext cx="16286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800" b="0" i="1" smtClean="0">
                          <a:solidFill>
                            <a:srgbClr val="FF0000"/>
                          </a:solidFill>
                          <a:latin typeface="Cambria Math" panose="02040503050406030204" pitchFamily="18" charset="0"/>
                        </a:rPr>
                        <m:t>𝑎</m:t>
                      </m:r>
                      <m:sSup>
                        <m:sSupPr>
                          <m:ctrlPr>
                            <a:rPr lang="en-US" altLang="ko-KR" sz="2800" b="0" i="1" smtClean="0">
                              <a:solidFill>
                                <a:srgbClr val="FF0000"/>
                              </a:solidFill>
                              <a:latin typeface="Cambria Math" panose="02040503050406030204" pitchFamily="18" charset="0"/>
                            </a:rPr>
                          </m:ctrlPr>
                        </m:sSupPr>
                        <m:e>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𝑟</m:t>
                          </m:r>
                          <m:r>
                            <a:rPr lang="en-US" altLang="ko-KR" sz="2800" b="0" i="1" smtClean="0">
                              <a:solidFill>
                                <a:srgbClr val="FF0000"/>
                              </a:solidFill>
                              <a:latin typeface="Cambria Math" panose="02040503050406030204" pitchFamily="18" charset="0"/>
                            </a:rPr>
                            <m:t>)</m:t>
                          </m:r>
                        </m:e>
                        <m:sup>
                          <m:r>
                            <a:rPr lang="en-US" altLang="ko-KR" sz="2800" b="0" i="1" smtClean="0">
                              <a:solidFill>
                                <a:srgbClr val="FF0000"/>
                              </a:solidFill>
                              <a:latin typeface="Cambria Math" panose="02040503050406030204" pitchFamily="18" charset="0"/>
                            </a:rPr>
                            <m:t>𝑛</m:t>
                          </m:r>
                        </m:sup>
                      </m:sSup>
                    </m:oMath>
                  </m:oMathPara>
                </a14:m>
                <a:endParaRPr lang="ko-KR" altLang="en-US" sz="28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508104" y="6021288"/>
                <a:ext cx="1628651" cy="430887"/>
              </a:xfrm>
              <a:prstGeom prst="rect">
                <a:avLst/>
              </a:prstGeom>
              <a:blipFill rotWithShape="0">
                <a:blip r:embed="rId6"/>
                <a:stretch>
                  <a:fillRect/>
                </a:stretch>
              </a:blipFill>
            </p:spPr>
            <p:txBody>
              <a:bodyPr/>
              <a:lstStyle/>
              <a:p>
                <a:r>
                  <a:rPr lang="ko-KR" altLang="en-US">
                    <a:noFill/>
                  </a:rPr>
                  <a:t> </a:t>
                </a:r>
              </a:p>
            </p:txBody>
          </p:sp>
        </mc:Fallback>
      </mc:AlternateContent>
    </p:spTree>
    <p:custDataLst>
      <p:tags r:id="rId1"/>
    </p:custDataLst>
    <p:extLst>
      <p:ext uri="{BB962C8B-B14F-4D97-AF65-F5344CB8AC3E}">
        <p14:creationId xmlns:p14="http://schemas.microsoft.com/office/powerpoint/2010/main" val="1357418527"/>
      </p:ext>
    </p:extLst>
  </p:cSld>
  <p:clrMapOvr>
    <a:masterClrMapping/>
  </p:clrMapOvr>
  <mc:AlternateContent xmlns:mc="http://schemas.openxmlformats.org/markup-compatibility/2006" xmlns:p14="http://schemas.microsoft.com/office/powerpoint/2010/main">
    <mc:Choice Requires="p14">
      <p:transition spd="slow" p14:dur="2000" advTm="3396"/>
    </mc:Choice>
    <mc:Fallback xmlns="">
      <p:transition spd="slow" advTm="33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5. </a:t>
            </a:r>
            <a:r>
              <a:rPr lang="ko-KR" altLang="en-US" dirty="0"/>
              <a:t>함수 </a:t>
            </a:r>
          </a:p>
        </p:txBody>
      </p:sp>
      <p:sp>
        <p:nvSpPr>
          <p:cNvPr id="3" name="내용 개체 틀 2"/>
          <p:cNvSpPr>
            <a:spLocks noGrp="1"/>
          </p:cNvSpPr>
          <p:nvPr>
            <p:ph idx="1"/>
          </p:nvPr>
        </p:nvSpPr>
        <p:spPr/>
        <p:txBody>
          <a:bodyPr/>
          <a:lstStyle/>
          <a:p>
            <a:r>
              <a:rPr lang="ko-KR" altLang="en-US" b="1" dirty="0"/>
              <a:t>함수</a:t>
            </a:r>
            <a:r>
              <a:rPr lang="en-US" altLang="ko-KR" b="1" dirty="0"/>
              <a:t>(function)</a:t>
            </a:r>
            <a:r>
              <a:rPr lang="en-US" altLang="ko-KR" dirty="0"/>
              <a:t> </a:t>
            </a:r>
          </a:p>
          <a:p>
            <a:pPr lvl="1"/>
            <a:r>
              <a:rPr lang="ko-KR" altLang="en-US" dirty="0"/>
              <a:t>특별한 작업을 담당하는 명령어들의 모임</a:t>
            </a:r>
            <a:endParaRPr lang="en-US" altLang="ko-KR" dirty="0"/>
          </a:p>
          <a:p>
            <a:pPr lvl="1"/>
            <a:r>
              <a:rPr lang="ko-KR" altLang="en-US" dirty="0"/>
              <a:t>뭔가를 입력으로 받아서 처리한 결과를 내보내는 역할</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다양한 </a:t>
            </a:r>
            <a:r>
              <a:rPr lang="ko-KR" altLang="en-US" b="1" dirty="0"/>
              <a:t>내장 함수</a:t>
            </a:r>
            <a:r>
              <a:rPr lang="en-US" altLang="ko-KR" dirty="0"/>
              <a:t>(built-in function)</a:t>
            </a:r>
            <a:r>
              <a:rPr lang="ko-KR" altLang="en-US" dirty="0"/>
              <a:t> 제공 </a:t>
            </a:r>
            <a:endParaRPr lang="en-US" altLang="ko-KR" dirty="0"/>
          </a:p>
          <a:p>
            <a:pPr lvl="2"/>
            <a:r>
              <a:rPr lang="ko-KR" altLang="en-US" dirty="0"/>
              <a:t>기본으로 제공하는 함수 </a:t>
            </a:r>
            <a:r>
              <a:rPr lang="en-US" altLang="ko-KR" dirty="0"/>
              <a:t>: input, print </a:t>
            </a:r>
            <a:endParaRPr lang="ko-KR" altLang="en-US" dirty="0"/>
          </a:p>
        </p:txBody>
      </p:sp>
      <p:pic>
        <p:nvPicPr>
          <p:cNvPr id="4" name="그림 3"/>
          <p:cNvPicPr>
            <a:picLocks noChangeAspect="1"/>
          </p:cNvPicPr>
          <p:nvPr/>
        </p:nvPicPr>
        <p:blipFill>
          <a:blip r:embed="rId3"/>
          <a:stretch>
            <a:fillRect/>
          </a:stretch>
        </p:blipFill>
        <p:spPr>
          <a:xfrm>
            <a:off x="1619672" y="2636912"/>
            <a:ext cx="5929148" cy="2448272"/>
          </a:xfrm>
          <a:prstGeom prst="rect">
            <a:avLst/>
          </a:prstGeom>
        </p:spPr>
      </p:pic>
      <p:pic>
        <p:nvPicPr>
          <p:cNvPr id="5" name="그림 4"/>
          <p:cNvPicPr>
            <a:picLocks noChangeAspect="1"/>
          </p:cNvPicPr>
          <p:nvPr/>
        </p:nvPicPr>
        <p:blipFill>
          <a:blip r:embed="rId4"/>
          <a:stretch>
            <a:fillRect/>
          </a:stretch>
        </p:blipFill>
        <p:spPr>
          <a:xfrm>
            <a:off x="5582060" y="5156985"/>
            <a:ext cx="3501390" cy="1636519"/>
          </a:xfrm>
          <a:prstGeom prst="rect">
            <a:avLst/>
          </a:prstGeom>
        </p:spPr>
      </p:pic>
      <p:sp>
        <p:nvSpPr>
          <p:cNvPr id="6" name="직사각형 5"/>
          <p:cNvSpPr/>
          <p:nvPr/>
        </p:nvSpPr>
        <p:spPr>
          <a:xfrm>
            <a:off x="6227324" y="4777765"/>
            <a:ext cx="2210862" cy="369332"/>
          </a:xfrm>
          <a:prstGeom prst="rect">
            <a:avLst/>
          </a:prstGeom>
        </p:spPr>
        <p:txBody>
          <a:bodyPr wrap="none">
            <a:spAutoFit/>
          </a:bodyPr>
          <a:lstStyle/>
          <a:p>
            <a:r>
              <a:rPr lang="en-US" altLang="ko-KR" dirty="0"/>
              <a:t>** </a:t>
            </a:r>
            <a:r>
              <a:rPr lang="ko-KR" altLang="en-US" dirty="0"/>
              <a:t>엑셀도 </a:t>
            </a:r>
            <a:r>
              <a:rPr lang="ko-KR" altLang="en-US" dirty="0" err="1"/>
              <a:t>함수있음</a:t>
            </a:r>
            <a:r>
              <a:rPr lang="en-US" altLang="ko-KR" dirty="0"/>
              <a:t>.</a:t>
            </a:r>
            <a:endParaRPr lang="ko-KR" altLang="en-US" dirty="0"/>
          </a:p>
        </p:txBody>
      </p:sp>
    </p:spTree>
    <p:custDataLst>
      <p:tags r:id="rId1"/>
    </p:custDataLst>
    <p:extLst>
      <p:ext uri="{BB962C8B-B14F-4D97-AF65-F5344CB8AC3E}">
        <p14:creationId xmlns:p14="http://schemas.microsoft.com/office/powerpoint/2010/main" val="1370309363"/>
      </p:ext>
    </p:extLst>
  </p:cSld>
  <p:clrMapOvr>
    <a:masterClrMapping/>
  </p:clrMapOvr>
  <mc:AlternateContent xmlns:mc="http://schemas.openxmlformats.org/markup-compatibility/2006" xmlns:p14="http://schemas.microsoft.com/office/powerpoint/2010/main">
    <mc:Choice Requires="p14">
      <p:transition spd="slow" p14:dur="2000" advTm="144833"/>
    </mc:Choice>
    <mc:Fallback xmlns="">
      <p:transition spd="slow" advTm="1448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함수</a:t>
            </a:r>
          </a:p>
        </p:txBody>
      </p:sp>
      <p:sp>
        <p:nvSpPr>
          <p:cNvPr id="3" name="내용 개체 틀 2"/>
          <p:cNvSpPr>
            <a:spLocks noGrp="1"/>
          </p:cNvSpPr>
          <p:nvPr>
            <p:ph idx="1"/>
          </p:nvPr>
        </p:nvSpPr>
        <p:spPr/>
        <p:txBody>
          <a:bodyPr/>
          <a:lstStyle/>
          <a:p>
            <a:r>
              <a:rPr lang="ko-KR" altLang="en-US" b="1" dirty="0"/>
              <a:t>내장</a:t>
            </a:r>
            <a:r>
              <a:rPr lang="en-US" altLang="ko-KR" b="1" dirty="0"/>
              <a:t> </a:t>
            </a:r>
            <a:r>
              <a:rPr lang="ko-KR" altLang="en-US" b="1" dirty="0"/>
              <a:t>함수 </a:t>
            </a:r>
            <a:endParaRPr lang="en-US" altLang="ko-KR" b="1" dirty="0"/>
          </a:p>
          <a:p>
            <a:endParaRPr lang="ko-KR" altLang="en-US" dirty="0"/>
          </a:p>
        </p:txBody>
      </p:sp>
      <p:sp>
        <p:nvSpPr>
          <p:cNvPr id="4" name="TextBox 3"/>
          <p:cNvSpPr txBox="1"/>
          <p:nvPr/>
        </p:nvSpPr>
        <p:spPr>
          <a:xfrm>
            <a:off x="755576" y="1916832"/>
            <a:ext cx="7560840" cy="4401205"/>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value = </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abs</a:t>
            </a:r>
            <a:r>
              <a:rPr lang="en-US" altLang="ko-KR" sz="2000" b="1" dirty="0">
                <a:latin typeface="Consolas" panose="020B0609020204030204" pitchFamily="49" charset="0"/>
                <a:ea typeface="굴림" panose="020B0600000101010101" pitchFamily="50" charset="-127"/>
                <a:cs typeface="Courier New" panose="02070309020205020404" pitchFamily="49" charset="0"/>
              </a:rPr>
              <a:t>(-3)         # </a:t>
            </a:r>
            <a:r>
              <a:rPr lang="ko-KR" altLang="en-US" sz="2000" b="1" dirty="0">
                <a:latin typeface="Consolas" panose="020B0609020204030204" pitchFamily="49" charset="0"/>
                <a:ea typeface="굴림" panose="020B0600000101010101" pitchFamily="50" charset="-127"/>
                <a:cs typeface="Courier New" panose="02070309020205020404" pitchFamily="49" charset="0"/>
              </a:rPr>
              <a:t>절대값</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value</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3</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round</a:t>
            </a:r>
            <a:r>
              <a:rPr lang="en-US" altLang="ko-KR" sz="2000" b="1" dirty="0">
                <a:latin typeface="Consolas" panose="020B0609020204030204" pitchFamily="49" charset="0"/>
                <a:ea typeface="굴림" panose="020B0600000101010101" pitchFamily="50" charset="-127"/>
                <a:cs typeface="Courier New" panose="02070309020205020404" pitchFamily="49" charset="0"/>
              </a:rPr>
              <a:t>(1.2345)         # </a:t>
            </a:r>
            <a:r>
              <a:rPr lang="ko-KR" altLang="en-US" sz="2000" b="1" dirty="0">
                <a:latin typeface="Consolas" panose="020B0609020204030204" pitchFamily="49" charset="0"/>
                <a:ea typeface="굴림" panose="020B0600000101010101" pitchFamily="50" charset="-127"/>
                <a:cs typeface="Courier New" panose="02070309020205020404" pitchFamily="49" charset="0"/>
              </a:rPr>
              <a:t>반올림</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round(1.9876)</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2</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max</a:t>
            </a:r>
            <a:r>
              <a:rPr lang="en-US" altLang="ko-KR" sz="2000" b="1" dirty="0">
                <a:latin typeface="Consolas" panose="020B0609020204030204" pitchFamily="49" charset="0"/>
                <a:ea typeface="굴림" panose="020B0600000101010101" pitchFamily="50" charset="-127"/>
                <a:cs typeface="Courier New" panose="02070309020205020404" pitchFamily="49" charset="0"/>
              </a:rPr>
              <a:t>(10, 20)           # </a:t>
            </a:r>
            <a:r>
              <a:rPr lang="ko-KR" altLang="en-US" sz="2000" b="1" dirty="0">
                <a:latin typeface="Consolas" panose="020B0609020204030204" pitchFamily="49" charset="0"/>
                <a:ea typeface="굴림" panose="020B0600000101010101" pitchFamily="50" charset="-127"/>
                <a:cs typeface="Courier New" panose="02070309020205020404" pitchFamily="49" charset="0"/>
              </a:rPr>
              <a:t>최대값</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20</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min</a:t>
            </a:r>
            <a:r>
              <a:rPr lang="en-US" altLang="ko-KR" sz="2000" b="1" dirty="0">
                <a:latin typeface="Consolas" panose="020B0609020204030204" pitchFamily="49" charset="0"/>
                <a:ea typeface="굴림" panose="020B0600000101010101" pitchFamily="50" charset="-127"/>
                <a:cs typeface="Courier New" panose="02070309020205020404" pitchFamily="49" charset="0"/>
              </a:rPr>
              <a:t>(10, 20, 30, 40, 50)   # </a:t>
            </a:r>
            <a:r>
              <a:rPr lang="ko-KR" altLang="en-US" sz="2000" b="1" dirty="0">
                <a:latin typeface="Consolas" panose="020B0609020204030204" pitchFamily="49" charset="0"/>
                <a:ea typeface="굴림" panose="020B0600000101010101" pitchFamily="50" charset="-127"/>
                <a:cs typeface="Courier New" panose="02070309020205020404" pitchFamily="49" charset="0"/>
              </a:rPr>
              <a:t>최소값</a:t>
            </a:r>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10</a:t>
            </a:r>
          </a:p>
        </p:txBody>
      </p:sp>
    </p:spTree>
    <p:extLst>
      <p:ext uri="{BB962C8B-B14F-4D97-AF65-F5344CB8AC3E}">
        <p14:creationId xmlns:p14="http://schemas.microsoft.com/office/powerpoint/2010/main" val="1882761709"/>
      </p:ext>
    </p:extLst>
  </p:cSld>
  <p:clrMapOvr>
    <a:masterClrMapping/>
  </p:clrMapOvr>
  <mc:AlternateContent xmlns:mc="http://schemas.openxmlformats.org/markup-compatibility/2006" xmlns:p14="http://schemas.microsoft.com/office/powerpoint/2010/main">
    <mc:Choice Requires="p14">
      <p:transition spd="slow" p14:dur="2000" advTm="83107"/>
    </mc:Choice>
    <mc:Fallback xmlns="">
      <p:transition spd="slow" advTm="83107"/>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함수</a:t>
            </a:r>
          </a:p>
        </p:txBody>
      </p:sp>
      <p:sp>
        <p:nvSpPr>
          <p:cNvPr id="3" name="내용 개체 틀 2"/>
          <p:cNvSpPr>
            <a:spLocks noGrp="1"/>
          </p:cNvSpPr>
          <p:nvPr>
            <p:ph idx="1"/>
          </p:nvPr>
        </p:nvSpPr>
        <p:spPr/>
        <p:txBody>
          <a:bodyPr/>
          <a:lstStyle/>
          <a:p>
            <a:r>
              <a:rPr lang="ko-KR" altLang="en-US" b="1" dirty="0"/>
              <a:t>수학관련 내장</a:t>
            </a:r>
            <a:r>
              <a:rPr lang="en-US" altLang="ko-KR" b="1" dirty="0"/>
              <a:t> </a:t>
            </a:r>
            <a:r>
              <a:rPr lang="ko-KR" altLang="en-US" b="1" dirty="0"/>
              <a:t>함수 </a:t>
            </a:r>
            <a:endParaRPr lang="en-US" altLang="ko-KR" b="1" dirty="0"/>
          </a:p>
          <a:p>
            <a:pPr lvl="1"/>
            <a:r>
              <a:rPr lang="ko-KR" altLang="en-US" dirty="0"/>
              <a:t>수학 함수 모듈 </a:t>
            </a:r>
            <a:r>
              <a:rPr lang="en-US" altLang="ko-KR" dirty="0"/>
              <a:t>math </a:t>
            </a:r>
            <a:r>
              <a:rPr lang="ko-KR" altLang="en-US" dirty="0"/>
              <a:t>를</a:t>
            </a:r>
            <a:r>
              <a:rPr lang="en-US" altLang="ko-KR" dirty="0"/>
              <a:t> import </a:t>
            </a:r>
          </a:p>
          <a:p>
            <a:pPr lvl="1"/>
            <a:r>
              <a:rPr lang="en-US" altLang="ko-KR" dirty="0" err="1"/>
              <a:t>sqrt</a:t>
            </a:r>
            <a:r>
              <a:rPr lang="en-US" altLang="ko-KR" dirty="0"/>
              <a:t>() </a:t>
            </a:r>
            <a:r>
              <a:rPr lang="ko-KR" altLang="en-US" dirty="0"/>
              <a:t>함수</a:t>
            </a:r>
            <a:r>
              <a:rPr lang="en-US" altLang="ko-KR" dirty="0"/>
              <a:t> : </a:t>
            </a:r>
            <a:r>
              <a:rPr lang="ko-KR" altLang="en-US" dirty="0"/>
              <a:t>제곱근 계산 </a:t>
            </a:r>
          </a:p>
        </p:txBody>
      </p:sp>
      <p:sp>
        <p:nvSpPr>
          <p:cNvPr id="4" name="TextBox 3"/>
          <p:cNvSpPr txBox="1"/>
          <p:nvPr/>
        </p:nvSpPr>
        <p:spPr>
          <a:xfrm>
            <a:off x="1187624" y="2564904"/>
            <a:ext cx="7632848" cy="2554545"/>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en-US" altLang="ko-KR" sz="2000" b="1" dirty="0">
                <a:solidFill>
                  <a:srgbClr val="C00000"/>
                </a:solidFill>
                <a:latin typeface="Consolas" panose="020B0609020204030204" pitchFamily="49" charset="0"/>
                <a:ea typeface="굴림" panose="020B0600000101010101" pitchFamily="50" charset="-127"/>
                <a:cs typeface="Courier New" panose="02070309020205020404" pitchFamily="49" charset="0"/>
              </a:rPr>
              <a:t>from</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 </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math</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 </a:t>
            </a:r>
            <a:r>
              <a:rPr lang="en-US" altLang="ko-KR" sz="2000" b="1" dirty="0">
                <a:solidFill>
                  <a:srgbClr val="C00000"/>
                </a:solidFill>
                <a:latin typeface="Consolas" panose="020B0609020204030204" pitchFamily="49" charset="0"/>
                <a:ea typeface="굴림" panose="020B0600000101010101" pitchFamily="50" charset="-127"/>
                <a:cs typeface="Courier New" panose="02070309020205020404" pitchFamily="49" charset="0"/>
              </a:rPr>
              <a:t>import</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 *	</a:t>
            </a:r>
            <a:r>
              <a:rPr lang="en-US" altLang="ko-KR" sz="2000" b="1" dirty="0">
                <a:latin typeface="Consolas" panose="020B0609020204030204" pitchFamily="49" charset="0"/>
                <a:ea typeface="굴림" panose="020B0600000101010101" pitchFamily="50" charset="-127"/>
                <a:cs typeface="Courier New" panose="02070309020205020404" pitchFamily="49" charset="0"/>
              </a:rPr>
              <a:t> # </a:t>
            </a:r>
            <a:r>
              <a:rPr lang="ko-KR" altLang="en-US" sz="2000" b="1" dirty="0">
                <a:latin typeface="Consolas" panose="020B0609020204030204" pitchFamily="49" charset="0"/>
                <a:ea typeface="굴림" panose="020B0600000101010101" pitchFamily="50" charset="-127"/>
                <a:cs typeface="Courier New" panose="02070309020205020404" pitchFamily="49" charset="0"/>
              </a:rPr>
              <a:t>한번만 하면 된다</a:t>
            </a:r>
            <a:r>
              <a:rPr lang="en-US" altLang="ko-KR" sz="20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en-US" altLang="ko-KR" sz="2000" b="1" dirty="0" err="1">
                <a:solidFill>
                  <a:srgbClr val="0000FF"/>
                </a:solidFill>
                <a:latin typeface="Consolas" panose="020B0609020204030204" pitchFamily="49" charset="0"/>
                <a:ea typeface="굴림" panose="020B0600000101010101" pitchFamily="50" charset="-127"/>
                <a:cs typeface="Courier New" panose="02070309020205020404" pitchFamily="49" charset="0"/>
              </a:rPr>
              <a:t>sqrt</a:t>
            </a:r>
            <a:r>
              <a:rPr lang="en-US" altLang="ko-KR" sz="2000" b="1" dirty="0">
                <a:latin typeface="Consolas" panose="020B0609020204030204" pitchFamily="49" charset="0"/>
                <a:ea typeface="굴림" panose="020B0600000101010101" pitchFamily="50" charset="-127"/>
                <a:cs typeface="Courier New" panose="02070309020205020404" pitchFamily="49" charset="0"/>
              </a:rPr>
              <a:t>(4.0)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2.0</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x=2.0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y=3.0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t>
            </a:r>
            <a:r>
              <a:rPr lang="en-US" altLang="ko-KR" sz="2000" b="1" dirty="0" err="1">
                <a:latin typeface="Consolas" panose="020B0609020204030204" pitchFamily="49" charset="0"/>
                <a:ea typeface="굴림" panose="020B0600000101010101" pitchFamily="50" charset="-127"/>
                <a:cs typeface="Courier New" panose="02070309020205020404" pitchFamily="49" charset="0"/>
              </a:rPr>
              <a:t>sqrt</a:t>
            </a:r>
            <a:r>
              <a:rPr lang="en-US" altLang="ko-KR" sz="2000" b="1" dirty="0">
                <a:latin typeface="Consolas" panose="020B0609020204030204" pitchFamily="49" charset="0"/>
                <a:ea typeface="굴림" panose="020B0600000101010101" pitchFamily="50" charset="-127"/>
                <a:cs typeface="Courier New" panose="02070309020205020404" pitchFamily="49" charset="0"/>
              </a:rPr>
              <a:t>(x**2+y**2)</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3.605551275463989</a:t>
            </a:r>
          </a:p>
        </p:txBody>
      </p:sp>
    </p:spTree>
    <p:extLst>
      <p:ext uri="{BB962C8B-B14F-4D97-AF65-F5344CB8AC3E}">
        <p14:creationId xmlns:p14="http://schemas.microsoft.com/office/powerpoint/2010/main" val="2765501534"/>
      </p:ext>
    </p:extLst>
  </p:cSld>
  <p:clrMapOvr>
    <a:masterClrMapping/>
  </p:clrMapOvr>
  <mc:AlternateContent xmlns:mc="http://schemas.openxmlformats.org/markup-compatibility/2006" xmlns:p14="http://schemas.microsoft.com/office/powerpoint/2010/main">
    <mc:Choice Requires="p14">
      <p:transition spd="slow" p14:dur="2000" advTm="55620"/>
    </mc:Choice>
    <mc:Fallback xmlns="">
      <p:transition spd="slow" advTm="5562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158728"/>
            <a:ext cx="8229600" cy="706090"/>
          </a:xfrm>
        </p:spPr>
        <p:txBody>
          <a:bodyPr>
            <a:normAutofit/>
          </a:bodyPr>
          <a:lstStyle/>
          <a:p>
            <a:r>
              <a:rPr lang="ko-KR" altLang="en-US" dirty="0"/>
              <a:t>초등학생도 코딩하는 세상</a:t>
            </a:r>
            <a:r>
              <a:rPr lang="en-US" altLang="ko-KR" dirty="0"/>
              <a:t>…</a:t>
            </a:r>
            <a:endParaRPr lang="ko-KR" altLang="en-US" dirty="0"/>
          </a:p>
        </p:txBody>
      </p:sp>
      <p:pic>
        <p:nvPicPr>
          <p:cNvPr id="35" name="그림 34"/>
          <p:cNvPicPr>
            <a:picLocks noChangeAspect="1"/>
          </p:cNvPicPr>
          <p:nvPr/>
        </p:nvPicPr>
        <p:blipFill rotWithShape="1">
          <a:blip r:embed="rId3"/>
          <a:srcRect b="26808"/>
          <a:stretch/>
        </p:blipFill>
        <p:spPr>
          <a:xfrm>
            <a:off x="457200" y="966418"/>
            <a:ext cx="8376228" cy="5750266"/>
          </a:xfrm>
          <a:prstGeom prst="rect">
            <a:avLst/>
          </a:prstGeom>
        </p:spPr>
      </p:pic>
    </p:spTree>
    <p:extLst>
      <p:ext uri="{BB962C8B-B14F-4D97-AF65-F5344CB8AC3E}">
        <p14:creationId xmlns:p14="http://schemas.microsoft.com/office/powerpoint/2010/main" val="675027479"/>
      </p:ext>
    </p:extLst>
  </p:cSld>
  <p:clrMapOvr>
    <a:masterClrMapping/>
  </p:clrMapOvr>
  <mc:AlternateContent xmlns:mc="http://schemas.openxmlformats.org/markup-compatibility/2006" xmlns:p14="http://schemas.microsoft.com/office/powerpoint/2010/main">
    <mc:Choice Requires="p14">
      <p:transition spd="slow" p14:dur="2000" advTm="41434"/>
    </mc:Choice>
    <mc:Fallback xmlns="">
      <p:transition spd="slow" advTm="41434"/>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등산 시간 계산</a:t>
            </a:r>
          </a:p>
        </p:txBody>
      </p:sp>
      <p:sp>
        <p:nvSpPr>
          <p:cNvPr id="3" name="내용 개체 틀 2"/>
          <p:cNvSpPr>
            <a:spLocks noGrp="1"/>
          </p:cNvSpPr>
          <p:nvPr>
            <p:ph idx="1"/>
          </p:nvPr>
        </p:nvSpPr>
        <p:spPr>
          <a:xfrm>
            <a:off x="467544" y="980728"/>
            <a:ext cx="8229600" cy="5328592"/>
          </a:xfrm>
        </p:spPr>
        <p:txBody>
          <a:bodyPr/>
          <a:lstStyle/>
          <a:p>
            <a:r>
              <a:rPr lang="ko-KR" altLang="en-US" dirty="0"/>
              <a:t>어떤 사람이 </a:t>
            </a:r>
            <a:r>
              <a:rPr lang="ko-KR" altLang="en-US" b="1" dirty="0"/>
              <a:t>산악 자전거</a:t>
            </a:r>
            <a:r>
              <a:rPr lang="ko-KR" altLang="en-US" dirty="0"/>
              <a:t>로 등산을 계획하고 있다</a:t>
            </a:r>
            <a:r>
              <a:rPr lang="en-US" altLang="ko-KR" dirty="0"/>
              <a:t>. </a:t>
            </a:r>
            <a:r>
              <a:rPr lang="ko-KR" altLang="en-US" b="1" dirty="0"/>
              <a:t>평지</a:t>
            </a:r>
            <a:r>
              <a:rPr lang="ko-KR" altLang="en-US" dirty="0"/>
              <a:t>에서는 시속 </a:t>
            </a:r>
            <a:r>
              <a:rPr lang="en-US" altLang="ko-KR" b="1" dirty="0"/>
              <a:t>20km/h</a:t>
            </a:r>
            <a:r>
              <a:rPr lang="ko-KR" altLang="en-US" dirty="0"/>
              <a:t>가 가능 하고 </a:t>
            </a:r>
            <a:r>
              <a:rPr lang="ko-KR" altLang="en-US" b="1" dirty="0"/>
              <a:t>오르막</a:t>
            </a:r>
            <a:r>
              <a:rPr lang="ko-KR" altLang="en-US" dirty="0"/>
              <a:t>에서는 </a:t>
            </a:r>
            <a:r>
              <a:rPr lang="en-US" altLang="ko-KR" b="1" dirty="0"/>
              <a:t>10km/h</a:t>
            </a:r>
            <a:r>
              <a:rPr lang="en-US" altLang="ko-KR" dirty="0"/>
              <a:t>, </a:t>
            </a:r>
            <a:r>
              <a:rPr lang="ko-KR" altLang="en-US" b="1" dirty="0"/>
              <a:t>내리막</a:t>
            </a:r>
            <a:r>
              <a:rPr lang="ko-KR" altLang="en-US" dirty="0"/>
              <a:t>에서는 </a:t>
            </a:r>
            <a:r>
              <a:rPr lang="en-US" altLang="ko-KR" b="1" dirty="0"/>
              <a:t>30km/h</a:t>
            </a:r>
            <a:r>
              <a:rPr lang="ko-KR" altLang="en-US" dirty="0"/>
              <a:t>가 가능하다고 하자</a:t>
            </a:r>
            <a:r>
              <a:rPr lang="en-US" altLang="ko-KR" dirty="0"/>
              <a:t>. </a:t>
            </a:r>
            <a:r>
              <a:rPr lang="ko-KR" altLang="en-US" dirty="0"/>
              <a:t>아래 경로를 자전거로 주행한다면 시간이 얼마나 걸릴까</a:t>
            </a:r>
            <a:r>
              <a:rPr lang="en-US" altLang="ko-KR" dirty="0"/>
              <a:t>? </a:t>
            </a:r>
          </a:p>
          <a:p>
            <a:endParaRPr lang="ko-KR" altLang="en-US" dirty="0"/>
          </a:p>
        </p:txBody>
      </p:sp>
      <p:pic>
        <p:nvPicPr>
          <p:cNvPr id="4" name="그림 3"/>
          <p:cNvPicPr>
            <a:picLocks noChangeAspect="1"/>
          </p:cNvPicPr>
          <p:nvPr/>
        </p:nvPicPr>
        <p:blipFill>
          <a:blip r:embed="rId2"/>
          <a:stretch>
            <a:fillRect/>
          </a:stretch>
        </p:blipFill>
        <p:spPr>
          <a:xfrm>
            <a:off x="2123728" y="2276872"/>
            <a:ext cx="5915025" cy="1933575"/>
          </a:xfrm>
          <a:prstGeom prst="rect">
            <a:avLst/>
          </a:prstGeom>
        </p:spPr>
      </p:pic>
      <p:sp>
        <p:nvSpPr>
          <p:cNvPr id="5" name="TextBox 4"/>
          <p:cNvSpPr txBox="1"/>
          <p:nvPr/>
        </p:nvSpPr>
        <p:spPr>
          <a:xfrm>
            <a:off x="2123728" y="4272677"/>
            <a:ext cx="5832648" cy="2446824"/>
          </a:xfrm>
          <a:prstGeom prst="rect">
            <a:avLst/>
          </a:prstGeom>
          <a:solidFill>
            <a:srgbClr val="CCFFFF"/>
          </a:solidFill>
          <a:ln>
            <a:solidFill>
              <a:schemeClr val="tx1"/>
            </a:solidFill>
          </a:ln>
        </p:spPr>
        <p:txBody>
          <a:bodyPr wrap="square" rtlCol="0">
            <a:spAutoFit/>
          </a:bodyPr>
          <a:lstStyle/>
          <a:p>
            <a:r>
              <a:rPr lang="en-US" altLang="ko-KR" sz="1700" b="1" dirty="0">
                <a:solidFill>
                  <a:srgbClr val="C00000"/>
                </a:solidFill>
                <a:latin typeface="Consolas" panose="020B0609020204030204" pitchFamily="49" charset="0"/>
                <a:ea typeface="굴림" panose="020B0600000101010101" pitchFamily="50" charset="-127"/>
                <a:cs typeface="Courier New" panose="02070309020205020404" pitchFamily="49" charset="0"/>
              </a:rPr>
              <a:t>from</a:t>
            </a:r>
            <a:r>
              <a:rPr lang="en-US" altLang="ko-KR" sz="1700" b="1" dirty="0">
                <a:latin typeface="Consolas" panose="020B0609020204030204" pitchFamily="49" charset="0"/>
                <a:ea typeface="굴림" panose="020B0600000101010101" pitchFamily="50" charset="-127"/>
                <a:cs typeface="Courier New" panose="02070309020205020404" pitchFamily="49" charset="0"/>
              </a:rPr>
              <a:t> math </a:t>
            </a:r>
            <a:r>
              <a:rPr lang="en-US" altLang="ko-KR" sz="1700" b="1" dirty="0">
                <a:solidFill>
                  <a:srgbClr val="C00000"/>
                </a:solidFill>
                <a:latin typeface="Consolas" panose="020B0609020204030204" pitchFamily="49" charset="0"/>
                <a:ea typeface="굴림" panose="020B0600000101010101" pitchFamily="50" charset="-127"/>
                <a:cs typeface="Courier New" panose="02070309020205020404" pitchFamily="49" charset="0"/>
              </a:rPr>
              <a:t>import</a:t>
            </a:r>
            <a:r>
              <a:rPr lang="en-US" altLang="ko-KR" sz="1700" b="1" dirty="0">
                <a:latin typeface="Consolas" panose="020B0609020204030204" pitchFamily="49" charset="0"/>
                <a:ea typeface="굴림" panose="020B0600000101010101" pitchFamily="50" charset="-127"/>
                <a:cs typeface="Courier New" panose="02070309020205020404" pitchFamily="49" charset="0"/>
              </a:rPr>
              <a:t> *</a:t>
            </a:r>
          </a:p>
          <a:p>
            <a:endParaRPr lang="en-US" altLang="ko-KR" sz="17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1700" b="1" dirty="0">
                <a:latin typeface="Consolas" panose="020B0609020204030204" pitchFamily="49" charset="0"/>
                <a:ea typeface="굴림" panose="020B0600000101010101" pitchFamily="50" charset="-127"/>
                <a:cs typeface="Courier New" panose="02070309020205020404" pitchFamily="49" charset="0"/>
              </a:rPr>
              <a:t>time1 = 10/20</a:t>
            </a:r>
          </a:p>
          <a:p>
            <a:r>
              <a:rPr lang="en-US" altLang="ko-KR" sz="1700" b="1" dirty="0">
                <a:latin typeface="Consolas" panose="020B0609020204030204" pitchFamily="49" charset="0"/>
                <a:ea typeface="굴림" panose="020B0600000101010101" pitchFamily="50" charset="-127"/>
                <a:cs typeface="Courier New" panose="02070309020205020404" pitchFamily="49" charset="0"/>
              </a:rPr>
              <a:t>height = </a:t>
            </a:r>
            <a:r>
              <a:rPr lang="en-US" altLang="ko-KR" sz="1700" b="1" dirty="0" err="1">
                <a:latin typeface="Consolas" panose="020B0609020204030204" pitchFamily="49" charset="0"/>
                <a:ea typeface="굴림" panose="020B0600000101010101" pitchFamily="50" charset="-127"/>
                <a:cs typeface="Courier New" panose="02070309020205020404" pitchFamily="49" charset="0"/>
              </a:rPr>
              <a:t>sqrt</a:t>
            </a:r>
            <a:r>
              <a:rPr lang="en-US" altLang="ko-KR" sz="1700" b="1" dirty="0">
                <a:latin typeface="Consolas" panose="020B0609020204030204" pitchFamily="49" charset="0"/>
                <a:ea typeface="굴림" panose="020B0600000101010101" pitchFamily="50" charset="-127"/>
                <a:cs typeface="Courier New" panose="02070309020205020404" pitchFamily="49" charset="0"/>
              </a:rPr>
              <a:t>(3**2+4**2)</a:t>
            </a:r>
          </a:p>
          <a:p>
            <a:r>
              <a:rPr lang="en-US" altLang="ko-KR" sz="1700" b="1" dirty="0">
                <a:latin typeface="Consolas" panose="020B0609020204030204" pitchFamily="49" charset="0"/>
                <a:ea typeface="굴림" panose="020B0600000101010101" pitchFamily="50" charset="-127"/>
                <a:cs typeface="Courier New" panose="02070309020205020404" pitchFamily="49" charset="0"/>
              </a:rPr>
              <a:t>time2 = height/10</a:t>
            </a:r>
          </a:p>
          <a:p>
            <a:r>
              <a:rPr lang="en-US" altLang="ko-KR" sz="1700" b="1" dirty="0">
                <a:latin typeface="Consolas" panose="020B0609020204030204" pitchFamily="49" charset="0"/>
                <a:ea typeface="굴림" panose="020B0600000101010101" pitchFamily="50" charset="-127"/>
                <a:cs typeface="Courier New" panose="02070309020205020404" pitchFamily="49" charset="0"/>
              </a:rPr>
              <a:t>time3 = height/30</a:t>
            </a:r>
          </a:p>
          <a:p>
            <a:r>
              <a:rPr lang="en-US" altLang="ko-KR" sz="1700" b="1" dirty="0">
                <a:latin typeface="Consolas" panose="020B0609020204030204" pitchFamily="49" charset="0"/>
                <a:ea typeface="굴림" panose="020B0600000101010101" pitchFamily="50" charset="-127"/>
                <a:cs typeface="Courier New" panose="02070309020205020404" pitchFamily="49" charset="0"/>
              </a:rPr>
              <a:t>time4 = 8/20</a:t>
            </a:r>
          </a:p>
          <a:p>
            <a:r>
              <a:rPr lang="en-US" altLang="ko-KR" sz="1700" b="1" dirty="0">
                <a:latin typeface="Consolas" panose="020B0609020204030204" pitchFamily="49" charset="0"/>
                <a:ea typeface="굴림" panose="020B0600000101010101" pitchFamily="50" charset="-127"/>
                <a:cs typeface="Courier New" panose="02070309020205020404" pitchFamily="49" charset="0"/>
              </a:rPr>
              <a:t>total = time1+time2+time3+time4</a:t>
            </a:r>
          </a:p>
          <a:p>
            <a:r>
              <a:rPr lang="en-US" altLang="ko-KR" sz="1700" b="1" dirty="0">
                <a:latin typeface="Consolas" panose="020B0609020204030204" pitchFamily="49" charset="0"/>
                <a:ea typeface="굴림" panose="020B0600000101010101" pitchFamily="50" charset="-127"/>
                <a:cs typeface="Courier New" panose="02070309020205020404" pitchFamily="49" charset="0"/>
              </a:rPr>
              <a:t>print(total)</a:t>
            </a:r>
            <a:endParaRPr lang="ko-KR" altLang="en-US" sz="1700"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99346672"/>
      </p:ext>
    </p:extLst>
  </p:cSld>
  <p:clrMapOvr>
    <a:masterClrMapping/>
  </p:clrMapOvr>
  <mc:AlternateContent xmlns:mc="http://schemas.openxmlformats.org/markup-compatibility/2006" xmlns:p14="http://schemas.microsoft.com/office/powerpoint/2010/main">
    <mc:Choice Requires="p14">
      <p:transition spd="slow" p14:dur="2000" advTm="170003"/>
    </mc:Choice>
    <mc:Fallback xmlns="">
      <p:transition spd="slow" advTm="170003"/>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input() </a:t>
            </a:r>
            <a:r>
              <a:rPr lang="ko-KR" altLang="en-US" dirty="0"/>
              <a:t>함수</a:t>
            </a:r>
          </a:p>
        </p:txBody>
      </p:sp>
      <p:sp>
        <p:nvSpPr>
          <p:cNvPr id="3" name="내용 개체 틀 2"/>
          <p:cNvSpPr>
            <a:spLocks noGrp="1"/>
          </p:cNvSpPr>
          <p:nvPr>
            <p:ph idx="1"/>
          </p:nvPr>
        </p:nvSpPr>
        <p:spPr/>
        <p:txBody>
          <a:bodyPr/>
          <a:lstStyle/>
          <a:p>
            <a:r>
              <a:rPr lang="ko-KR" altLang="en-US" b="1" dirty="0"/>
              <a:t>사용자와의 상호작용</a:t>
            </a:r>
            <a:endParaRPr lang="en-US" altLang="ko-KR" b="1" dirty="0"/>
          </a:p>
          <a:p>
            <a:pPr lvl="1"/>
            <a:r>
              <a:rPr lang="ko-KR" altLang="en-US" b="1" dirty="0"/>
              <a:t>입력 </a:t>
            </a:r>
            <a:r>
              <a:rPr lang="en-US" altLang="ko-KR" b="1" dirty="0"/>
              <a:t>: input()</a:t>
            </a:r>
          </a:p>
          <a:p>
            <a:pPr lvl="1"/>
            <a:r>
              <a:rPr lang="ko-KR" altLang="en-US" b="1" dirty="0"/>
              <a:t>출력</a:t>
            </a:r>
            <a:r>
              <a:rPr lang="en-US" altLang="ko-KR" b="1" dirty="0"/>
              <a:t> : print()</a:t>
            </a:r>
            <a:endParaRPr lang="ko-KR" altLang="en-US" b="1" dirty="0"/>
          </a:p>
          <a:p>
            <a:pPr lvl="1"/>
            <a:endParaRPr lang="ko-KR" altLang="en-US" dirty="0"/>
          </a:p>
        </p:txBody>
      </p:sp>
      <p:pic>
        <p:nvPicPr>
          <p:cNvPr id="4" name="그림 3"/>
          <p:cNvPicPr>
            <a:picLocks noChangeAspect="1"/>
          </p:cNvPicPr>
          <p:nvPr/>
        </p:nvPicPr>
        <p:blipFill>
          <a:blip r:embed="rId2"/>
          <a:stretch>
            <a:fillRect/>
          </a:stretch>
        </p:blipFill>
        <p:spPr>
          <a:xfrm>
            <a:off x="1907704" y="2276872"/>
            <a:ext cx="5543550" cy="2647950"/>
          </a:xfrm>
          <a:prstGeom prst="rect">
            <a:avLst/>
          </a:prstGeom>
        </p:spPr>
      </p:pic>
    </p:spTree>
    <p:extLst>
      <p:ext uri="{BB962C8B-B14F-4D97-AF65-F5344CB8AC3E}">
        <p14:creationId xmlns:p14="http://schemas.microsoft.com/office/powerpoint/2010/main" val="1340692219"/>
      </p:ext>
    </p:extLst>
  </p:cSld>
  <p:clrMapOvr>
    <a:masterClrMapping/>
  </p:clrMapOvr>
  <mc:AlternateContent xmlns:mc="http://schemas.openxmlformats.org/markup-compatibility/2006" xmlns:p14="http://schemas.microsoft.com/office/powerpoint/2010/main">
    <mc:Choice Requires="p14">
      <p:transition spd="slow" p14:dur="2000" advTm="20610"/>
    </mc:Choice>
    <mc:Fallback xmlns="">
      <p:transition spd="slow" advTm="2061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942975" y="1052736"/>
            <a:ext cx="8201025" cy="2628900"/>
          </a:xfrm>
          <a:prstGeom prst="rect">
            <a:avLst/>
          </a:prstGeom>
        </p:spPr>
      </p:pic>
      <p:sp>
        <p:nvSpPr>
          <p:cNvPr id="2" name="제목 1"/>
          <p:cNvSpPr>
            <a:spLocks noGrp="1"/>
          </p:cNvSpPr>
          <p:nvPr>
            <p:ph type="title"/>
          </p:nvPr>
        </p:nvSpPr>
        <p:spPr/>
        <p:txBody>
          <a:bodyPr/>
          <a:lstStyle/>
          <a:p>
            <a:r>
              <a:rPr lang="en-US" altLang="ko-KR" dirty="0"/>
              <a:t>input() </a:t>
            </a:r>
            <a:r>
              <a:rPr lang="ko-KR" altLang="en-US" dirty="0"/>
              <a:t>함수</a:t>
            </a:r>
          </a:p>
        </p:txBody>
      </p:sp>
      <p:sp>
        <p:nvSpPr>
          <p:cNvPr id="3" name="내용 개체 틀 2"/>
          <p:cNvSpPr>
            <a:spLocks noGrp="1"/>
          </p:cNvSpPr>
          <p:nvPr>
            <p:ph idx="1"/>
          </p:nvPr>
        </p:nvSpPr>
        <p:spPr/>
        <p:txBody>
          <a:bodyPr/>
          <a:lstStyle/>
          <a:p>
            <a:r>
              <a:rPr lang="en-US" altLang="ko-KR" b="1" dirty="0"/>
              <a:t>input() </a:t>
            </a:r>
            <a:r>
              <a:rPr lang="ko-KR" altLang="en-US" b="1" dirty="0"/>
              <a:t>함수</a:t>
            </a:r>
          </a:p>
        </p:txBody>
      </p:sp>
      <p:sp>
        <p:nvSpPr>
          <p:cNvPr id="5" name="TextBox 4"/>
          <p:cNvSpPr txBox="1"/>
          <p:nvPr/>
        </p:nvSpPr>
        <p:spPr>
          <a:xfrm>
            <a:off x="0" y="3861048"/>
            <a:ext cx="9144000" cy="1200329"/>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Courier New" panose="02070309020205020404" pitchFamily="49" charset="0"/>
              </a:rPr>
              <a:t>name = input("</a:t>
            </a:r>
            <a:r>
              <a:rPr lang="ko-KR" altLang="en-US" b="1" dirty="0">
                <a:latin typeface="Consolas" panose="020B0609020204030204" pitchFamily="49" charset="0"/>
                <a:ea typeface="굴림" panose="020B0600000101010101" pitchFamily="50" charset="-127"/>
                <a:cs typeface="Courier New" panose="02070309020205020404" pitchFamily="49" charset="0"/>
              </a:rPr>
              <a:t>이름이 무엇인가요</a:t>
            </a:r>
            <a:r>
              <a:rPr lang="en-US" altLang="ko-KR" b="1" dirty="0">
                <a:latin typeface="Consolas" panose="020B0609020204030204" pitchFamily="49" charset="0"/>
                <a:ea typeface="굴림" panose="020B0600000101010101" pitchFamily="50" charset="-127"/>
                <a:cs typeface="Courier New" panose="02070309020205020404" pitchFamily="49" charset="0"/>
              </a:rPr>
              <a:t>? ")</a:t>
            </a:r>
          </a:p>
          <a:p>
            <a:r>
              <a:rPr lang="en-US" altLang="ko-KR" b="1" dirty="0">
                <a:latin typeface="Consolas" panose="020B0609020204030204" pitchFamily="49" charset="0"/>
                <a:ea typeface="굴림" panose="020B0600000101010101" pitchFamily="50" charset="-127"/>
                <a:cs typeface="Courier New" panose="02070309020205020404" pitchFamily="49" charset="0"/>
              </a:rPr>
              <a:t>print("</a:t>
            </a:r>
            <a:r>
              <a:rPr lang="ko-KR" altLang="en-US" b="1" dirty="0">
                <a:latin typeface="Consolas" panose="020B0609020204030204" pitchFamily="49" charset="0"/>
                <a:ea typeface="굴림" panose="020B0600000101010101" pitchFamily="50" charset="-127"/>
                <a:cs typeface="Courier New" panose="02070309020205020404" pitchFamily="49" charset="0"/>
              </a:rPr>
              <a:t>만나서 반갑습니다</a:t>
            </a:r>
            <a:r>
              <a:rPr lang="en-US" altLang="ko-KR" b="1" dirty="0">
                <a:latin typeface="Consolas" panose="020B0609020204030204" pitchFamily="49" charset="0"/>
                <a:ea typeface="굴림" panose="020B0600000101010101" pitchFamily="50" charset="-127"/>
                <a:cs typeface="Courier New" panose="02070309020205020404" pitchFamily="49" charset="0"/>
              </a:rPr>
              <a:t>. " + name + "</a:t>
            </a:r>
            <a:r>
              <a:rPr lang="ko-KR" altLang="en-US" b="1" dirty="0">
                <a:latin typeface="Consolas" panose="020B0609020204030204" pitchFamily="49" charset="0"/>
                <a:ea typeface="굴림" panose="020B0600000101010101" pitchFamily="50" charset="-127"/>
                <a:cs typeface="Courier New" panose="02070309020205020404" pitchFamily="49" charset="0"/>
              </a:rPr>
              <a:t>씨</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a:p>
            <a:r>
              <a:rPr lang="en-US" altLang="ko-KR" b="1" dirty="0">
                <a:latin typeface="Consolas" panose="020B0609020204030204" pitchFamily="49" charset="0"/>
                <a:ea typeface="굴림" panose="020B0600000101010101" pitchFamily="50" charset="-127"/>
                <a:cs typeface="Courier New" panose="02070309020205020404" pitchFamily="49" charset="0"/>
              </a:rPr>
              <a:t>age = input("</a:t>
            </a:r>
            <a:r>
              <a:rPr lang="ko-KR" altLang="en-US" b="1" dirty="0" err="1">
                <a:latin typeface="Consolas" panose="020B0609020204030204" pitchFamily="49" charset="0"/>
                <a:ea typeface="굴림" panose="020B0600000101010101" pitchFamily="50" charset="-127"/>
                <a:cs typeface="Courier New" panose="02070309020205020404" pitchFamily="49" charset="0"/>
              </a:rPr>
              <a:t>나이는요</a:t>
            </a:r>
            <a:r>
              <a:rPr lang="en-US" altLang="ko-KR" b="1" dirty="0">
                <a:latin typeface="Consolas" panose="020B0609020204030204" pitchFamily="49" charset="0"/>
                <a:ea typeface="굴림" panose="020B0600000101010101" pitchFamily="50" charset="-127"/>
                <a:cs typeface="Courier New" panose="02070309020205020404" pitchFamily="49" charset="0"/>
              </a:rPr>
              <a:t>? ")</a:t>
            </a:r>
          </a:p>
          <a:p>
            <a:r>
              <a:rPr lang="en-US" altLang="ko-KR" b="1" dirty="0">
                <a:latin typeface="Consolas" panose="020B0609020204030204" pitchFamily="49" charset="0"/>
                <a:ea typeface="굴림" panose="020B0600000101010101" pitchFamily="50" charset="-127"/>
                <a:cs typeface="Courier New" panose="02070309020205020404" pitchFamily="49" charset="0"/>
              </a:rPr>
              <a:t>print("</a:t>
            </a:r>
            <a:r>
              <a:rPr lang="ko-KR" altLang="en-US" b="1" dirty="0">
                <a:latin typeface="Consolas" panose="020B0609020204030204" pitchFamily="49" charset="0"/>
                <a:ea typeface="굴림" panose="020B0600000101010101" pitchFamily="50" charset="-127"/>
                <a:cs typeface="Courier New" panose="02070309020205020404" pitchFamily="49" charset="0"/>
              </a:rPr>
              <a:t>네</a:t>
            </a:r>
            <a:r>
              <a:rPr lang="en-US" altLang="ko-KR" b="1" dirty="0">
                <a:latin typeface="Consolas" panose="020B0609020204030204" pitchFamily="49" charset="0"/>
                <a:ea typeface="굴림" panose="020B0600000101010101" pitchFamily="50" charset="-127"/>
                <a:cs typeface="Courier New" panose="02070309020205020404" pitchFamily="49" charset="0"/>
              </a:rPr>
              <a:t>, </a:t>
            </a:r>
            <a:r>
              <a:rPr lang="ko-KR" altLang="en-US" b="1" dirty="0">
                <a:latin typeface="Consolas" panose="020B0609020204030204" pitchFamily="49" charset="0"/>
                <a:ea typeface="굴림" panose="020B0600000101010101" pitchFamily="50" charset="-127"/>
                <a:cs typeface="Courier New" panose="02070309020205020404" pitchFamily="49" charset="0"/>
              </a:rPr>
              <a:t>그러면 당신은 이미 </a:t>
            </a:r>
            <a:r>
              <a:rPr lang="en-US" altLang="ko-KR" b="1" dirty="0">
                <a:latin typeface="Consolas" panose="020B0609020204030204" pitchFamily="49" charset="0"/>
                <a:ea typeface="굴림" panose="020B0600000101010101" pitchFamily="50" charset="-127"/>
                <a:cs typeface="Courier New" panose="02070309020205020404" pitchFamily="49" charset="0"/>
              </a:rPr>
              <a:t>" + age + " </a:t>
            </a:r>
            <a:r>
              <a:rPr lang="ko-KR" altLang="en-US" b="1" dirty="0">
                <a:latin typeface="Consolas" panose="020B0609020204030204" pitchFamily="49" charset="0"/>
                <a:ea typeface="굴림" panose="020B0600000101010101" pitchFamily="50" charset="-127"/>
                <a:cs typeface="Courier New" panose="02070309020205020404" pitchFamily="49" charset="0"/>
              </a:rPr>
              <a:t>살이시군요</a:t>
            </a:r>
            <a:r>
              <a:rPr lang="en-US" altLang="ko-KR" b="1" dirty="0">
                <a:latin typeface="Consolas" panose="020B0609020204030204" pitchFamily="49" charset="0"/>
                <a:ea typeface="굴림" panose="020B0600000101010101" pitchFamily="50" charset="-127"/>
                <a:cs typeface="Courier New" panose="02070309020205020404" pitchFamily="49" charset="0"/>
              </a:rPr>
              <a:t>, " + name + "</a:t>
            </a:r>
            <a:r>
              <a:rPr lang="ko-KR" altLang="en-US" b="1" dirty="0">
                <a:latin typeface="Consolas" panose="020B0609020204030204" pitchFamily="49" charset="0"/>
                <a:ea typeface="굴림" panose="020B0600000101010101" pitchFamily="50" charset="-127"/>
                <a:cs typeface="Courier New" panose="02070309020205020404" pitchFamily="49" charset="0"/>
              </a:rPr>
              <a:t>씨</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p:txBody>
      </p:sp>
      <p:sp>
        <p:nvSpPr>
          <p:cNvPr id="6" name="TextBox 5"/>
          <p:cNvSpPr txBox="1"/>
          <p:nvPr/>
        </p:nvSpPr>
        <p:spPr>
          <a:xfrm>
            <a:off x="0" y="5445224"/>
            <a:ext cx="9144000" cy="1200329"/>
          </a:xfrm>
          <a:prstGeom prst="rect">
            <a:avLst/>
          </a:prstGeom>
          <a:solidFill>
            <a:srgbClr val="CCCCFF"/>
          </a:solidFill>
          <a:ln>
            <a:solidFill>
              <a:schemeClr val="tx1"/>
            </a:solidFill>
          </a:ln>
        </p:spPr>
        <p:txBody>
          <a:bodyPr wrap="square" rtlCol="0">
            <a:spAutoFit/>
          </a:bodyPr>
          <a:lstStyle/>
          <a:p>
            <a:r>
              <a:rPr lang="ko-KR" altLang="en-US" b="1" dirty="0">
                <a:latin typeface="Consolas" panose="020B0609020204030204" pitchFamily="49" charset="0"/>
                <a:ea typeface="굴림" panose="020B0600000101010101" pitchFamily="50" charset="-127"/>
                <a:cs typeface="Courier New" panose="02070309020205020404" pitchFamily="49" charset="0"/>
              </a:rPr>
              <a:t>이름이 무엇인가요</a:t>
            </a:r>
            <a:r>
              <a:rPr lang="en-US" altLang="ko-KR" b="1" dirty="0">
                <a:latin typeface="Consolas" panose="020B0609020204030204" pitchFamily="49" charset="0"/>
                <a:ea typeface="굴림" panose="020B0600000101010101" pitchFamily="50" charset="-127"/>
                <a:cs typeface="Courier New" panose="02070309020205020404" pitchFamily="49" charset="0"/>
              </a:rPr>
              <a:t>? </a:t>
            </a:r>
            <a:r>
              <a:rPr lang="ko-KR" altLang="en-US" b="1" dirty="0">
                <a:latin typeface="Consolas" panose="020B0609020204030204" pitchFamily="49" charset="0"/>
                <a:ea typeface="굴림" panose="020B0600000101010101" pitchFamily="50" charset="-127"/>
                <a:cs typeface="Courier New" panose="02070309020205020404" pitchFamily="49" charset="0"/>
              </a:rPr>
              <a:t>홍길동</a:t>
            </a:r>
          </a:p>
          <a:p>
            <a:r>
              <a:rPr lang="ko-KR" altLang="en-US" b="1" dirty="0">
                <a:latin typeface="Consolas" panose="020B0609020204030204" pitchFamily="49" charset="0"/>
                <a:ea typeface="굴림" panose="020B0600000101010101" pitchFamily="50" charset="-127"/>
                <a:cs typeface="Courier New" panose="02070309020205020404" pitchFamily="49" charset="0"/>
              </a:rPr>
              <a:t>만나서 반갑습니다</a:t>
            </a:r>
            <a:r>
              <a:rPr lang="en-US" altLang="ko-KR" b="1" dirty="0">
                <a:latin typeface="Consolas" panose="020B0609020204030204" pitchFamily="49" charset="0"/>
                <a:ea typeface="굴림" panose="020B0600000101010101" pitchFamily="50" charset="-127"/>
                <a:cs typeface="Courier New" panose="02070309020205020404" pitchFamily="49" charset="0"/>
              </a:rPr>
              <a:t>. </a:t>
            </a:r>
            <a:r>
              <a:rPr lang="ko-KR" altLang="en-US" b="1" dirty="0" err="1">
                <a:latin typeface="Consolas" panose="020B0609020204030204" pitchFamily="49" charset="0"/>
                <a:ea typeface="굴림" panose="020B0600000101010101" pitchFamily="50" charset="-127"/>
                <a:cs typeface="Courier New" panose="02070309020205020404" pitchFamily="49" charset="0"/>
              </a:rPr>
              <a:t>홍길동씨</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a:p>
            <a:r>
              <a:rPr lang="ko-KR" altLang="en-US" b="1" dirty="0" err="1">
                <a:latin typeface="Consolas" panose="020B0609020204030204" pitchFamily="49" charset="0"/>
                <a:ea typeface="굴림" panose="020B0600000101010101" pitchFamily="50" charset="-127"/>
                <a:cs typeface="Courier New" panose="02070309020205020404" pitchFamily="49" charset="0"/>
              </a:rPr>
              <a:t>나이는요</a:t>
            </a:r>
            <a:r>
              <a:rPr lang="en-US" altLang="ko-KR" b="1" dirty="0">
                <a:latin typeface="Consolas" panose="020B0609020204030204" pitchFamily="49" charset="0"/>
                <a:ea typeface="굴림" panose="020B0600000101010101" pitchFamily="50" charset="-127"/>
                <a:cs typeface="Courier New" panose="02070309020205020404" pitchFamily="49" charset="0"/>
              </a:rPr>
              <a:t>? 21</a:t>
            </a:r>
          </a:p>
          <a:p>
            <a:r>
              <a:rPr lang="ko-KR" altLang="en-US" b="1" dirty="0">
                <a:latin typeface="Consolas" panose="020B0609020204030204" pitchFamily="49" charset="0"/>
                <a:ea typeface="굴림" panose="020B0600000101010101" pitchFamily="50" charset="-127"/>
                <a:cs typeface="Courier New" panose="02070309020205020404" pitchFamily="49" charset="0"/>
              </a:rPr>
              <a:t>네</a:t>
            </a:r>
            <a:r>
              <a:rPr lang="en-US" altLang="ko-KR" b="1" dirty="0">
                <a:latin typeface="Consolas" panose="020B0609020204030204" pitchFamily="49" charset="0"/>
                <a:ea typeface="굴림" panose="020B0600000101010101" pitchFamily="50" charset="-127"/>
                <a:cs typeface="Courier New" panose="02070309020205020404" pitchFamily="49" charset="0"/>
              </a:rPr>
              <a:t>, </a:t>
            </a:r>
            <a:r>
              <a:rPr lang="ko-KR" altLang="en-US" b="1" dirty="0">
                <a:latin typeface="Consolas" panose="020B0609020204030204" pitchFamily="49" charset="0"/>
                <a:ea typeface="굴림" panose="020B0600000101010101" pitchFamily="50" charset="-127"/>
                <a:cs typeface="Courier New" panose="02070309020205020404" pitchFamily="49" charset="0"/>
              </a:rPr>
              <a:t>그러면 당신은 이미 </a:t>
            </a:r>
            <a:r>
              <a:rPr lang="en-US" altLang="ko-KR" b="1" dirty="0">
                <a:latin typeface="Consolas" panose="020B0609020204030204" pitchFamily="49" charset="0"/>
                <a:ea typeface="굴림" panose="020B0600000101010101" pitchFamily="50" charset="-127"/>
                <a:cs typeface="Courier New" panose="02070309020205020404" pitchFamily="49" charset="0"/>
              </a:rPr>
              <a:t>21 </a:t>
            </a:r>
            <a:r>
              <a:rPr lang="ko-KR" altLang="en-US" b="1" dirty="0">
                <a:latin typeface="Consolas" panose="020B0609020204030204" pitchFamily="49" charset="0"/>
                <a:ea typeface="굴림" panose="020B0600000101010101" pitchFamily="50" charset="-127"/>
                <a:cs typeface="Courier New" panose="02070309020205020404" pitchFamily="49" charset="0"/>
              </a:rPr>
              <a:t>살이시군요</a:t>
            </a:r>
            <a:r>
              <a:rPr lang="en-US" altLang="ko-KR" b="1" dirty="0">
                <a:latin typeface="Consolas" panose="020B0609020204030204" pitchFamily="49" charset="0"/>
                <a:ea typeface="굴림" panose="020B0600000101010101" pitchFamily="50" charset="-127"/>
                <a:cs typeface="Courier New" panose="02070309020205020404" pitchFamily="49" charset="0"/>
              </a:rPr>
              <a:t>, </a:t>
            </a:r>
            <a:r>
              <a:rPr lang="ko-KR" altLang="en-US" b="1" dirty="0" err="1">
                <a:latin typeface="Consolas" panose="020B0609020204030204" pitchFamily="49" charset="0"/>
                <a:ea typeface="굴림" panose="020B0600000101010101" pitchFamily="50" charset="-127"/>
                <a:cs typeface="Courier New" panose="02070309020205020404" pitchFamily="49" charset="0"/>
              </a:rPr>
              <a:t>홍길동씨</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p:txBody>
      </p:sp>
    </p:spTree>
    <p:extLst>
      <p:ext uri="{BB962C8B-B14F-4D97-AF65-F5344CB8AC3E}">
        <p14:creationId xmlns:p14="http://schemas.microsoft.com/office/powerpoint/2010/main" val="1902121431"/>
      </p:ext>
    </p:extLst>
  </p:cSld>
  <p:clrMapOvr>
    <a:masterClrMapping/>
  </p:clrMapOvr>
  <mc:AlternateContent xmlns:mc="http://schemas.openxmlformats.org/markup-compatibility/2006" xmlns:p14="http://schemas.microsoft.com/office/powerpoint/2010/main">
    <mc:Choice Requires="p14">
      <p:transition spd="slow" p14:dur="2000" advTm="39991"/>
    </mc:Choice>
    <mc:Fallback xmlns="">
      <p:transition spd="slow" advTm="39991"/>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input() </a:t>
            </a:r>
            <a:r>
              <a:rPr lang="ko-KR" altLang="en-US" dirty="0"/>
              <a:t>함수</a:t>
            </a:r>
          </a:p>
        </p:txBody>
      </p:sp>
      <p:sp>
        <p:nvSpPr>
          <p:cNvPr id="3" name="내용 개체 틀 2"/>
          <p:cNvSpPr>
            <a:spLocks noGrp="1"/>
          </p:cNvSpPr>
          <p:nvPr>
            <p:ph idx="1"/>
          </p:nvPr>
        </p:nvSpPr>
        <p:spPr/>
        <p:txBody>
          <a:bodyPr/>
          <a:lstStyle/>
          <a:p>
            <a:r>
              <a:rPr lang="ko-KR" altLang="en-US" b="1" dirty="0"/>
              <a:t>숫자 입력</a:t>
            </a:r>
            <a:endParaRPr lang="en-US" altLang="ko-KR" b="1" dirty="0"/>
          </a:p>
          <a:p>
            <a:endParaRPr lang="ko-KR" altLang="en-US" dirty="0"/>
          </a:p>
        </p:txBody>
      </p:sp>
      <p:sp>
        <p:nvSpPr>
          <p:cNvPr id="4" name="TextBox 3"/>
          <p:cNvSpPr txBox="1"/>
          <p:nvPr/>
        </p:nvSpPr>
        <p:spPr>
          <a:xfrm>
            <a:off x="1547664" y="4271580"/>
            <a:ext cx="5210979" cy="1200329"/>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Courier New" panose="02070309020205020404" pitchFamily="49" charset="0"/>
              </a:rPr>
              <a:t>x = </a:t>
            </a:r>
            <a:r>
              <a:rPr lang="en-US" altLang="ko-KR" b="1" dirty="0" err="1">
                <a:solidFill>
                  <a:srgbClr val="FF0000"/>
                </a:solidFill>
                <a:latin typeface="Consolas" panose="020B0609020204030204" pitchFamily="49" charset="0"/>
                <a:ea typeface="굴림" panose="020B0600000101010101" pitchFamily="50" charset="-127"/>
                <a:cs typeface="Courier New" panose="02070309020205020404" pitchFamily="49" charset="0"/>
              </a:rPr>
              <a:t>int</a:t>
            </a:r>
            <a:r>
              <a:rPr lang="en-US" altLang="ko-KR" b="1" dirty="0">
                <a:latin typeface="Consolas" panose="020B0609020204030204" pitchFamily="49" charset="0"/>
                <a:ea typeface="굴림" panose="020B0600000101010101" pitchFamily="50" charset="-127"/>
                <a:cs typeface="Courier New" panose="02070309020205020404" pitchFamily="49" charset="0"/>
              </a:rPr>
              <a:t>(input("</a:t>
            </a:r>
            <a:r>
              <a:rPr lang="ko-KR" altLang="en-US" b="1" dirty="0">
                <a:latin typeface="Consolas" panose="020B0609020204030204" pitchFamily="49" charset="0"/>
                <a:ea typeface="굴림" panose="020B0600000101010101" pitchFamily="50" charset="-127"/>
                <a:cs typeface="Courier New" panose="02070309020205020404" pitchFamily="49" charset="0"/>
              </a:rPr>
              <a:t>첫 번째 정수</a:t>
            </a:r>
            <a:r>
              <a:rPr lang="en-US" altLang="ko-KR" b="1" dirty="0">
                <a:latin typeface="Consolas" panose="020B0609020204030204" pitchFamily="49" charset="0"/>
                <a:ea typeface="굴림" panose="020B0600000101010101" pitchFamily="50" charset="-127"/>
                <a:cs typeface="Courier New" panose="02070309020205020404" pitchFamily="49" charset="0"/>
              </a:rPr>
              <a:t>: "))</a:t>
            </a:r>
          </a:p>
          <a:p>
            <a:r>
              <a:rPr lang="en-US" altLang="ko-KR" b="1" dirty="0">
                <a:latin typeface="Consolas" panose="020B0609020204030204" pitchFamily="49" charset="0"/>
                <a:ea typeface="굴림" panose="020B0600000101010101" pitchFamily="50" charset="-127"/>
                <a:cs typeface="Courier New" panose="02070309020205020404" pitchFamily="49" charset="0"/>
              </a:rPr>
              <a:t>y = </a:t>
            </a:r>
            <a:r>
              <a:rPr lang="en-US" altLang="ko-KR" b="1" dirty="0" err="1">
                <a:solidFill>
                  <a:srgbClr val="FF0000"/>
                </a:solidFill>
                <a:latin typeface="Consolas" panose="020B0609020204030204" pitchFamily="49" charset="0"/>
                <a:ea typeface="굴림" panose="020B0600000101010101" pitchFamily="50" charset="-127"/>
                <a:cs typeface="Courier New" panose="02070309020205020404" pitchFamily="49" charset="0"/>
              </a:rPr>
              <a:t>int</a:t>
            </a:r>
            <a:r>
              <a:rPr lang="en-US" altLang="ko-KR" b="1" dirty="0">
                <a:latin typeface="Consolas" panose="020B0609020204030204" pitchFamily="49" charset="0"/>
                <a:ea typeface="굴림" panose="020B0600000101010101" pitchFamily="50" charset="-127"/>
                <a:cs typeface="Courier New" panose="02070309020205020404" pitchFamily="49" charset="0"/>
              </a:rPr>
              <a:t>(input("</a:t>
            </a:r>
            <a:r>
              <a:rPr lang="ko-KR" altLang="en-US" b="1" dirty="0">
                <a:latin typeface="Consolas" panose="020B0609020204030204" pitchFamily="49" charset="0"/>
                <a:ea typeface="굴림" panose="020B0600000101010101" pitchFamily="50" charset="-127"/>
                <a:cs typeface="Courier New" panose="02070309020205020404" pitchFamily="49" charset="0"/>
              </a:rPr>
              <a:t>두 번째 정수</a:t>
            </a:r>
            <a:r>
              <a:rPr lang="en-US" altLang="ko-KR" b="1" dirty="0">
                <a:latin typeface="Consolas" panose="020B0609020204030204" pitchFamily="49" charset="0"/>
                <a:ea typeface="굴림" panose="020B0600000101010101" pitchFamily="50" charset="-127"/>
                <a:cs typeface="Courier New" panose="02070309020205020404" pitchFamily="49" charset="0"/>
              </a:rPr>
              <a:t>: "))</a:t>
            </a:r>
          </a:p>
          <a:p>
            <a:r>
              <a:rPr lang="en-US" altLang="ko-KR" b="1" dirty="0">
                <a:latin typeface="Consolas" panose="020B0609020204030204" pitchFamily="49" charset="0"/>
                <a:ea typeface="굴림" panose="020B0600000101010101" pitchFamily="50" charset="-127"/>
                <a:cs typeface="Courier New" panose="02070309020205020404" pitchFamily="49" charset="0"/>
              </a:rPr>
              <a:t>sum = x + y</a:t>
            </a:r>
          </a:p>
          <a:p>
            <a:r>
              <a:rPr lang="en-US" altLang="ko-KR" b="1" dirty="0">
                <a:latin typeface="Consolas" panose="020B0609020204030204" pitchFamily="49" charset="0"/>
                <a:ea typeface="굴림" panose="020B0600000101010101" pitchFamily="50" charset="-127"/>
                <a:cs typeface="Courier New" panose="02070309020205020404" pitchFamily="49" charset="0"/>
              </a:rPr>
              <a:t>print("</a:t>
            </a:r>
            <a:r>
              <a:rPr lang="ko-KR" altLang="en-US" b="1" dirty="0">
                <a:latin typeface="Consolas" panose="020B0609020204030204" pitchFamily="49" charset="0"/>
                <a:ea typeface="굴림" panose="020B0600000101010101" pitchFamily="50" charset="-127"/>
                <a:cs typeface="Courier New" panose="02070309020205020404" pitchFamily="49" charset="0"/>
              </a:rPr>
              <a:t>합은 </a:t>
            </a:r>
            <a:r>
              <a:rPr lang="en-US" altLang="ko-KR" b="1" dirty="0">
                <a:latin typeface="Consolas" panose="020B0609020204030204" pitchFamily="49" charset="0"/>
                <a:ea typeface="굴림" panose="020B0600000101010101" pitchFamily="50" charset="-127"/>
                <a:cs typeface="Courier New" panose="02070309020205020404" pitchFamily="49" charset="0"/>
              </a:rPr>
              <a:t>", sum)</a:t>
            </a:r>
          </a:p>
        </p:txBody>
      </p:sp>
      <p:sp>
        <p:nvSpPr>
          <p:cNvPr id="5" name="TextBox 4"/>
          <p:cNvSpPr txBox="1"/>
          <p:nvPr/>
        </p:nvSpPr>
        <p:spPr>
          <a:xfrm>
            <a:off x="1547664" y="5589240"/>
            <a:ext cx="5210979" cy="923330"/>
          </a:xfrm>
          <a:prstGeom prst="rect">
            <a:avLst/>
          </a:prstGeom>
          <a:solidFill>
            <a:srgbClr val="CCCCFF"/>
          </a:solidFill>
          <a:ln>
            <a:solidFill>
              <a:schemeClr val="tx1"/>
            </a:solidFill>
          </a:ln>
        </p:spPr>
        <p:txBody>
          <a:bodyPr wrap="square" rtlCol="0">
            <a:spAutoFit/>
          </a:bodyPr>
          <a:lstStyle/>
          <a:p>
            <a:r>
              <a:rPr lang="ko-KR" altLang="en-US" b="1" dirty="0">
                <a:latin typeface="Consolas" panose="020B0609020204030204" pitchFamily="49" charset="0"/>
                <a:ea typeface="굴림" panose="020B0600000101010101" pitchFamily="50" charset="-127"/>
                <a:cs typeface="Courier New" panose="02070309020205020404" pitchFamily="49" charset="0"/>
              </a:rPr>
              <a:t>첫 번째 정수</a:t>
            </a:r>
            <a:r>
              <a:rPr lang="en-US" altLang="ko-KR" b="1" dirty="0">
                <a:latin typeface="Consolas" panose="020B0609020204030204" pitchFamily="49" charset="0"/>
                <a:ea typeface="굴림" panose="020B0600000101010101" pitchFamily="50" charset="-127"/>
                <a:cs typeface="Courier New" panose="02070309020205020404" pitchFamily="49" charset="0"/>
              </a:rPr>
              <a:t>: 10</a:t>
            </a:r>
          </a:p>
          <a:p>
            <a:r>
              <a:rPr lang="ko-KR" altLang="en-US" b="1" dirty="0">
                <a:latin typeface="Consolas" panose="020B0609020204030204" pitchFamily="49" charset="0"/>
                <a:ea typeface="굴림" panose="020B0600000101010101" pitchFamily="50" charset="-127"/>
                <a:cs typeface="Courier New" panose="02070309020205020404" pitchFamily="49" charset="0"/>
              </a:rPr>
              <a:t>두 번째 정수</a:t>
            </a:r>
            <a:r>
              <a:rPr lang="en-US" altLang="ko-KR" b="1" dirty="0">
                <a:latin typeface="Consolas" panose="020B0609020204030204" pitchFamily="49" charset="0"/>
                <a:ea typeface="굴림" panose="020B0600000101010101" pitchFamily="50" charset="-127"/>
                <a:cs typeface="Courier New" panose="02070309020205020404" pitchFamily="49" charset="0"/>
              </a:rPr>
              <a:t>: 20</a:t>
            </a:r>
          </a:p>
          <a:p>
            <a:r>
              <a:rPr lang="ko-KR" altLang="en-US" b="1" dirty="0">
                <a:latin typeface="Consolas" panose="020B0609020204030204" pitchFamily="49" charset="0"/>
                <a:ea typeface="굴림" panose="020B0600000101010101" pitchFamily="50" charset="-127"/>
                <a:cs typeface="Courier New" panose="02070309020205020404" pitchFamily="49" charset="0"/>
              </a:rPr>
              <a:t>합은  </a:t>
            </a:r>
            <a:r>
              <a:rPr lang="en-US" altLang="ko-KR" b="1" dirty="0">
                <a:latin typeface="Consolas" panose="020B0609020204030204" pitchFamily="49" charset="0"/>
                <a:ea typeface="굴림" panose="020B0600000101010101" pitchFamily="50" charset="-127"/>
                <a:cs typeface="Courier New" panose="02070309020205020404" pitchFamily="49" charset="0"/>
              </a:rPr>
              <a:t>30</a:t>
            </a:r>
          </a:p>
        </p:txBody>
      </p:sp>
      <p:sp>
        <p:nvSpPr>
          <p:cNvPr id="6" name="TextBox 5"/>
          <p:cNvSpPr txBox="1"/>
          <p:nvPr/>
        </p:nvSpPr>
        <p:spPr>
          <a:xfrm>
            <a:off x="1547664" y="1628800"/>
            <a:ext cx="5210979" cy="1200329"/>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Courier New" panose="02070309020205020404" pitchFamily="49" charset="0"/>
              </a:rPr>
              <a:t>x = input("</a:t>
            </a:r>
            <a:r>
              <a:rPr lang="ko-KR" altLang="en-US" b="1" dirty="0">
                <a:latin typeface="Consolas" panose="020B0609020204030204" pitchFamily="49" charset="0"/>
                <a:ea typeface="굴림" panose="020B0600000101010101" pitchFamily="50" charset="-127"/>
                <a:cs typeface="Courier New" panose="02070309020205020404" pitchFamily="49" charset="0"/>
              </a:rPr>
              <a:t>첫 번째 정수</a:t>
            </a:r>
            <a:r>
              <a:rPr lang="en-US" altLang="ko-KR" b="1" dirty="0">
                <a:latin typeface="Consolas" panose="020B0609020204030204" pitchFamily="49" charset="0"/>
                <a:ea typeface="굴림" panose="020B0600000101010101" pitchFamily="50" charset="-127"/>
                <a:cs typeface="Courier New" panose="02070309020205020404" pitchFamily="49" charset="0"/>
              </a:rPr>
              <a:t>: ")</a:t>
            </a:r>
          </a:p>
          <a:p>
            <a:r>
              <a:rPr lang="en-US" altLang="ko-KR" b="1" dirty="0">
                <a:latin typeface="Consolas" panose="020B0609020204030204" pitchFamily="49" charset="0"/>
                <a:ea typeface="굴림" panose="020B0600000101010101" pitchFamily="50" charset="-127"/>
                <a:cs typeface="Courier New" panose="02070309020205020404" pitchFamily="49" charset="0"/>
              </a:rPr>
              <a:t>y = input("</a:t>
            </a:r>
            <a:r>
              <a:rPr lang="ko-KR" altLang="en-US" b="1" dirty="0">
                <a:latin typeface="Consolas" panose="020B0609020204030204" pitchFamily="49" charset="0"/>
                <a:ea typeface="굴림" panose="020B0600000101010101" pitchFamily="50" charset="-127"/>
                <a:cs typeface="Courier New" panose="02070309020205020404" pitchFamily="49" charset="0"/>
              </a:rPr>
              <a:t>두 번째 정수</a:t>
            </a:r>
            <a:r>
              <a:rPr lang="en-US" altLang="ko-KR" b="1" dirty="0">
                <a:latin typeface="Consolas" panose="020B0609020204030204" pitchFamily="49" charset="0"/>
                <a:ea typeface="굴림" panose="020B0600000101010101" pitchFamily="50" charset="-127"/>
                <a:cs typeface="Courier New" panose="02070309020205020404" pitchFamily="49" charset="0"/>
              </a:rPr>
              <a:t>: ")</a:t>
            </a:r>
          </a:p>
          <a:p>
            <a:r>
              <a:rPr lang="en-US" altLang="ko-KR" b="1" dirty="0">
                <a:latin typeface="Consolas" panose="020B0609020204030204" pitchFamily="49" charset="0"/>
                <a:ea typeface="굴림" panose="020B0600000101010101" pitchFamily="50" charset="-127"/>
                <a:cs typeface="Courier New" panose="02070309020205020404" pitchFamily="49" charset="0"/>
              </a:rPr>
              <a:t>sum = x + y</a:t>
            </a:r>
          </a:p>
          <a:p>
            <a:r>
              <a:rPr lang="en-US" altLang="ko-KR" b="1" dirty="0">
                <a:latin typeface="Consolas" panose="020B0609020204030204" pitchFamily="49" charset="0"/>
                <a:ea typeface="굴림" panose="020B0600000101010101" pitchFamily="50" charset="-127"/>
                <a:cs typeface="Courier New" panose="02070309020205020404" pitchFamily="49" charset="0"/>
              </a:rPr>
              <a:t>print("</a:t>
            </a:r>
            <a:r>
              <a:rPr lang="ko-KR" altLang="en-US" b="1" dirty="0">
                <a:latin typeface="Consolas" panose="020B0609020204030204" pitchFamily="49" charset="0"/>
                <a:ea typeface="굴림" panose="020B0600000101010101" pitchFamily="50" charset="-127"/>
                <a:cs typeface="Courier New" panose="02070309020205020404" pitchFamily="49" charset="0"/>
              </a:rPr>
              <a:t>합은 </a:t>
            </a:r>
            <a:r>
              <a:rPr lang="en-US" altLang="ko-KR" b="1" dirty="0">
                <a:latin typeface="Consolas" panose="020B0609020204030204" pitchFamily="49" charset="0"/>
                <a:ea typeface="굴림" panose="020B0600000101010101" pitchFamily="50" charset="-127"/>
                <a:cs typeface="Courier New" panose="02070309020205020404" pitchFamily="49" charset="0"/>
              </a:rPr>
              <a:t>", sum)</a:t>
            </a:r>
          </a:p>
        </p:txBody>
      </p:sp>
      <p:sp>
        <p:nvSpPr>
          <p:cNvPr id="7" name="TextBox 6"/>
          <p:cNvSpPr txBox="1"/>
          <p:nvPr/>
        </p:nvSpPr>
        <p:spPr>
          <a:xfrm>
            <a:off x="1547664" y="2924944"/>
            <a:ext cx="5210979" cy="923330"/>
          </a:xfrm>
          <a:prstGeom prst="rect">
            <a:avLst/>
          </a:prstGeom>
          <a:solidFill>
            <a:srgbClr val="CCCCFF"/>
          </a:solidFill>
          <a:ln>
            <a:solidFill>
              <a:schemeClr val="tx1"/>
            </a:solidFill>
          </a:ln>
        </p:spPr>
        <p:txBody>
          <a:bodyPr wrap="square" rtlCol="0">
            <a:spAutoFit/>
          </a:bodyPr>
          <a:lstStyle/>
          <a:p>
            <a:r>
              <a:rPr lang="ko-KR" altLang="en-US" b="1" dirty="0">
                <a:latin typeface="Consolas" panose="020B0609020204030204" pitchFamily="49" charset="0"/>
                <a:ea typeface="굴림" panose="020B0600000101010101" pitchFamily="50" charset="-127"/>
                <a:cs typeface="Courier New" panose="02070309020205020404" pitchFamily="49" charset="0"/>
              </a:rPr>
              <a:t>첫 번째 정수</a:t>
            </a:r>
            <a:r>
              <a:rPr lang="en-US" altLang="ko-KR" b="1" dirty="0">
                <a:latin typeface="Consolas" panose="020B0609020204030204" pitchFamily="49" charset="0"/>
                <a:ea typeface="굴림" panose="020B0600000101010101" pitchFamily="50" charset="-127"/>
                <a:cs typeface="Courier New" panose="02070309020205020404" pitchFamily="49" charset="0"/>
              </a:rPr>
              <a:t>: 10</a:t>
            </a:r>
          </a:p>
          <a:p>
            <a:r>
              <a:rPr lang="ko-KR" altLang="en-US" b="1" dirty="0">
                <a:latin typeface="Consolas" panose="020B0609020204030204" pitchFamily="49" charset="0"/>
                <a:ea typeface="굴림" panose="020B0600000101010101" pitchFamily="50" charset="-127"/>
                <a:cs typeface="Courier New" panose="02070309020205020404" pitchFamily="49" charset="0"/>
              </a:rPr>
              <a:t>두 번째 정수</a:t>
            </a:r>
            <a:r>
              <a:rPr lang="en-US" altLang="ko-KR" b="1" dirty="0">
                <a:latin typeface="Consolas" panose="020B0609020204030204" pitchFamily="49" charset="0"/>
                <a:ea typeface="굴림" panose="020B0600000101010101" pitchFamily="50" charset="-127"/>
                <a:cs typeface="Courier New" panose="02070309020205020404" pitchFamily="49" charset="0"/>
              </a:rPr>
              <a:t>: 20</a:t>
            </a:r>
          </a:p>
          <a:p>
            <a:r>
              <a:rPr lang="ko-KR" altLang="en-US" b="1" dirty="0">
                <a:latin typeface="Consolas" panose="020B0609020204030204" pitchFamily="49" charset="0"/>
                <a:ea typeface="굴림" panose="020B0600000101010101" pitchFamily="50" charset="-127"/>
                <a:cs typeface="Courier New" panose="02070309020205020404" pitchFamily="49" charset="0"/>
              </a:rPr>
              <a:t>합은  </a:t>
            </a:r>
            <a:r>
              <a:rPr lang="en-US" altLang="ko-KR" b="1" dirty="0">
                <a:latin typeface="Consolas" panose="020B0609020204030204" pitchFamily="49" charset="0"/>
                <a:ea typeface="굴림" panose="020B0600000101010101" pitchFamily="50" charset="-127"/>
                <a:cs typeface="Courier New" panose="02070309020205020404" pitchFamily="49" charset="0"/>
              </a:rPr>
              <a:t>1020</a:t>
            </a:r>
          </a:p>
        </p:txBody>
      </p:sp>
      <p:sp>
        <p:nvSpPr>
          <p:cNvPr id="8" name="TextBox 7"/>
          <p:cNvSpPr txBox="1"/>
          <p:nvPr/>
        </p:nvSpPr>
        <p:spPr>
          <a:xfrm>
            <a:off x="6885083" y="3140968"/>
            <a:ext cx="2232248" cy="646331"/>
          </a:xfrm>
          <a:prstGeom prst="rect">
            <a:avLst/>
          </a:prstGeom>
          <a:noFill/>
        </p:spPr>
        <p:txBody>
          <a:bodyPr wrap="square" rtlCol="0">
            <a:spAutoFit/>
          </a:bodyPr>
          <a:lstStyle/>
          <a:p>
            <a:pPr algn="ctr"/>
            <a:r>
              <a:rPr lang="ko-KR" altLang="en-US" b="1" dirty="0">
                <a:solidFill>
                  <a:srgbClr val="0000FF"/>
                </a:solidFill>
                <a:latin typeface="굴림" panose="020B0600000101010101" pitchFamily="50" charset="-127"/>
                <a:ea typeface="굴림" panose="020B0600000101010101" pitchFamily="50" charset="-127"/>
              </a:rPr>
              <a:t>문자열로</a:t>
            </a:r>
            <a:r>
              <a:rPr lang="en-US" altLang="ko-KR" b="1" dirty="0">
                <a:solidFill>
                  <a:srgbClr val="0000FF"/>
                </a:solidFill>
                <a:latin typeface="굴림" panose="020B0600000101010101" pitchFamily="50" charset="-127"/>
                <a:ea typeface="굴림" panose="020B0600000101010101" pitchFamily="50" charset="-127"/>
              </a:rPr>
              <a:t> </a:t>
            </a:r>
            <a:r>
              <a:rPr lang="ko-KR" altLang="en-US" b="1" dirty="0">
                <a:solidFill>
                  <a:srgbClr val="0000FF"/>
                </a:solidFill>
                <a:latin typeface="굴림" panose="020B0600000101010101" pitchFamily="50" charset="-127"/>
                <a:ea typeface="굴림" panose="020B0600000101010101" pitchFamily="50" charset="-127"/>
              </a:rPr>
              <a:t>간주하여 </a:t>
            </a:r>
            <a:endParaRPr lang="en-US" altLang="ko-KR" b="1" dirty="0">
              <a:solidFill>
                <a:srgbClr val="0000FF"/>
              </a:solidFill>
              <a:latin typeface="굴림" panose="020B0600000101010101" pitchFamily="50" charset="-127"/>
              <a:ea typeface="굴림" panose="020B0600000101010101" pitchFamily="50" charset="-127"/>
            </a:endParaRPr>
          </a:p>
          <a:p>
            <a:pPr algn="ctr"/>
            <a:r>
              <a:rPr lang="ko-KR" altLang="en-US" b="1" dirty="0">
                <a:solidFill>
                  <a:srgbClr val="0000FF"/>
                </a:solidFill>
                <a:latin typeface="굴림" panose="020B0600000101010101" pitchFamily="50" charset="-127"/>
                <a:ea typeface="굴림" panose="020B0600000101010101" pitchFamily="50" charset="-127"/>
              </a:rPr>
              <a:t>서로 연결</a:t>
            </a:r>
          </a:p>
        </p:txBody>
      </p:sp>
      <p:sp>
        <p:nvSpPr>
          <p:cNvPr id="10" name="TextBox 9"/>
          <p:cNvSpPr txBox="1"/>
          <p:nvPr/>
        </p:nvSpPr>
        <p:spPr>
          <a:xfrm>
            <a:off x="6804248" y="4221088"/>
            <a:ext cx="2232248" cy="923330"/>
          </a:xfrm>
          <a:prstGeom prst="rect">
            <a:avLst/>
          </a:prstGeom>
          <a:noFill/>
        </p:spPr>
        <p:txBody>
          <a:bodyPr wrap="square" rtlCol="0">
            <a:spAutoFit/>
          </a:bodyPr>
          <a:lstStyle/>
          <a:p>
            <a:pPr algn="ctr"/>
            <a:r>
              <a:rPr lang="ko-KR" altLang="en-US" b="1" dirty="0">
                <a:solidFill>
                  <a:srgbClr val="0000FF"/>
                </a:solidFill>
                <a:latin typeface="굴림" panose="020B0600000101010101" pitchFamily="50" charset="-127"/>
                <a:ea typeface="굴림" panose="020B0600000101010101" pitchFamily="50" charset="-127"/>
              </a:rPr>
              <a:t>문자열을</a:t>
            </a:r>
            <a:r>
              <a:rPr lang="en-US" altLang="ko-KR" b="1" dirty="0">
                <a:solidFill>
                  <a:srgbClr val="0000FF"/>
                </a:solidFill>
                <a:latin typeface="굴림" panose="020B0600000101010101" pitchFamily="50" charset="-127"/>
                <a:ea typeface="굴림" panose="020B0600000101010101" pitchFamily="50" charset="-127"/>
              </a:rPr>
              <a:t> </a:t>
            </a:r>
            <a:r>
              <a:rPr lang="ko-KR" altLang="en-US" b="1" dirty="0">
                <a:solidFill>
                  <a:srgbClr val="0000FF"/>
                </a:solidFill>
                <a:latin typeface="굴림" panose="020B0600000101010101" pitchFamily="50" charset="-127"/>
                <a:ea typeface="굴림" panose="020B0600000101010101" pitchFamily="50" charset="-127"/>
              </a:rPr>
              <a:t>정수</a:t>
            </a:r>
            <a:r>
              <a:rPr lang="en-US" altLang="ko-KR" b="1" dirty="0">
                <a:solidFill>
                  <a:srgbClr val="0000FF"/>
                </a:solidFill>
                <a:latin typeface="굴림" panose="020B0600000101010101" pitchFamily="50" charset="-127"/>
                <a:ea typeface="굴림" panose="020B0600000101010101" pitchFamily="50" charset="-127"/>
              </a:rPr>
              <a:t>(integer)</a:t>
            </a:r>
            <a:r>
              <a:rPr lang="ko-KR" altLang="en-US" b="1" dirty="0">
                <a:solidFill>
                  <a:srgbClr val="0000FF"/>
                </a:solidFill>
                <a:latin typeface="굴림" panose="020B0600000101010101" pitchFamily="50" charset="-127"/>
                <a:ea typeface="굴림" panose="020B0600000101010101" pitchFamily="50" charset="-127"/>
              </a:rPr>
              <a:t>로</a:t>
            </a:r>
            <a:r>
              <a:rPr lang="en-US" altLang="ko-KR" b="1" dirty="0">
                <a:solidFill>
                  <a:srgbClr val="0000FF"/>
                </a:solidFill>
                <a:latin typeface="굴림" panose="020B0600000101010101" pitchFamily="50" charset="-127"/>
                <a:ea typeface="굴림" panose="020B0600000101010101" pitchFamily="50" charset="-127"/>
              </a:rPr>
              <a:t> </a:t>
            </a:r>
            <a:r>
              <a:rPr lang="ko-KR" altLang="en-US" b="1" dirty="0">
                <a:solidFill>
                  <a:srgbClr val="0000FF"/>
                </a:solidFill>
                <a:latin typeface="굴림" panose="020B0600000101010101" pitchFamily="50" charset="-127"/>
                <a:ea typeface="굴림" panose="020B0600000101010101" pitchFamily="50" charset="-127"/>
              </a:rPr>
              <a:t>변환</a:t>
            </a:r>
            <a:endParaRPr lang="en-US" altLang="ko-KR" b="1" dirty="0">
              <a:solidFill>
                <a:srgbClr val="0000FF"/>
              </a:solidFill>
              <a:latin typeface="굴림" panose="020B0600000101010101" pitchFamily="50" charset="-127"/>
              <a:ea typeface="굴림" panose="020B0600000101010101" pitchFamily="50" charset="-127"/>
            </a:endParaRPr>
          </a:p>
        </p:txBody>
      </p:sp>
    </p:spTree>
    <p:custDataLst>
      <p:tags r:id="rId1"/>
    </p:custDataLst>
    <p:extLst>
      <p:ext uri="{BB962C8B-B14F-4D97-AF65-F5344CB8AC3E}">
        <p14:creationId xmlns:p14="http://schemas.microsoft.com/office/powerpoint/2010/main" val="2567910303"/>
      </p:ext>
    </p:extLst>
  </p:cSld>
  <p:clrMapOvr>
    <a:masterClrMapping/>
  </p:clrMapOvr>
  <mc:AlternateContent xmlns:mc="http://schemas.openxmlformats.org/markup-compatibility/2006" xmlns:p14="http://schemas.microsoft.com/office/powerpoint/2010/main">
    <mc:Choice Requires="p14">
      <p:transition spd="slow" p14:dur="2000" advTm="56001"/>
    </mc:Choice>
    <mc:Fallback xmlns="">
      <p:transition spd="slow" advTm="560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 과제 </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a:t>사용자는 </a:t>
            </a:r>
            <a:r>
              <a:rPr lang="en-US" altLang="ko-KR" b="1" dirty="0"/>
              <a:t>1000</a:t>
            </a:r>
            <a:r>
              <a:rPr lang="ko-KR" altLang="en-US" b="1" dirty="0"/>
              <a:t>원</a:t>
            </a:r>
            <a:r>
              <a:rPr lang="ko-KR" altLang="en-US" dirty="0"/>
              <a:t>짜리 지폐와 </a:t>
            </a:r>
            <a:r>
              <a:rPr lang="en-US" altLang="ko-KR" b="1" dirty="0"/>
              <a:t>500</a:t>
            </a:r>
            <a:r>
              <a:rPr lang="ko-KR" altLang="en-US" b="1" dirty="0"/>
              <a:t>원</a:t>
            </a:r>
            <a:r>
              <a:rPr lang="ko-KR" altLang="en-US" dirty="0"/>
              <a:t>짜리 동전</a:t>
            </a:r>
            <a:r>
              <a:rPr lang="en-US" altLang="ko-KR" dirty="0"/>
              <a:t>, </a:t>
            </a:r>
            <a:r>
              <a:rPr lang="en-US" altLang="ko-KR" b="1" dirty="0"/>
              <a:t>100</a:t>
            </a:r>
            <a:r>
              <a:rPr lang="ko-KR" altLang="en-US" b="1" dirty="0"/>
              <a:t>원</a:t>
            </a:r>
            <a:r>
              <a:rPr lang="ko-KR" altLang="en-US" dirty="0"/>
              <a:t>짜리 동전을 사용할 수 있다</a:t>
            </a:r>
            <a:r>
              <a:rPr lang="en-US" altLang="ko-KR" dirty="0"/>
              <a:t>. </a:t>
            </a:r>
            <a:r>
              <a:rPr lang="ko-KR" altLang="en-US" b="1" dirty="0">
                <a:solidFill>
                  <a:srgbClr val="0000FF"/>
                </a:solidFill>
              </a:rPr>
              <a:t>물건값</a:t>
            </a:r>
            <a:r>
              <a:rPr lang="ko-KR" altLang="en-US" dirty="0"/>
              <a:t>을 </a:t>
            </a:r>
            <a:r>
              <a:rPr lang="ko-KR" altLang="en-US" b="1" dirty="0">
                <a:solidFill>
                  <a:srgbClr val="0000FF"/>
                </a:solidFill>
              </a:rPr>
              <a:t>입력</a:t>
            </a:r>
            <a:r>
              <a:rPr lang="ko-KR" altLang="en-US" dirty="0"/>
              <a:t>하고 </a:t>
            </a:r>
            <a:r>
              <a:rPr lang="en-US" altLang="ko-KR" dirty="0"/>
              <a:t>1000</a:t>
            </a:r>
            <a:r>
              <a:rPr lang="ko-KR" altLang="en-US" dirty="0"/>
              <a:t>원권</a:t>
            </a:r>
            <a:r>
              <a:rPr lang="en-US" altLang="ko-KR" dirty="0"/>
              <a:t>, 500</a:t>
            </a:r>
            <a:r>
              <a:rPr lang="ko-KR" altLang="en-US" dirty="0"/>
              <a:t>원짜리 동전</a:t>
            </a:r>
            <a:r>
              <a:rPr lang="en-US" altLang="ko-KR" dirty="0"/>
              <a:t>, 100</a:t>
            </a:r>
            <a:r>
              <a:rPr lang="ko-KR" altLang="en-US" dirty="0"/>
              <a:t>원짜리 동전의 개수를 입력하면 </a:t>
            </a:r>
            <a:r>
              <a:rPr lang="ko-KR" altLang="en-US" b="1" dirty="0">
                <a:solidFill>
                  <a:srgbClr val="0000FF"/>
                </a:solidFill>
              </a:rPr>
              <a:t>거스름돈</a:t>
            </a:r>
            <a:r>
              <a:rPr lang="ko-KR" altLang="en-US" dirty="0"/>
              <a:t>을 </a:t>
            </a:r>
            <a:r>
              <a:rPr lang="ko-KR" altLang="en-US" b="1" dirty="0">
                <a:solidFill>
                  <a:srgbClr val="0000FF"/>
                </a:solidFill>
              </a:rPr>
              <a:t>계산</a:t>
            </a:r>
            <a:r>
              <a:rPr lang="ko-KR" altLang="en-US" dirty="0"/>
              <a:t>하여서 </a:t>
            </a:r>
            <a:r>
              <a:rPr lang="ko-KR" altLang="en-US" b="1" dirty="0">
                <a:solidFill>
                  <a:srgbClr val="0000FF"/>
                </a:solidFill>
              </a:rPr>
              <a:t>동전</a:t>
            </a:r>
            <a:r>
              <a:rPr lang="ko-KR" altLang="en-US" dirty="0"/>
              <a:t>으로 </a:t>
            </a:r>
            <a:r>
              <a:rPr lang="ko-KR" altLang="en-US" b="1" dirty="0">
                <a:solidFill>
                  <a:srgbClr val="0000FF"/>
                </a:solidFill>
              </a:rPr>
              <a:t>반환</a:t>
            </a:r>
            <a:r>
              <a:rPr lang="ko-KR" altLang="en-US" dirty="0"/>
              <a:t>한다</a:t>
            </a:r>
            <a:r>
              <a:rPr lang="en-US" altLang="ko-KR" dirty="0"/>
              <a:t>. </a:t>
            </a:r>
            <a:endParaRPr lang="ko-KR" altLang="en-US" dirty="0"/>
          </a:p>
          <a:p>
            <a:endParaRPr lang="ko-KR" altLang="en-US" dirty="0"/>
          </a:p>
        </p:txBody>
      </p:sp>
      <p:sp>
        <p:nvSpPr>
          <p:cNvPr id="4" name="TextBox 3"/>
          <p:cNvSpPr txBox="1"/>
          <p:nvPr/>
        </p:nvSpPr>
        <p:spPr>
          <a:xfrm>
            <a:off x="1579083" y="3212976"/>
            <a:ext cx="6305285" cy="1631216"/>
          </a:xfrm>
          <a:prstGeom prst="rect">
            <a:avLst/>
          </a:prstGeom>
          <a:solidFill>
            <a:srgbClr val="CCCCFF"/>
          </a:solidFill>
          <a:ln>
            <a:solidFill>
              <a:schemeClr val="tx1"/>
            </a:solidFill>
          </a:ln>
        </p:spPr>
        <p:txBody>
          <a:bodyPr wrap="square" rtlCol="0">
            <a:spAutoFit/>
          </a:bodyPr>
          <a:lstStyle/>
          <a:p>
            <a:r>
              <a:rPr lang="ko-KR" altLang="en-US" sz="2000" b="1" dirty="0">
                <a:latin typeface="Consolas" panose="020B0609020204030204" pitchFamily="49" charset="0"/>
                <a:ea typeface="굴림" panose="020B0600000101010101" pitchFamily="50" charset="-127"/>
                <a:cs typeface="Courier New" panose="02070309020205020404" pitchFamily="49" charset="0"/>
              </a:rPr>
              <a:t>물건값을 </a:t>
            </a:r>
            <a:r>
              <a:rPr lang="ko-KR" altLang="en-US" sz="2000" b="1" dirty="0" err="1">
                <a:latin typeface="Consolas" panose="020B0609020204030204" pitchFamily="49" charset="0"/>
                <a:ea typeface="굴림" panose="020B0600000101010101" pitchFamily="50" charset="-127"/>
                <a:cs typeface="Courier New" panose="02070309020205020404" pitchFamily="49" charset="0"/>
              </a:rPr>
              <a:t>입력하시오</a:t>
            </a:r>
            <a:r>
              <a:rPr lang="en-US" altLang="ko-KR" sz="2000" b="1" dirty="0">
                <a:latin typeface="Consolas" panose="020B0609020204030204" pitchFamily="49" charset="0"/>
                <a:ea typeface="굴림" panose="020B0600000101010101" pitchFamily="50" charset="-127"/>
                <a:cs typeface="Courier New" panose="02070309020205020404" pitchFamily="49" charset="0"/>
              </a:rPr>
              <a:t>: 750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1000</a:t>
            </a:r>
            <a:r>
              <a:rPr lang="ko-KR" altLang="en-US" sz="2000" b="1" dirty="0">
                <a:latin typeface="Consolas" panose="020B0609020204030204" pitchFamily="49" charset="0"/>
                <a:ea typeface="굴림" panose="020B0600000101010101" pitchFamily="50" charset="-127"/>
                <a:cs typeface="Courier New" panose="02070309020205020404" pitchFamily="49" charset="0"/>
              </a:rPr>
              <a:t>원 </a:t>
            </a:r>
            <a:r>
              <a:rPr lang="ko-KR" altLang="en-US" sz="2000" b="1" dirty="0" err="1">
                <a:latin typeface="Consolas" panose="020B0609020204030204" pitchFamily="49" charset="0"/>
                <a:ea typeface="굴림" panose="020B0600000101010101" pitchFamily="50" charset="-127"/>
                <a:cs typeface="Courier New" panose="02070309020205020404" pitchFamily="49" charset="0"/>
              </a:rPr>
              <a:t>지폐개수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1</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500</a:t>
            </a:r>
            <a:r>
              <a:rPr lang="ko-KR" altLang="en-US" sz="2000" b="1" dirty="0">
                <a:latin typeface="Consolas" panose="020B0609020204030204" pitchFamily="49" charset="0"/>
                <a:ea typeface="굴림" panose="020B0600000101010101" pitchFamily="50" charset="-127"/>
                <a:cs typeface="Courier New" panose="02070309020205020404" pitchFamily="49" charset="0"/>
              </a:rPr>
              <a:t>원 </a:t>
            </a:r>
            <a:r>
              <a:rPr lang="ko-KR" altLang="en-US" sz="2000" b="1" dirty="0" err="1">
                <a:latin typeface="Consolas" panose="020B0609020204030204" pitchFamily="49" charset="0"/>
                <a:ea typeface="굴림" panose="020B0600000101010101" pitchFamily="50" charset="-127"/>
                <a:cs typeface="Courier New" panose="02070309020205020404" pitchFamily="49" charset="0"/>
              </a:rPr>
              <a:t>동전개수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100</a:t>
            </a:r>
            <a:r>
              <a:rPr lang="ko-KR" altLang="en-US" sz="2000" b="1" dirty="0">
                <a:latin typeface="Consolas" panose="020B0609020204030204" pitchFamily="49" charset="0"/>
                <a:ea typeface="굴림" panose="020B0600000101010101" pitchFamily="50" charset="-127"/>
                <a:cs typeface="Courier New" panose="02070309020205020404" pitchFamily="49" charset="0"/>
              </a:rPr>
              <a:t>원 </a:t>
            </a:r>
            <a:r>
              <a:rPr lang="ko-KR" altLang="en-US" sz="2000" b="1" dirty="0" err="1">
                <a:latin typeface="Consolas" panose="020B0609020204030204" pitchFamily="49" charset="0"/>
                <a:ea typeface="굴림" panose="020B0600000101010101" pitchFamily="50" charset="-127"/>
                <a:cs typeface="Courier New" panose="02070309020205020404" pitchFamily="49" charset="0"/>
              </a:rPr>
              <a:t>동전개수</a:t>
            </a:r>
            <a:r>
              <a:rPr lang="en-US" altLang="ko-KR" sz="2000" b="1" dirty="0">
                <a:latin typeface="Consolas" panose="020B0609020204030204" pitchFamily="49" charset="0"/>
                <a:ea typeface="굴림" panose="020B0600000101010101" pitchFamily="50" charset="-127"/>
                <a:cs typeface="Courier New" panose="02070309020205020404" pitchFamily="49" charset="0"/>
              </a:rPr>
              <a:t>: 0</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500</a:t>
            </a:r>
            <a:r>
              <a:rPr lang="ko-KR" altLang="en-US" sz="2000" b="1" dirty="0">
                <a:latin typeface="Consolas" panose="020B0609020204030204" pitchFamily="49" charset="0"/>
                <a:ea typeface="굴림" panose="020B0600000101010101" pitchFamily="50" charset="-127"/>
                <a:cs typeface="Courier New" panose="02070309020205020404" pitchFamily="49" charset="0"/>
              </a:rPr>
              <a:t>원</a:t>
            </a:r>
            <a:r>
              <a:rPr lang="en-US" altLang="ko-KR" sz="2000" b="1" dirty="0">
                <a:latin typeface="Consolas" panose="020B0609020204030204" pitchFamily="49" charset="0"/>
                <a:ea typeface="굴림" panose="020B0600000101010101" pitchFamily="50" charset="-127"/>
                <a:cs typeface="Courier New" panose="02070309020205020404" pitchFamily="49" charset="0"/>
              </a:rPr>
              <a:t>= 0 100</a:t>
            </a:r>
            <a:r>
              <a:rPr lang="ko-KR" altLang="en-US" sz="2000" b="1" dirty="0">
                <a:latin typeface="Consolas" panose="020B0609020204030204" pitchFamily="49" charset="0"/>
                <a:ea typeface="굴림" panose="020B0600000101010101" pitchFamily="50" charset="-127"/>
                <a:cs typeface="Courier New" panose="02070309020205020404" pitchFamily="49" charset="0"/>
              </a:rPr>
              <a:t>원</a:t>
            </a:r>
            <a:r>
              <a:rPr lang="en-US" altLang="ko-KR" sz="2000" b="1" dirty="0">
                <a:latin typeface="Consolas" panose="020B0609020204030204" pitchFamily="49" charset="0"/>
                <a:ea typeface="굴림" panose="020B0600000101010101" pitchFamily="50" charset="-127"/>
                <a:cs typeface="Courier New" panose="02070309020205020404" pitchFamily="49" charset="0"/>
              </a:rPr>
              <a:t>= 2 10</a:t>
            </a:r>
            <a:r>
              <a:rPr lang="ko-KR" altLang="en-US" sz="2000" b="1" dirty="0">
                <a:latin typeface="Consolas" panose="020B0609020204030204" pitchFamily="49" charset="0"/>
                <a:ea typeface="굴림" panose="020B0600000101010101" pitchFamily="50" charset="-127"/>
                <a:cs typeface="Courier New" panose="02070309020205020404" pitchFamily="49" charset="0"/>
              </a:rPr>
              <a:t>원</a:t>
            </a:r>
            <a:r>
              <a:rPr lang="en-US" altLang="ko-KR" sz="2000" b="1" dirty="0">
                <a:latin typeface="Consolas" panose="020B0609020204030204" pitchFamily="49" charset="0"/>
                <a:ea typeface="굴림" panose="020B0600000101010101" pitchFamily="50" charset="-127"/>
                <a:cs typeface="Courier New" panose="02070309020205020404" pitchFamily="49" charset="0"/>
              </a:rPr>
              <a:t>= 5 1</a:t>
            </a:r>
            <a:r>
              <a:rPr lang="ko-KR" altLang="en-US" sz="2000" b="1" dirty="0">
                <a:latin typeface="Consolas" panose="020B0609020204030204" pitchFamily="49" charset="0"/>
                <a:ea typeface="굴림" panose="020B0600000101010101" pitchFamily="50" charset="-127"/>
                <a:cs typeface="Courier New" panose="02070309020205020404" pitchFamily="49" charset="0"/>
              </a:rPr>
              <a:t>원</a:t>
            </a:r>
            <a:r>
              <a:rPr lang="en-US" altLang="ko-KR" sz="2000" b="1" dirty="0">
                <a:latin typeface="Consolas" panose="020B0609020204030204" pitchFamily="49" charset="0"/>
                <a:ea typeface="굴림" panose="020B0600000101010101" pitchFamily="50" charset="-127"/>
                <a:cs typeface="Courier New" panose="02070309020205020404" pitchFamily="49" charset="0"/>
              </a:rPr>
              <a:t>= 0</a:t>
            </a:r>
          </a:p>
        </p:txBody>
      </p:sp>
      <p:sp>
        <p:nvSpPr>
          <p:cNvPr id="7" name="TextBox 6">
            <a:extLst>
              <a:ext uri="{FF2B5EF4-FFF2-40B4-BE49-F238E27FC236}">
                <a16:creationId xmlns:a16="http://schemas.microsoft.com/office/drawing/2014/main" id="{231E25B7-F16C-4E7D-8E78-274D400ECC81}"/>
              </a:ext>
            </a:extLst>
          </p:cNvPr>
          <p:cNvSpPr txBox="1"/>
          <p:nvPr/>
        </p:nvSpPr>
        <p:spPr>
          <a:xfrm>
            <a:off x="9359380" y="9670934"/>
            <a:ext cx="8280920" cy="6001643"/>
          </a:xfrm>
          <a:prstGeom prst="rect">
            <a:avLst/>
          </a:prstGeom>
          <a:solidFill>
            <a:srgbClr val="CCFFFF"/>
          </a:solidFill>
          <a:ln>
            <a:solidFill>
              <a:schemeClr val="tx1"/>
            </a:solidFill>
          </a:ln>
        </p:spPr>
        <p:txBody>
          <a:bodyPr wrap="square" rtlCol="0">
            <a:spAutoFit/>
          </a:bodyPr>
          <a:lstStyle/>
          <a:p>
            <a:r>
              <a:rPr lang="en-US" altLang="ko-KR" sz="1600" b="1" dirty="0" err="1">
                <a:latin typeface="Consolas" panose="020B0609020204030204" pitchFamily="49" charset="0"/>
                <a:ea typeface="굴림" panose="020B0600000101010101" pitchFamily="50" charset="-127"/>
                <a:cs typeface="Courier New" panose="02070309020205020404" pitchFamily="49" charset="0"/>
              </a:rPr>
              <a:t>itemPrice</a:t>
            </a:r>
            <a:r>
              <a:rPr lang="en-US" altLang="ko-KR" sz="1600" b="1" dirty="0">
                <a:latin typeface="Consolas" panose="020B0609020204030204" pitchFamily="49" charset="0"/>
                <a:ea typeface="굴림" panose="020B0600000101010101" pitchFamily="50" charset="-127"/>
                <a:cs typeface="Courier New" panose="02070309020205020404" pitchFamily="49" charset="0"/>
              </a:rPr>
              <a:t> = </a:t>
            </a:r>
            <a:r>
              <a:rPr lang="en-US" altLang="ko-KR" sz="1600" b="1" dirty="0" err="1">
                <a:latin typeface="Consolas" panose="020B0609020204030204" pitchFamily="49" charset="0"/>
                <a:ea typeface="굴림" panose="020B0600000101010101" pitchFamily="50" charset="-127"/>
                <a:cs typeface="Courier New" panose="02070309020205020404" pitchFamily="49" charset="0"/>
              </a:rPr>
              <a:t>int</a:t>
            </a:r>
            <a:r>
              <a:rPr lang="en-US" altLang="ko-KR" sz="1600" b="1" dirty="0">
                <a:latin typeface="Consolas" panose="020B0609020204030204" pitchFamily="49" charset="0"/>
                <a:ea typeface="굴림" panose="020B0600000101010101" pitchFamily="50" charset="-127"/>
                <a:cs typeface="Courier New" panose="02070309020205020404" pitchFamily="49" charset="0"/>
              </a:rPr>
              <a:t>(input("</a:t>
            </a:r>
            <a:r>
              <a:rPr lang="ko-KR" altLang="en-US" sz="1600" b="1" dirty="0">
                <a:latin typeface="Consolas" panose="020B0609020204030204" pitchFamily="49" charset="0"/>
                <a:ea typeface="굴림" panose="020B0600000101010101" pitchFamily="50" charset="-127"/>
                <a:cs typeface="Courier New" panose="02070309020205020404" pitchFamily="49" charset="0"/>
              </a:rPr>
              <a:t>물건값을 </a:t>
            </a:r>
            <a:r>
              <a:rPr lang="ko-KR" altLang="en-US" sz="1600" b="1" dirty="0" err="1">
                <a:latin typeface="Consolas" panose="020B0609020204030204" pitchFamily="49" charset="0"/>
                <a:ea typeface="굴림" panose="020B0600000101010101" pitchFamily="50" charset="-127"/>
                <a:cs typeface="Courier New" panose="02070309020205020404" pitchFamily="49" charset="0"/>
              </a:rPr>
              <a:t>입력하시오</a:t>
            </a:r>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note = </a:t>
            </a:r>
            <a:r>
              <a:rPr lang="en-US" altLang="ko-KR" sz="1600" b="1" dirty="0" err="1">
                <a:latin typeface="Consolas" panose="020B0609020204030204" pitchFamily="49" charset="0"/>
                <a:ea typeface="굴림" panose="020B0600000101010101" pitchFamily="50" charset="-127"/>
                <a:cs typeface="Courier New" panose="02070309020205020404" pitchFamily="49" charset="0"/>
              </a:rPr>
              <a:t>int</a:t>
            </a:r>
            <a:r>
              <a:rPr lang="en-US" altLang="ko-KR" sz="1600" b="1" dirty="0">
                <a:latin typeface="Consolas" panose="020B0609020204030204" pitchFamily="49" charset="0"/>
                <a:ea typeface="굴림" panose="020B0600000101010101" pitchFamily="50" charset="-127"/>
                <a:cs typeface="Courier New" panose="02070309020205020404" pitchFamily="49" charset="0"/>
              </a:rPr>
              <a:t>(input("1000</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 </a:t>
            </a:r>
            <a:r>
              <a:rPr lang="ko-KR" altLang="en-US" sz="1600" b="1" dirty="0" err="1">
                <a:latin typeface="Consolas" panose="020B0609020204030204" pitchFamily="49" charset="0"/>
                <a:ea typeface="굴림" panose="020B0600000101010101" pitchFamily="50" charset="-127"/>
                <a:cs typeface="Courier New" panose="02070309020205020404" pitchFamily="49" charset="0"/>
              </a:rPr>
              <a:t>지폐개수</a:t>
            </a:r>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coin500 = </a:t>
            </a:r>
            <a:r>
              <a:rPr lang="en-US" altLang="ko-KR" sz="1600" b="1" dirty="0" err="1">
                <a:latin typeface="Consolas" panose="020B0609020204030204" pitchFamily="49" charset="0"/>
                <a:ea typeface="굴림" panose="020B0600000101010101" pitchFamily="50" charset="-127"/>
                <a:cs typeface="Courier New" panose="02070309020205020404" pitchFamily="49" charset="0"/>
              </a:rPr>
              <a:t>int</a:t>
            </a:r>
            <a:r>
              <a:rPr lang="en-US" altLang="ko-KR" sz="1600" b="1" dirty="0">
                <a:latin typeface="Consolas" panose="020B0609020204030204" pitchFamily="49" charset="0"/>
                <a:ea typeface="굴림" panose="020B0600000101010101" pitchFamily="50" charset="-127"/>
                <a:cs typeface="Courier New" panose="02070309020205020404" pitchFamily="49" charset="0"/>
              </a:rPr>
              <a:t>(input("500</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 </a:t>
            </a:r>
            <a:r>
              <a:rPr lang="ko-KR" altLang="en-US" sz="1600" b="1" dirty="0" err="1">
                <a:latin typeface="Consolas" panose="020B0609020204030204" pitchFamily="49" charset="0"/>
                <a:ea typeface="굴림" panose="020B0600000101010101" pitchFamily="50" charset="-127"/>
                <a:cs typeface="Courier New" panose="02070309020205020404" pitchFamily="49" charset="0"/>
              </a:rPr>
              <a:t>동전개수</a:t>
            </a:r>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coin100 = </a:t>
            </a:r>
            <a:r>
              <a:rPr lang="en-US" altLang="ko-KR" sz="1600" b="1" dirty="0" err="1">
                <a:latin typeface="Consolas" panose="020B0609020204030204" pitchFamily="49" charset="0"/>
                <a:ea typeface="굴림" panose="020B0600000101010101" pitchFamily="50" charset="-127"/>
                <a:cs typeface="Courier New" panose="02070309020205020404" pitchFamily="49" charset="0"/>
              </a:rPr>
              <a:t>int</a:t>
            </a:r>
            <a:r>
              <a:rPr lang="en-US" altLang="ko-KR" sz="1600" b="1" dirty="0">
                <a:latin typeface="Consolas" panose="020B0609020204030204" pitchFamily="49" charset="0"/>
                <a:ea typeface="굴림" panose="020B0600000101010101" pitchFamily="50" charset="-127"/>
                <a:cs typeface="Courier New" panose="02070309020205020404" pitchFamily="49" charset="0"/>
              </a:rPr>
              <a:t>(input("100</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 </a:t>
            </a:r>
            <a:r>
              <a:rPr lang="ko-KR" altLang="en-US" sz="1600" b="1" dirty="0" err="1">
                <a:latin typeface="Consolas" panose="020B0609020204030204" pitchFamily="49" charset="0"/>
                <a:ea typeface="굴림" panose="020B0600000101010101" pitchFamily="50" charset="-127"/>
                <a:cs typeface="Courier New" panose="02070309020205020404" pitchFamily="49" charset="0"/>
              </a:rPr>
              <a:t>동전개수</a:t>
            </a:r>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p>
          <a:p>
            <a:endParaRPr lang="en-US" altLang="ko-KR" sz="16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change = note*1000 + coin500*500 + coin100*100 - </a:t>
            </a:r>
            <a:r>
              <a:rPr lang="en-US" altLang="ko-KR" sz="1600" b="1" dirty="0" err="1">
                <a:latin typeface="Consolas" panose="020B0609020204030204" pitchFamily="49" charset="0"/>
                <a:ea typeface="굴림" panose="020B0600000101010101" pitchFamily="50" charset="-127"/>
                <a:cs typeface="Courier New" panose="02070309020205020404" pitchFamily="49" charset="0"/>
              </a:rPr>
              <a:t>itemPrice</a:t>
            </a:r>
            <a:endParaRPr lang="en-US" altLang="ko-KR" sz="1600" b="1" dirty="0">
              <a:latin typeface="Consolas" panose="020B0609020204030204" pitchFamily="49" charset="0"/>
              <a:ea typeface="굴림" panose="020B0600000101010101" pitchFamily="50" charset="-127"/>
              <a:cs typeface="Courier New" panose="02070309020205020404" pitchFamily="49" charset="0"/>
            </a:endParaRPr>
          </a:p>
          <a:p>
            <a:endParaRPr lang="en-US" altLang="ko-KR" sz="16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r>
              <a:rPr lang="ko-KR" altLang="en-US" sz="1600" b="1" dirty="0">
                <a:latin typeface="Consolas" panose="020B0609020204030204" pitchFamily="49" charset="0"/>
                <a:ea typeface="굴림" panose="020B0600000101010101" pitchFamily="50" charset="-127"/>
                <a:cs typeface="Courier New" panose="02070309020205020404" pitchFamily="49" charset="0"/>
              </a:rPr>
              <a:t>거스름돈</a:t>
            </a:r>
            <a:r>
              <a:rPr lang="en-US" altLang="ko-KR" sz="1600" b="1" dirty="0">
                <a:latin typeface="Consolas" panose="020B0609020204030204" pitchFamily="49" charset="0"/>
                <a:ea typeface="굴림" panose="020B0600000101010101" pitchFamily="50" charset="-127"/>
                <a:cs typeface="Courier New" panose="02070309020205020404" pitchFamily="49" charset="0"/>
              </a:rPr>
              <a:t>(500</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 동전 개수</a:t>
            </a:r>
            <a:r>
              <a:rPr lang="en-US" altLang="ko-KR" sz="1600" b="1" dirty="0">
                <a:latin typeface="Consolas" panose="020B0609020204030204" pitchFamily="49" charset="0"/>
                <a:ea typeface="굴림" panose="020B0600000101010101" pitchFamily="50" charset="-127"/>
                <a:cs typeface="Courier New" panose="02070309020205020404" pitchFamily="49" charset="0"/>
              </a:rPr>
              <a:t>)</a:t>
            </a:r>
            <a:r>
              <a:rPr lang="ko-KR" altLang="en-US" sz="1600" b="1" dirty="0">
                <a:latin typeface="Consolas" panose="020B0609020204030204" pitchFamily="49" charset="0"/>
                <a:ea typeface="굴림" panose="020B0600000101010101" pitchFamily="50" charset="-127"/>
                <a:cs typeface="Courier New" panose="02070309020205020404" pitchFamily="49" charset="0"/>
              </a:rPr>
              <a:t>을 계산한다</a:t>
            </a:r>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nCoin500 = change//500</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change = change%500</a:t>
            </a:r>
          </a:p>
          <a:p>
            <a:endParaRPr lang="en-US" altLang="ko-KR" sz="16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r>
              <a:rPr lang="ko-KR" altLang="en-US" sz="1600" b="1" dirty="0">
                <a:latin typeface="Consolas" panose="020B0609020204030204" pitchFamily="49" charset="0"/>
                <a:ea typeface="굴림" panose="020B0600000101010101" pitchFamily="50" charset="-127"/>
                <a:cs typeface="Courier New" panose="02070309020205020404" pitchFamily="49" charset="0"/>
              </a:rPr>
              <a:t>거스름돈</a:t>
            </a:r>
            <a:r>
              <a:rPr lang="en-US" altLang="ko-KR" sz="1600" b="1" dirty="0">
                <a:latin typeface="Consolas" panose="020B0609020204030204" pitchFamily="49" charset="0"/>
                <a:ea typeface="굴림" panose="020B0600000101010101" pitchFamily="50" charset="-127"/>
                <a:cs typeface="Courier New" panose="02070309020205020404" pitchFamily="49" charset="0"/>
              </a:rPr>
              <a:t>(100</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 동전 개수</a:t>
            </a:r>
            <a:r>
              <a:rPr lang="en-US" altLang="ko-KR" sz="1600" b="1" dirty="0">
                <a:latin typeface="Consolas" panose="020B0609020204030204" pitchFamily="49" charset="0"/>
                <a:ea typeface="굴림" panose="020B0600000101010101" pitchFamily="50" charset="-127"/>
                <a:cs typeface="Courier New" panose="02070309020205020404" pitchFamily="49" charset="0"/>
              </a:rPr>
              <a:t>)</a:t>
            </a:r>
            <a:r>
              <a:rPr lang="ko-KR" altLang="en-US" sz="1600" b="1" dirty="0">
                <a:latin typeface="Consolas" panose="020B0609020204030204" pitchFamily="49" charset="0"/>
                <a:ea typeface="굴림" panose="020B0600000101010101" pitchFamily="50" charset="-127"/>
                <a:cs typeface="Courier New" panose="02070309020205020404" pitchFamily="49" charset="0"/>
              </a:rPr>
              <a:t>을 계산한다</a:t>
            </a:r>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nCoin100 = change//100</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change = change%100</a:t>
            </a:r>
          </a:p>
          <a:p>
            <a:endParaRPr lang="en-US" altLang="ko-KR" sz="16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r>
              <a:rPr lang="ko-KR" altLang="en-US" sz="1600" b="1" dirty="0">
                <a:latin typeface="Consolas" panose="020B0609020204030204" pitchFamily="49" charset="0"/>
                <a:ea typeface="굴림" panose="020B0600000101010101" pitchFamily="50" charset="-127"/>
                <a:cs typeface="Courier New" panose="02070309020205020404" pitchFamily="49" charset="0"/>
              </a:rPr>
              <a:t>거스름돈</a:t>
            </a:r>
            <a:r>
              <a:rPr lang="en-US" altLang="ko-KR" sz="1600" b="1" dirty="0">
                <a:latin typeface="Consolas" panose="020B0609020204030204" pitchFamily="49" charset="0"/>
                <a:ea typeface="굴림" panose="020B0600000101010101" pitchFamily="50" charset="-127"/>
                <a:cs typeface="Courier New" panose="02070309020205020404" pitchFamily="49" charset="0"/>
              </a:rPr>
              <a:t>(10</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 동전 개수</a:t>
            </a:r>
            <a:r>
              <a:rPr lang="en-US" altLang="ko-KR" sz="1600" b="1" dirty="0">
                <a:latin typeface="Consolas" panose="020B0609020204030204" pitchFamily="49" charset="0"/>
                <a:ea typeface="굴림" panose="020B0600000101010101" pitchFamily="50" charset="-127"/>
                <a:cs typeface="Courier New" panose="02070309020205020404" pitchFamily="49" charset="0"/>
              </a:rPr>
              <a:t>)</a:t>
            </a:r>
            <a:r>
              <a:rPr lang="ko-KR" altLang="en-US" sz="1600" b="1" dirty="0">
                <a:latin typeface="Consolas" panose="020B0609020204030204" pitchFamily="49" charset="0"/>
                <a:ea typeface="굴림" panose="020B0600000101010101" pitchFamily="50" charset="-127"/>
                <a:cs typeface="Courier New" panose="02070309020205020404" pitchFamily="49" charset="0"/>
              </a:rPr>
              <a:t>을 계산한다</a:t>
            </a:r>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nCoin10 = change//10</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change = change%10</a:t>
            </a:r>
          </a:p>
          <a:p>
            <a:endParaRPr lang="en-US" altLang="ko-KR" sz="16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r>
              <a:rPr lang="ko-KR" altLang="en-US" sz="1600" b="1" dirty="0">
                <a:latin typeface="Consolas" panose="020B0609020204030204" pitchFamily="49" charset="0"/>
                <a:ea typeface="굴림" panose="020B0600000101010101" pitchFamily="50" charset="-127"/>
                <a:cs typeface="Courier New" panose="02070309020205020404" pitchFamily="49" charset="0"/>
              </a:rPr>
              <a:t>거스름돈</a:t>
            </a:r>
            <a:r>
              <a:rPr lang="en-US" altLang="ko-KR" sz="1600" b="1" dirty="0">
                <a:latin typeface="Consolas" panose="020B0609020204030204" pitchFamily="49" charset="0"/>
                <a:ea typeface="굴림" panose="020B0600000101010101" pitchFamily="50" charset="-127"/>
                <a:cs typeface="Courier New" panose="02070309020205020404" pitchFamily="49" charset="0"/>
              </a:rPr>
              <a:t>(1</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 동전 개수</a:t>
            </a:r>
            <a:r>
              <a:rPr lang="en-US" altLang="ko-KR" sz="1600" b="1" dirty="0">
                <a:latin typeface="Consolas" panose="020B0609020204030204" pitchFamily="49" charset="0"/>
                <a:ea typeface="굴림" panose="020B0600000101010101" pitchFamily="50" charset="-127"/>
                <a:cs typeface="Courier New" panose="02070309020205020404" pitchFamily="49" charset="0"/>
              </a:rPr>
              <a:t>)</a:t>
            </a:r>
            <a:r>
              <a:rPr lang="ko-KR" altLang="en-US" sz="1600" b="1" dirty="0">
                <a:latin typeface="Consolas" panose="020B0609020204030204" pitchFamily="49" charset="0"/>
                <a:ea typeface="굴림" panose="020B0600000101010101" pitchFamily="50" charset="-127"/>
                <a:cs typeface="Courier New" panose="02070309020205020404" pitchFamily="49" charset="0"/>
              </a:rPr>
              <a:t>을 계산한다</a:t>
            </a:r>
            <a:r>
              <a:rPr lang="en-US" altLang="ko-KR" sz="1600" b="1" dirty="0">
                <a:latin typeface="Consolas" panose="020B0609020204030204" pitchFamily="49" charset="0"/>
                <a:ea typeface="굴림" panose="020B0600000101010101" pitchFamily="50" charset="-127"/>
                <a:cs typeface="Courier New" panose="02070309020205020404" pitchFamily="49" charset="0"/>
              </a:rPr>
              <a:t>. </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nCoin1 = change</a:t>
            </a:r>
          </a:p>
          <a:p>
            <a:endParaRPr lang="en-US" altLang="ko-KR" sz="16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print("500</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a:t>
            </a:r>
            <a:r>
              <a:rPr lang="en-US" altLang="ko-KR" sz="1600" b="1" dirty="0">
                <a:latin typeface="Consolas" panose="020B0609020204030204" pitchFamily="49" charset="0"/>
                <a:ea typeface="굴림" panose="020B0600000101010101" pitchFamily="50" charset="-127"/>
                <a:cs typeface="Courier New" panose="02070309020205020404" pitchFamily="49" charset="0"/>
              </a:rPr>
              <a:t>=", nCoin500, "100</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a:t>
            </a:r>
            <a:r>
              <a:rPr lang="en-US" altLang="ko-KR" sz="1600" b="1" dirty="0">
                <a:latin typeface="Consolas" panose="020B0609020204030204" pitchFamily="49" charset="0"/>
                <a:ea typeface="굴림" panose="020B0600000101010101" pitchFamily="50" charset="-127"/>
                <a:cs typeface="Courier New" panose="02070309020205020404" pitchFamily="49" charset="0"/>
              </a:rPr>
              <a:t>=", nCoin100, "10</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a:t>
            </a:r>
            <a:r>
              <a:rPr lang="en-US" altLang="ko-KR" sz="1600" b="1" dirty="0">
                <a:latin typeface="Consolas" panose="020B0609020204030204" pitchFamily="49" charset="0"/>
                <a:ea typeface="굴림" panose="020B0600000101010101" pitchFamily="50" charset="-127"/>
                <a:cs typeface="Courier New" panose="02070309020205020404" pitchFamily="49" charset="0"/>
              </a:rPr>
              <a:t>=", nCoin10, "1</a:t>
            </a:r>
            <a:r>
              <a:rPr lang="ko-KR" altLang="en-US" sz="1600" b="1" dirty="0">
                <a:latin typeface="Consolas" panose="020B0609020204030204" pitchFamily="49" charset="0"/>
                <a:ea typeface="굴림" panose="020B0600000101010101" pitchFamily="50" charset="-127"/>
                <a:cs typeface="Courier New" panose="02070309020205020404" pitchFamily="49" charset="0"/>
              </a:rPr>
              <a:t>원</a:t>
            </a:r>
            <a:r>
              <a:rPr lang="en-US" altLang="ko-KR" sz="1600" b="1" dirty="0">
                <a:latin typeface="Consolas" panose="020B0609020204030204" pitchFamily="49" charset="0"/>
                <a:ea typeface="굴림" panose="020B0600000101010101" pitchFamily="50" charset="-127"/>
                <a:cs typeface="Courier New" panose="02070309020205020404" pitchFamily="49" charset="0"/>
              </a:rPr>
              <a:t>=", nCoin1) </a:t>
            </a:r>
            <a:endParaRPr lang="ko-KR" altLang="en-US" sz="1600"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48304098"/>
      </p:ext>
    </p:extLst>
  </p:cSld>
  <p:clrMapOvr>
    <a:masterClrMapping/>
  </p:clrMapOvr>
  <mc:AlternateContent xmlns:mc="http://schemas.openxmlformats.org/markup-compatibility/2006" xmlns:p14="http://schemas.microsoft.com/office/powerpoint/2010/main">
    <mc:Choice Requires="p14">
      <p:transition spd="slow" p14:dur="2000" advTm="175449"/>
    </mc:Choice>
    <mc:Fallback xmlns="">
      <p:transition spd="slow" advTm="175449"/>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 과제 </a:t>
            </a:r>
            <a:r>
              <a:rPr lang="en-US" altLang="ko-KR" dirty="0" smtClean="0"/>
              <a:t>2</a:t>
            </a:r>
            <a:endParaRPr lang="ko-KR" altLang="en-US" dirty="0"/>
          </a:p>
        </p:txBody>
      </p:sp>
      <p:sp>
        <p:nvSpPr>
          <p:cNvPr id="3" name="내용 개체 틀 2"/>
          <p:cNvSpPr>
            <a:spLocks noGrp="1"/>
          </p:cNvSpPr>
          <p:nvPr>
            <p:ph idx="1"/>
          </p:nvPr>
        </p:nvSpPr>
        <p:spPr/>
        <p:txBody>
          <a:bodyPr/>
          <a:lstStyle/>
          <a:p>
            <a:r>
              <a:rPr lang="en-US" altLang="ko-KR" dirty="0"/>
              <a:t>1. </a:t>
            </a:r>
            <a:r>
              <a:rPr lang="ko-KR" altLang="en-US" dirty="0"/>
              <a:t>사용자로부터 두 개의 정수를 받아서 정수의 합</a:t>
            </a:r>
            <a:r>
              <a:rPr lang="en-US" altLang="ko-KR" dirty="0"/>
              <a:t>, </a:t>
            </a:r>
            <a:r>
              <a:rPr lang="ko-KR" altLang="en-US" dirty="0"/>
              <a:t>정수의 차</a:t>
            </a:r>
            <a:r>
              <a:rPr lang="en-US" altLang="ko-KR" dirty="0"/>
              <a:t>, </a:t>
            </a:r>
            <a:r>
              <a:rPr lang="ko-KR" altLang="en-US" dirty="0"/>
              <a:t>정수의 곱</a:t>
            </a:r>
            <a:r>
              <a:rPr lang="en-US" altLang="ko-KR" dirty="0"/>
              <a:t>, </a:t>
            </a:r>
            <a:r>
              <a:rPr lang="ko-KR" altLang="en-US" dirty="0"/>
              <a:t>정수의 평균</a:t>
            </a:r>
            <a:r>
              <a:rPr lang="en-US" altLang="ko-KR" dirty="0"/>
              <a:t>, </a:t>
            </a:r>
            <a:r>
              <a:rPr lang="ko-KR" altLang="en-US" dirty="0"/>
              <a:t>큰 수</a:t>
            </a:r>
            <a:r>
              <a:rPr lang="en-US" altLang="ko-KR" dirty="0"/>
              <a:t>, </a:t>
            </a:r>
            <a:r>
              <a:rPr lang="ko-KR" altLang="en-US" dirty="0"/>
              <a:t>작은 수를 계산하여 화면에 출력하는 프로그램을 작성하라</a:t>
            </a:r>
            <a:r>
              <a:rPr lang="en-US" altLang="ko-KR" dirty="0"/>
              <a:t>. </a:t>
            </a:r>
            <a:r>
              <a:rPr lang="ko-KR" altLang="en-US" dirty="0" err="1"/>
              <a:t>파이썬이</a:t>
            </a:r>
            <a:r>
              <a:rPr lang="ko-KR" altLang="en-US" dirty="0"/>
              <a:t> 제공하는 내장 함수 </a:t>
            </a:r>
            <a:r>
              <a:rPr lang="en-US" altLang="ko-KR" dirty="0"/>
              <a:t>sum(), max(), min()</a:t>
            </a:r>
            <a:r>
              <a:rPr lang="ko-KR" altLang="en-US" dirty="0"/>
              <a:t>을 사용하여도 좋다</a:t>
            </a:r>
            <a:r>
              <a:rPr lang="en-US" altLang="ko-KR" dirty="0"/>
              <a:t>. </a:t>
            </a:r>
            <a:endParaRPr lang="ko-KR" altLang="en-US" dirty="0"/>
          </a:p>
        </p:txBody>
      </p:sp>
      <p:pic>
        <p:nvPicPr>
          <p:cNvPr id="5" name="그림 4">
            <a:extLst>
              <a:ext uri="{FF2B5EF4-FFF2-40B4-BE49-F238E27FC236}">
                <a16:creationId xmlns:a16="http://schemas.microsoft.com/office/drawing/2014/main" id="{CA849BFE-8A8C-4376-9CA7-9D1684F80900}"/>
              </a:ext>
            </a:extLst>
          </p:cNvPr>
          <p:cNvPicPr>
            <a:picLocks noChangeAspect="1"/>
          </p:cNvPicPr>
          <p:nvPr/>
        </p:nvPicPr>
        <p:blipFill>
          <a:blip r:embed="rId2"/>
          <a:stretch>
            <a:fillRect/>
          </a:stretch>
        </p:blipFill>
        <p:spPr>
          <a:xfrm>
            <a:off x="9525000" y="2613273"/>
            <a:ext cx="9048750" cy="2495550"/>
          </a:xfrm>
          <a:prstGeom prst="rect">
            <a:avLst/>
          </a:prstGeom>
        </p:spPr>
      </p:pic>
    </p:spTree>
    <p:extLst>
      <p:ext uri="{BB962C8B-B14F-4D97-AF65-F5344CB8AC3E}">
        <p14:creationId xmlns:p14="http://schemas.microsoft.com/office/powerpoint/2010/main" val="2190354032"/>
      </p:ext>
    </p:extLst>
  </p:cSld>
  <p:clrMapOvr>
    <a:masterClrMapping/>
  </p:clrMapOvr>
  <mc:AlternateContent xmlns:mc="http://schemas.openxmlformats.org/markup-compatibility/2006" xmlns:p14="http://schemas.microsoft.com/office/powerpoint/2010/main">
    <mc:Choice Requires="p14">
      <p:transition spd="slow" p14:dur="2000" advTm="38154"/>
    </mc:Choice>
    <mc:Fallback xmlns="">
      <p:transition spd="slow" advTm="38154"/>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7. </a:t>
            </a:r>
            <a:r>
              <a:rPr lang="ko-KR" altLang="en-US" dirty="0" err="1"/>
              <a:t>자료형</a:t>
            </a:r>
            <a:r>
              <a:rPr lang="ko-KR" altLang="en-US" dirty="0"/>
              <a:t> </a:t>
            </a:r>
          </a:p>
        </p:txBody>
      </p:sp>
      <p:sp>
        <p:nvSpPr>
          <p:cNvPr id="3" name="내용 개체 틀 2"/>
          <p:cNvSpPr>
            <a:spLocks noGrp="1"/>
          </p:cNvSpPr>
          <p:nvPr>
            <p:ph idx="1"/>
          </p:nvPr>
        </p:nvSpPr>
        <p:spPr/>
        <p:txBody>
          <a:bodyPr/>
          <a:lstStyle/>
          <a:p>
            <a:r>
              <a:rPr lang="en-US" altLang="ko-KR" b="1" dirty="0"/>
              <a:t>Python</a:t>
            </a:r>
            <a:r>
              <a:rPr lang="ko-KR" altLang="en-US" b="1" dirty="0"/>
              <a:t>의 </a:t>
            </a:r>
            <a:r>
              <a:rPr lang="ko-KR" altLang="en-US" b="1" dirty="0" err="1"/>
              <a:t>자료형</a:t>
            </a:r>
            <a:r>
              <a:rPr lang="en-US" altLang="ko-KR" b="1" dirty="0"/>
              <a:t>(data type)</a:t>
            </a:r>
          </a:p>
          <a:p>
            <a:pPr lvl="1"/>
            <a:r>
              <a:rPr lang="ko-KR" altLang="en-US" dirty="0"/>
              <a:t>정수</a:t>
            </a:r>
            <a:r>
              <a:rPr lang="en-US" altLang="ko-KR" dirty="0"/>
              <a:t>(integer), </a:t>
            </a:r>
            <a:r>
              <a:rPr lang="ko-KR" altLang="en-US" dirty="0"/>
              <a:t>실수</a:t>
            </a:r>
            <a:r>
              <a:rPr lang="en-US" altLang="ko-KR" dirty="0"/>
              <a:t>(floating point number), </a:t>
            </a:r>
            <a:r>
              <a:rPr lang="ko-KR" altLang="en-US" dirty="0"/>
              <a:t>문자열</a:t>
            </a:r>
            <a:r>
              <a:rPr lang="en-US" altLang="ko-KR" dirty="0"/>
              <a:t>(string)</a:t>
            </a:r>
          </a:p>
          <a:p>
            <a:pPr lvl="1"/>
            <a:r>
              <a:rPr lang="ko-KR" altLang="en-US" b="1" dirty="0" err="1"/>
              <a:t>자료형</a:t>
            </a:r>
            <a:r>
              <a:rPr lang="ko-KR" altLang="en-US" b="1" dirty="0"/>
              <a:t> </a:t>
            </a:r>
            <a:endParaRPr lang="en-US" altLang="ko-KR" b="1" dirty="0"/>
          </a:p>
          <a:p>
            <a:pPr lvl="2"/>
            <a:r>
              <a:rPr lang="ko-KR" altLang="en-US" dirty="0"/>
              <a:t>저장하는 데이터의 종류와 적용되는 연산 지정 </a:t>
            </a:r>
          </a:p>
        </p:txBody>
      </p:sp>
      <p:pic>
        <p:nvPicPr>
          <p:cNvPr id="4" name="그림 3"/>
          <p:cNvPicPr>
            <a:picLocks noChangeAspect="1"/>
          </p:cNvPicPr>
          <p:nvPr/>
        </p:nvPicPr>
        <p:blipFill>
          <a:blip r:embed="rId2"/>
          <a:stretch>
            <a:fillRect/>
          </a:stretch>
        </p:blipFill>
        <p:spPr>
          <a:xfrm>
            <a:off x="3347864" y="4796780"/>
            <a:ext cx="2421228" cy="2061220"/>
          </a:xfrm>
          <a:prstGeom prst="rect">
            <a:avLst/>
          </a:prstGeom>
        </p:spPr>
      </p:pic>
      <p:pic>
        <p:nvPicPr>
          <p:cNvPr id="6" name="그림 5"/>
          <p:cNvPicPr>
            <a:picLocks noChangeAspect="1"/>
          </p:cNvPicPr>
          <p:nvPr/>
        </p:nvPicPr>
        <p:blipFill>
          <a:blip r:embed="rId3"/>
          <a:stretch>
            <a:fillRect/>
          </a:stretch>
        </p:blipFill>
        <p:spPr>
          <a:xfrm>
            <a:off x="1691680" y="2852936"/>
            <a:ext cx="6019800" cy="1752600"/>
          </a:xfrm>
          <a:prstGeom prst="rect">
            <a:avLst/>
          </a:prstGeom>
        </p:spPr>
      </p:pic>
      <p:sp>
        <p:nvSpPr>
          <p:cNvPr id="7" name="TextBox 6"/>
          <p:cNvSpPr txBox="1"/>
          <p:nvPr/>
        </p:nvSpPr>
        <p:spPr>
          <a:xfrm>
            <a:off x="2699792" y="3356992"/>
            <a:ext cx="478016" cy="369332"/>
          </a:xfrm>
          <a:prstGeom prst="rect">
            <a:avLst/>
          </a:prstGeom>
          <a:noFill/>
        </p:spPr>
        <p:txBody>
          <a:bodyPr wrap="none" rtlCol="0">
            <a:spAutoFit/>
          </a:bodyPr>
          <a:lstStyle/>
          <a:p>
            <a:r>
              <a:rPr lang="en-US" altLang="ko-KR" b="1" dirty="0" err="1">
                <a:solidFill>
                  <a:srgbClr val="0000FF"/>
                </a:solidFill>
              </a:rPr>
              <a:t>int</a:t>
            </a:r>
            <a:endParaRPr lang="ko-KR" altLang="en-US" b="1" dirty="0">
              <a:solidFill>
                <a:srgbClr val="0000FF"/>
              </a:solidFill>
            </a:endParaRPr>
          </a:p>
        </p:txBody>
      </p:sp>
      <p:sp>
        <p:nvSpPr>
          <p:cNvPr id="8" name="TextBox 7"/>
          <p:cNvSpPr txBox="1"/>
          <p:nvPr/>
        </p:nvSpPr>
        <p:spPr>
          <a:xfrm>
            <a:off x="2699792" y="3738548"/>
            <a:ext cx="689548" cy="369332"/>
          </a:xfrm>
          <a:prstGeom prst="rect">
            <a:avLst/>
          </a:prstGeom>
          <a:noFill/>
        </p:spPr>
        <p:txBody>
          <a:bodyPr wrap="none" rtlCol="0">
            <a:spAutoFit/>
          </a:bodyPr>
          <a:lstStyle/>
          <a:p>
            <a:r>
              <a:rPr lang="en-US" altLang="ko-KR" b="1" dirty="0">
                <a:solidFill>
                  <a:srgbClr val="0000FF"/>
                </a:solidFill>
              </a:rPr>
              <a:t>float</a:t>
            </a:r>
            <a:endParaRPr lang="ko-KR" altLang="en-US" b="1" dirty="0">
              <a:solidFill>
                <a:srgbClr val="0000FF"/>
              </a:solidFill>
            </a:endParaRPr>
          </a:p>
        </p:txBody>
      </p:sp>
      <p:sp>
        <p:nvSpPr>
          <p:cNvPr id="9" name="TextBox 8"/>
          <p:cNvSpPr txBox="1"/>
          <p:nvPr/>
        </p:nvSpPr>
        <p:spPr>
          <a:xfrm>
            <a:off x="2699792" y="4149080"/>
            <a:ext cx="821828" cy="369332"/>
          </a:xfrm>
          <a:prstGeom prst="rect">
            <a:avLst/>
          </a:prstGeom>
          <a:noFill/>
        </p:spPr>
        <p:txBody>
          <a:bodyPr wrap="none" rtlCol="0">
            <a:spAutoFit/>
          </a:bodyPr>
          <a:lstStyle/>
          <a:p>
            <a:r>
              <a:rPr lang="en-US" altLang="ko-KR" b="1" dirty="0">
                <a:solidFill>
                  <a:srgbClr val="0000FF"/>
                </a:solidFill>
              </a:rPr>
              <a:t>string</a:t>
            </a:r>
            <a:endParaRPr lang="ko-KR" altLang="en-US" b="1" dirty="0">
              <a:solidFill>
                <a:srgbClr val="0000FF"/>
              </a:solidFill>
            </a:endParaRPr>
          </a:p>
        </p:txBody>
      </p:sp>
    </p:spTree>
    <p:extLst>
      <p:ext uri="{BB962C8B-B14F-4D97-AF65-F5344CB8AC3E}">
        <p14:creationId xmlns:p14="http://schemas.microsoft.com/office/powerpoint/2010/main" val="2835195033"/>
      </p:ext>
    </p:extLst>
  </p:cSld>
  <p:clrMapOvr>
    <a:masterClrMapping/>
  </p:clrMapOvr>
  <mc:AlternateContent xmlns:mc="http://schemas.openxmlformats.org/markup-compatibility/2006" xmlns:p14="http://schemas.microsoft.com/office/powerpoint/2010/main">
    <mc:Choice Requires="p14">
      <p:transition spd="slow" p14:dur="2000" advTm="91065"/>
    </mc:Choice>
    <mc:Fallback xmlns="">
      <p:transition spd="slow" advTm="91065"/>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대화하는 프로그램 </a:t>
            </a:r>
          </a:p>
        </p:txBody>
      </p:sp>
      <p:sp>
        <p:nvSpPr>
          <p:cNvPr id="3" name="내용 개체 틀 2"/>
          <p:cNvSpPr>
            <a:spLocks noGrp="1"/>
          </p:cNvSpPr>
          <p:nvPr>
            <p:ph idx="1"/>
          </p:nvPr>
        </p:nvSpPr>
        <p:spPr/>
        <p:txBody>
          <a:bodyPr/>
          <a:lstStyle/>
          <a:p>
            <a:r>
              <a:rPr lang="ko-KR" altLang="en-US" dirty="0"/>
              <a:t>사용자에게 </a:t>
            </a:r>
            <a:r>
              <a:rPr lang="ko-KR" altLang="en-US" b="1" dirty="0"/>
              <a:t>이름</a:t>
            </a:r>
            <a:r>
              <a:rPr lang="ko-KR" altLang="en-US" dirty="0"/>
              <a:t>을 물어보고 화면에 </a:t>
            </a:r>
            <a:r>
              <a:rPr lang="en-US" altLang="ko-KR" dirty="0"/>
              <a:t>"</a:t>
            </a:r>
            <a:r>
              <a:rPr lang="ko-KR" altLang="en-US" b="1" dirty="0"/>
              <a:t>철수님 반갑습니다</a:t>
            </a:r>
            <a:r>
              <a:rPr lang="en-US" altLang="ko-KR" dirty="0"/>
              <a:t>"</a:t>
            </a:r>
            <a:r>
              <a:rPr lang="ko-KR" altLang="en-US" dirty="0"/>
              <a:t>와 같이 출력한다</a:t>
            </a:r>
            <a:r>
              <a:rPr lang="en-US" altLang="ko-KR" dirty="0"/>
              <a:t>. </a:t>
            </a:r>
            <a:r>
              <a:rPr lang="ko-KR" altLang="en-US" dirty="0"/>
              <a:t>이어서 </a:t>
            </a:r>
            <a:r>
              <a:rPr lang="ko-KR" altLang="en-US" b="1" dirty="0"/>
              <a:t>사용자의 나이</a:t>
            </a:r>
            <a:r>
              <a:rPr lang="ko-KR" altLang="en-US" dirty="0"/>
              <a:t>를 물어보고 </a:t>
            </a:r>
            <a:r>
              <a:rPr lang="en-US" altLang="ko-KR" dirty="0"/>
              <a:t>"</a:t>
            </a:r>
            <a:r>
              <a:rPr lang="en-US" altLang="ko-KR" b="1" dirty="0"/>
              <a:t>10</a:t>
            </a:r>
            <a:r>
              <a:rPr lang="ko-KR" altLang="en-US" b="1" dirty="0"/>
              <a:t>년 후면 </a:t>
            </a:r>
            <a:r>
              <a:rPr lang="en-US" altLang="ko-KR" b="1" dirty="0"/>
              <a:t>30</a:t>
            </a:r>
            <a:r>
              <a:rPr lang="ko-KR" altLang="en-US" b="1" dirty="0"/>
              <a:t>살이 되시는군요</a:t>
            </a:r>
            <a:r>
              <a:rPr lang="en-US" altLang="ko-KR" dirty="0"/>
              <a:t>!"</a:t>
            </a:r>
            <a:r>
              <a:rPr lang="ko-KR" altLang="en-US" dirty="0"/>
              <a:t>와 같이 출력하도록 프로그램을 작성하라</a:t>
            </a:r>
            <a:r>
              <a:rPr lang="en-US" altLang="ko-KR" dirty="0"/>
              <a:t>. </a:t>
            </a:r>
            <a:r>
              <a:rPr lang="ko-KR" altLang="en-US" dirty="0"/>
              <a:t>모든 작업은 </a:t>
            </a:r>
            <a:r>
              <a:rPr lang="ko-KR" altLang="en-US" dirty="0" err="1"/>
              <a:t>파이썬</a:t>
            </a:r>
            <a:r>
              <a:rPr lang="ko-KR" altLang="en-US" dirty="0"/>
              <a:t> </a:t>
            </a:r>
            <a:r>
              <a:rPr lang="ko-KR" altLang="en-US" dirty="0" err="1"/>
              <a:t>쉘에서</a:t>
            </a:r>
            <a:r>
              <a:rPr lang="ko-KR" altLang="en-US" dirty="0"/>
              <a:t> 진행한다</a:t>
            </a:r>
            <a:r>
              <a:rPr lang="en-US" altLang="ko-KR" dirty="0"/>
              <a:t>. </a:t>
            </a:r>
          </a:p>
          <a:p>
            <a:endParaRPr lang="ko-KR" altLang="en-US" dirty="0"/>
          </a:p>
        </p:txBody>
      </p:sp>
      <p:pic>
        <p:nvPicPr>
          <p:cNvPr id="4" name="그림 3"/>
          <p:cNvPicPr>
            <a:picLocks noChangeAspect="1"/>
          </p:cNvPicPr>
          <p:nvPr/>
        </p:nvPicPr>
        <p:blipFill>
          <a:blip r:embed="rId2"/>
          <a:stretch>
            <a:fillRect/>
          </a:stretch>
        </p:blipFill>
        <p:spPr>
          <a:xfrm>
            <a:off x="3635896" y="2564904"/>
            <a:ext cx="2245340" cy="1368152"/>
          </a:xfrm>
          <a:prstGeom prst="rect">
            <a:avLst/>
          </a:prstGeom>
        </p:spPr>
      </p:pic>
      <p:sp>
        <p:nvSpPr>
          <p:cNvPr id="5" name="TextBox 4"/>
          <p:cNvSpPr txBox="1"/>
          <p:nvPr/>
        </p:nvSpPr>
        <p:spPr>
          <a:xfrm>
            <a:off x="1331640" y="4221088"/>
            <a:ext cx="7560840" cy="2308324"/>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Courier New" panose="02070309020205020404" pitchFamily="49" charset="0"/>
              </a:rPr>
              <a:t>&gt;&gt;&gt; name = </a:t>
            </a:r>
            <a:r>
              <a:rPr lang="en-US" altLang="ko-KR" b="1" dirty="0">
                <a:solidFill>
                  <a:srgbClr val="C00000"/>
                </a:solidFill>
                <a:latin typeface="Consolas" panose="020B0609020204030204" pitchFamily="49" charset="0"/>
                <a:ea typeface="굴림" panose="020B0600000101010101" pitchFamily="50" charset="-127"/>
                <a:cs typeface="Courier New" panose="02070309020205020404" pitchFamily="49" charset="0"/>
              </a:rPr>
              <a:t>input</a:t>
            </a:r>
            <a:r>
              <a:rPr lang="en-US" altLang="ko-KR" b="1" dirty="0">
                <a:latin typeface="Consolas" panose="020B0609020204030204" pitchFamily="49" charset="0"/>
                <a:ea typeface="굴림" panose="020B0600000101010101" pitchFamily="50" charset="-127"/>
                <a:cs typeface="Courier New" panose="02070309020205020404" pitchFamily="49" charset="0"/>
              </a:rPr>
              <a:t>('</a:t>
            </a:r>
            <a:r>
              <a:rPr lang="ko-KR" altLang="en-US" b="1" dirty="0">
                <a:latin typeface="Consolas" panose="020B0609020204030204" pitchFamily="49" charset="0"/>
                <a:ea typeface="굴림" panose="020B0600000101010101" pitchFamily="50" charset="-127"/>
                <a:cs typeface="Courier New" panose="02070309020205020404" pitchFamily="49" charset="0"/>
              </a:rPr>
              <a:t>이름을 입력해주세요</a:t>
            </a:r>
            <a:r>
              <a:rPr lang="en-US" altLang="ko-KR" b="1" dirty="0">
                <a:latin typeface="Consolas" panose="020B0609020204030204" pitchFamily="49" charset="0"/>
                <a:ea typeface="굴림" panose="020B0600000101010101" pitchFamily="50" charset="-127"/>
                <a:cs typeface="Courier New" panose="02070309020205020404" pitchFamily="49" charset="0"/>
              </a:rPr>
              <a:t>: ')</a:t>
            </a:r>
          </a:p>
          <a:p>
            <a:r>
              <a:rPr lang="ko-KR" altLang="en-US" b="1" dirty="0">
                <a:latin typeface="Consolas" panose="020B0609020204030204" pitchFamily="49" charset="0"/>
                <a:ea typeface="굴림" panose="020B0600000101010101" pitchFamily="50" charset="-127"/>
                <a:cs typeface="Courier New" panose="02070309020205020404" pitchFamily="49" charset="0"/>
              </a:rPr>
              <a:t>이름을 입력해주세요</a:t>
            </a:r>
            <a:r>
              <a:rPr lang="en-US" altLang="ko-KR" b="1" dirty="0">
                <a:latin typeface="Consolas" panose="020B0609020204030204" pitchFamily="49" charset="0"/>
                <a:ea typeface="굴림" panose="020B0600000101010101" pitchFamily="50" charset="-127"/>
                <a:cs typeface="Courier New" panose="02070309020205020404" pitchFamily="49" charset="0"/>
              </a:rPr>
              <a:t>: </a:t>
            </a:r>
            <a:r>
              <a:rPr lang="ko-KR" altLang="en-US" b="1" dirty="0">
                <a:solidFill>
                  <a:srgbClr val="0000FF"/>
                </a:solidFill>
                <a:latin typeface="Consolas" panose="020B0609020204030204" pitchFamily="49" charset="0"/>
                <a:ea typeface="굴림" panose="020B0600000101010101" pitchFamily="50" charset="-127"/>
                <a:cs typeface="Courier New" panose="02070309020205020404" pitchFamily="49" charset="0"/>
              </a:rPr>
              <a:t>김철수</a:t>
            </a: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print(name, "</a:t>
            </a:r>
            <a:r>
              <a:rPr lang="ko-KR" altLang="en-US" b="1" dirty="0">
                <a:latin typeface="Consolas" panose="020B0609020204030204" pitchFamily="49" charset="0"/>
                <a:ea typeface="굴림" panose="020B0600000101010101" pitchFamily="50" charset="-127"/>
                <a:cs typeface="Courier New" panose="02070309020205020404" pitchFamily="49" charset="0"/>
              </a:rPr>
              <a:t>님 만나서 반갑습니다</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a:p>
            <a:r>
              <a:rPr lang="ko-KR" altLang="en-US" b="1" dirty="0">
                <a:solidFill>
                  <a:srgbClr val="0000FF"/>
                </a:solidFill>
                <a:latin typeface="Consolas" panose="020B0609020204030204" pitchFamily="49" charset="0"/>
                <a:ea typeface="굴림" panose="020B0600000101010101" pitchFamily="50" charset="-127"/>
                <a:cs typeface="Courier New" panose="02070309020205020404" pitchFamily="49" charset="0"/>
              </a:rPr>
              <a:t>김철수</a:t>
            </a:r>
            <a:r>
              <a:rPr lang="ko-KR" altLang="en-US" b="1" dirty="0">
                <a:latin typeface="Consolas" panose="020B0609020204030204" pitchFamily="49" charset="0"/>
                <a:ea typeface="굴림" panose="020B0600000101010101" pitchFamily="50" charset="-127"/>
                <a:cs typeface="Courier New" panose="02070309020205020404" pitchFamily="49" charset="0"/>
              </a:rPr>
              <a:t> 님 만나서 반갑습니다</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age = </a:t>
            </a:r>
            <a:r>
              <a:rPr lang="en-US" altLang="ko-KR" b="1" dirty="0">
                <a:solidFill>
                  <a:srgbClr val="C00000"/>
                </a:solidFill>
                <a:latin typeface="Consolas" panose="020B0609020204030204" pitchFamily="49" charset="0"/>
                <a:ea typeface="굴림" panose="020B0600000101010101" pitchFamily="50" charset="-127"/>
                <a:cs typeface="Courier New" panose="02070309020205020404" pitchFamily="49" charset="0"/>
              </a:rPr>
              <a:t>input</a:t>
            </a:r>
            <a:r>
              <a:rPr lang="en-US" altLang="ko-KR" b="1" dirty="0">
                <a:latin typeface="Consolas" panose="020B0609020204030204" pitchFamily="49" charset="0"/>
                <a:ea typeface="굴림" panose="020B0600000101010101" pitchFamily="50" charset="-127"/>
                <a:cs typeface="Courier New" panose="02070309020205020404" pitchFamily="49" charset="0"/>
              </a:rPr>
              <a:t>('</a:t>
            </a:r>
            <a:r>
              <a:rPr lang="ko-KR" altLang="en-US" b="1" dirty="0">
                <a:latin typeface="Consolas" panose="020B0609020204030204" pitchFamily="49" charset="0"/>
                <a:ea typeface="굴림" panose="020B0600000101010101" pitchFamily="50" charset="-127"/>
                <a:cs typeface="Courier New" panose="02070309020205020404" pitchFamily="49" charset="0"/>
              </a:rPr>
              <a:t>나이를 입력해주세요</a:t>
            </a:r>
            <a:r>
              <a:rPr lang="en-US" altLang="ko-KR" b="1" dirty="0">
                <a:latin typeface="Consolas" panose="020B0609020204030204" pitchFamily="49" charset="0"/>
                <a:ea typeface="굴림" panose="020B0600000101010101" pitchFamily="50" charset="-127"/>
                <a:cs typeface="Courier New" panose="02070309020205020404" pitchFamily="49" charset="0"/>
              </a:rPr>
              <a:t>: ')</a:t>
            </a:r>
          </a:p>
          <a:p>
            <a:r>
              <a:rPr lang="ko-KR" altLang="en-US" b="1" dirty="0">
                <a:latin typeface="Consolas" panose="020B0609020204030204" pitchFamily="49" charset="0"/>
                <a:ea typeface="굴림" panose="020B0600000101010101" pitchFamily="50" charset="-127"/>
                <a:cs typeface="Courier New" panose="02070309020205020404" pitchFamily="49" charset="0"/>
              </a:rPr>
              <a:t>나이를 입력해주세요</a:t>
            </a:r>
            <a:r>
              <a:rPr lang="en-US" altLang="ko-KR" b="1" dirty="0">
                <a:latin typeface="Consolas" panose="020B0609020204030204" pitchFamily="49" charset="0"/>
                <a:ea typeface="굴림" panose="020B0600000101010101" pitchFamily="50" charset="-127"/>
                <a:cs typeface="Courier New" panose="02070309020205020404" pitchFamily="49" charset="0"/>
              </a:rPr>
              <a:t>: </a:t>
            </a:r>
            <a:r>
              <a:rPr lang="en-US" altLang="ko-KR" b="1" dirty="0">
                <a:solidFill>
                  <a:srgbClr val="0000FF"/>
                </a:solidFill>
                <a:latin typeface="Consolas" panose="020B0609020204030204" pitchFamily="49" charset="0"/>
                <a:ea typeface="굴림" panose="020B0600000101010101" pitchFamily="50" charset="-127"/>
                <a:cs typeface="Courier New" panose="02070309020205020404" pitchFamily="49" charset="0"/>
              </a:rPr>
              <a:t>20</a:t>
            </a: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print('10</a:t>
            </a:r>
            <a:r>
              <a:rPr lang="ko-KR" altLang="en-US" b="1" dirty="0">
                <a:latin typeface="Consolas" panose="020B0609020204030204" pitchFamily="49" charset="0"/>
                <a:ea typeface="굴림" panose="020B0600000101010101" pitchFamily="50" charset="-127"/>
                <a:cs typeface="Courier New" panose="02070309020205020404" pitchFamily="49" charset="0"/>
              </a:rPr>
              <a:t>년 후면</a:t>
            </a:r>
            <a:r>
              <a:rPr lang="en-US" altLang="ko-KR" b="1" dirty="0">
                <a:latin typeface="Consolas" panose="020B0609020204030204" pitchFamily="49" charset="0"/>
                <a:ea typeface="굴림" panose="020B0600000101010101" pitchFamily="50" charset="-127"/>
                <a:cs typeface="Courier New" panose="02070309020205020404" pitchFamily="49" charset="0"/>
              </a:rPr>
              <a:t>', </a:t>
            </a:r>
            <a:r>
              <a:rPr lang="en-US" altLang="ko-KR" b="1" dirty="0" err="1">
                <a:solidFill>
                  <a:srgbClr val="FF0000"/>
                </a:solidFill>
                <a:latin typeface="Consolas" panose="020B0609020204030204" pitchFamily="49" charset="0"/>
                <a:ea typeface="굴림" panose="020B0600000101010101" pitchFamily="50" charset="-127"/>
                <a:cs typeface="Courier New" panose="02070309020205020404" pitchFamily="49" charset="0"/>
              </a:rPr>
              <a:t>int</a:t>
            </a:r>
            <a:r>
              <a:rPr lang="en-US" altLang="ko-KR" b="1" dirty="0">
                <a:latin typeface="Consolas" panose="020B0609020204030204" pitchFamily="49" charset="0"/>
                <a:ea typeface="굴림" panose="020B0600000101010101" pitchFamily="50" charset="-127"/>
                <a:cs typeface="Courier New" panose="02070309020205020404" pitchFamily="49" charset="0"/>
              </a:rPr>
              <a:t>(age)+10, '</a:t>
            </a:r>
            <a:r>
              <a:rPr lang="ko-KR" altLang="en-US" b="1" dirty="0">
                <a:latin typeface="Consolas" panose="020B0609020204030204" pitchFamily="49" charset="0"/>
                <a:ea typeface="굴림" panose="020B0600000101010101" pitchFamily="50" charset="-127"/>
                <a:cs typeface="Courier New" panose="02070309020205020404" pitchFamily="49" charset="0"/>
              </a:rPr>
              <a:t>살이 </a:t>
            </a:r>
            <a:r>
              <a:rPr lang="ko-KR" altLang="en-US" b="1" dirty="0" err="1">
                <a:latin typeface="Consolas" panose="020B0609020204030204" pitchFamily="49" charset="0"/>
                <a:ea typeface="굴림" panose="020B0600000101010101" pitchFamily="50" charset="-127"/>
                <a:cs typeface="Courier New" panose="02070309020205020404" pitchFamily="49" charset="0"/>
              </a:rPr>
              <a:t>되시는군요</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a:p>
            <a:r>
              <a:rPr lang="en-US" altLang="ko-KR" b="1" dirty="0">
                <a:latin typeface="Consolas" panose="020B0609020204030204" pitchFamily="49" charset="0"/>
                <a:ea typeface="굴림" panose="020B0600000101010101" pitchFamily="50" charset="-127"/>
                <a:cs typeface="Courier New" panose="02070309020205020404" pitchFamily="49" charset="0"/>
              </a:rPr>
              <a:t>10</a:t>
            </a:r>
            <a:r>
              <a:rPr lang="ko-KR" altLang="en-US" b="1" dirty="0">
                <a:latin typeface="Consolas" panose="020B0609020204030204" pitchFamily="49" charset="0"/>
                <a:ea typeface="굴림" panose="020B0600000101010101" pitchFamily="50" charset="-127"/>
                <a:cs typeface="Courier New" panose="02070309020205020404" pitchFamily="49" charset="0"/>
              </a:rPr>
              <a:t>년 후면 </a:t>
            </a:r>
            <a:r>
              <a:rPr lang="en-US" altLang="ko-KR" b="1" dirty="0">
                <a:solidFill>
                  <a:srgbClr val="0000FF"/>
                </a:solidFill>
                <a:latin typeface="Consolas" panose="020B0609020204030204" pitchFamily="49" charset="0"/>
                <a:ea typeface="굴림" panose="020B0600000101010101" pitchFamily="50" charset="-127"/>
                <a:cs typeface="Courier New" panose="02070309020205020404" pitchFamily="49" charset="0"/>
              </a:rPr>
              <a:t>30 </a:t>
            </a:r>
            <a:r>
              <a:rPr lang="ko-KR" altLang="en-US" b="1" dirty="0">
                <a:latin typeface="Consolas" panose="020B0609020204030204" pitchFamily="49" charset="0"/>
                <a:ea typeface="굴림" panose="020B0600000101010101" pitchFamily="50" charset="-127"/>
                <a:cs typeface="Courier New" panose="02070309020205020404" pitchFamily="49" charset="0"/>
              </a:rPr>
              <a:t>살이 </a:t>
            </a:r>
            <a:r>
              <a:rPr lang="ko-KR" altLang="en-US" b="1" dirty="0" err="1">
                <a:latin typeface="Consolas" panose="020B0609020204030204" pitchFamily="49" charset="0"/>
                <a:ea typeface="굴림" panose="020B0600000101010101" pitchFamily="50" charset="-127"/>
                <a:cs typeface="Courier New" panose="02070309020205020404" pitchFamily="49" charset="0"/>
              </a:rPr>
              <a:t>되시는군요</a:t>
            </a:r>
            <a:r>
              <a:rPr lang="en-US" altLang="ko-KR" b="1" dirty="0">
                <a:latin typeface="Consolas" panose="020B0609020204030204" pitchFamily="49" charset="0"/>
                <a:ea typeface="굴림" panose="020B0600000101010101" pitchFamily="50" charset="-127"/>
                <a:cs typeface="Courier New" panose="02070309020205020404" pitchFamily="49" charset="0"/>
              </a:rPr>
              <a:t>!</a:t>
            </a:r>
            <a:endParaRPr lang="ko-KR" altLang="en-US"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2806158971"/>
      </p:ext>
    </p:extLst>
  </p:cSld>
  <p:clrMapOvr>
    <a:masterClrMapping/>
  </p:clrMapOvr>
  <mc:AlternateContent xmlns:mc="http://schemas.openxmlformats.org/markup-compatibility/2006" xmlns:p14="http://schemas.microsoft.com/office/powerpoint/2010/main">
    <mc:Choice Requires="p14">
      <p:transition spd="slow" p14:dur="2000" advTm="71082"/>
    </mc:Choice>
    <mc:Fallback xmlns="">
      <p:transition spd="slow" advTm="71082"/>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자료형</a:t>
            </a:r>
            <a:r>
              <a:rPr lang="ko-KR" altLang="en-US" dirty="0"/>
              <a:t> </a:t>
            </a:r>
          </a:p>
        </p:txBody>
      </p:sp>
      <p:sp>
        <p:nvSpPr>
          <p:cNvPr id="3" name="내용 개체 틀 2"/>
          <p:cNvSpPr>
            <a:spLocks noGrp="1"/>
          </p:cNvSpPr>
          <p:nvPr>
            <p:ph idx="1"/>
          </p:nvPr>
        </p:nvSpPr>
        <p:spPr/>
        <p:txBody>
          <a:bodyPr/>
          <a:lstStyle/>
          <a:p>
            <a:r>
              <a:rPr lang="ko-KR" altLang="en-US" b="1" dirty="0"/>
              <a:t>변수의 </a:t>
            </a:r>
            <a:r>
              <a:rPr lang="ko-KR" altLang="en-US" b="1" dirty="0" err="1"/>
              <a:t>자료형</a:t>
            </a:r>
            <a:r>
              <a:rPr lang="ko-KR" altLang="en-US" b="1" dirty="0"/>
              <a:t> 확인 </a:t>
            </a:r>
            <a:endParaRPr lang="en-US" altLang="ko-KR" b="1" dirty="0"/>
          </a:p>
          <a:p>
            <a:pPr lvl="1"/>
            <a:r>
              <a:rPr lang="en-US" altLang="ko-KR" b="1" dirty="0"/>
              <a:t>type( ) </a:t>
            </a:r>
            <a:r>
              <a:rPr lang="ko-KR" altLang="en-US" dirty="0"/>
              <a:t>함수 사용 </a:t>
            </a:r>
            <a:endParaRPr lang="en-US" altLang="ko-KR" dirty="0"/>
          </a:p>
          <a:p>
            <a:endParaRPr lang="en-US" altLang="ko-KR" dirty="0"/>
          </a:p>
          <a:p>
            <a:endParaRPr lang="ko-KR" altLang="en-US" dirty="0"/>
          </a:p>
        </p:txBody>
      </p:sp>
      <p:sp>
        <p:nvSpPr>
          <p:cNvPr id="4" name="TextBox 3"/>
          <p:cNvSpPr txBox="1"/>
          <p:nvPr/>
        </p:nvSpPr>
        <p:spPr>
          <a:xfrm>
            <a:off x="1259632" y="2420888"/>
            <a:ext cx="4844239" cy="1938992"/>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type(</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"Hello World!"</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&lt;class '</a:t>
            </a:r>
            <a:r>
              <a:rPr lang="en-US" altLang="ko-KR" sz="2000" b="1" dirty="0" err="1">
                <a:solidFill>
                  <a:srgbClr val="FF0000"/>
                </a:solidFill>
                <a:latin typeface="Consolas" panose="020B0609020204030204" pitchFamily="49" charset="0"/>
                <a:ea typeface="굴림" panose="020B0600000101010101" pitchFamily="50" charset="-127"/>
                <a:cs typeface="Courier New" panose="02070309020205020404" pitchFamily="49" charset="0"/>
              </a:rPr>
              <a:t>str</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'&gt;</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type(</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3.2</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&lt;class 'float'&gt;</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type(</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17</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&lt;class '</a:t>
            </a:r>
            <a:r>
              <a:rPr lang="en-US" altLang="ko-KR" sz="2000" b="1" dirty="0" err="1">
                <a:solidFill>
                  <a:srgbClr val="FF0000"/>
                </a:solidFill>
                <a:latin typeface="Consolas" panose="020B0609020204030204" pitchFamily="49" charset="0"/>
                <a:ea typeface="굴림" panose="020B0600000101010101" pitchFamily="50" charset="-127"/>
                <a:cs typeface="Courier New" panose="02070309020205020404" pitchFamily="49" charset="0"/>
              </a:rPr>
              <a:t>int</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'&gt;</a:t>
            </a:r>
          </a:p>
        </p:txBody>
      </p:sp>
    </p:spTree>
    <p:extLst>
      <p:ext uri="{BB962C8B-B14F-4D97-AF65-F5344CB8AC3E}">
        <p14:creationId xmlns:p14="http://schemas.microsoft.com/office/powerpoint/2010/main" val="2993187765"/>
      </p:ext>
    </p:extLst>
  </p:cSld>
  <p:clrMapOvr>
    <a:masterClrMapping/>
  </p:clrMapOvr>
  <mc:AlternateContent xmlns:mc="http://schemas.openxmlformats.org/markup-compatibility/2006" xmlns:p14="http://schemas.microsoft.com/office/powerpoint/2010/main">
    <mc:Choice Requires="p14">
      <p:transition spd="slow" p14:dur="2000" advTm="55585"/>
    </mc:Choice>
    <mc:Fallback xmlns="">
      <p:transition spd="slow" advTm="55585"/>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187624" y="1628800"/>
            <a:ext cx="6810375" cy="2476500"/>
          </a:xfrm>
          <a:prstGeom prst="rect">
            <a:avLst/>
          </a:prstGeom>
        </p:spPr>
      </p:pic>
      <p:sp>
        <p:nvSpPr>
          <p:cNvPr id="2" name="제목 1"/>
          <p:cNvSpPr>
            <a:spLocks noGrp="1"/>
          </p:cNvSpPr>
          <p:nvPr>
            <p:ph type="title"/>
          </p:nvPr>
        </p:nvSpPr>
        <p:spPr/>
        <p:txBody>
          <a:bodyPr/>
          <a:lstStyle/>
          <a:p>
            <a:r>
              <a:rPr lang="en-US" altLang="ko-KR" dirty="0"/>
              <a:t>8. </a:t>
            </a:r>
            <a:r>
              <a:rPr lang="ko-KR" altLang="en-US" dirty="0"/>
              <a:t>문자열</a:t>
            </a:r>
          </a:p>
        </p:txBody>
      </p:sp>
      <p:sp>
        <p:nvSpPr>
          <p:cNvPr id="3" name="내용 개체 틀 2"/>
          <p:cNvSpPr>
            <a:spLocks noGrp="1"/>
          </p:cNvSpPr>
          <p:nvPr>
            <p:ph idx="1"/>
          </p:nvPr>
        </p:nvSpPr>
        <p:spPr/>
        <p:txBody>
          <a:bodyPr/>
          <a:lstStyle/>
          <a:p>
            <a:r>
              <a:rPr lang="ko-KR" altLang="en-US" b="1" dirty="0"/>
              <a:t>문자열 </a:t>
            </a:r>
            <a:r>
              <a:rPr lang="en-US" altLang="ko-KR" b="1" dirty="0"/>
              <a:t>(string)</a:t>
            </a:r>
          </a:p>
          <a:p>
            <a:pPr lvl="1"/>
            <a:r>
              <a:rPr lang="ko-KR" altLang="en-US" dirty="0"/>
              <a:t>문자가 연속해서 나열되어 있는 것 </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en-US" altLang="ko-KR" dirty="0"/>
              <a:t>‘hello’  </a:t>
            </a:r>
            <a:r>
              <a:rPr lang="ko-KR" altLang="en-US" dirty="0"/>
              <a:t>또는 </a:t>
            </a:r>
            <a:r>
              <a:rPr lang="en-US" altLang="ko-KR" dirty="0"/>
              <a:t>“hello”</a:t>
            </a:r>
            <a:r>
              <a:rPr lang="ko-KR" altLang="en-US" dirty="0"/>
              <a:t>로 표기 </a:t>
            </a:r>
          </a:p>
        </p:txBody>
      </p:sp>
      <p:sp>
        <p:nvSpPr>
          <p:cNvPr id="5" name="TextBox 4"/>
          <p:cNvSpPr txBox="1"/>
          <p:nvPr/>
        </p:nvSpPr>
        <p:spPr>
          <a:xfrm>
            <a:off x="2179787" y="5013176"/>
            <a:ext cx="4840485" cy="1754326"/>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Courier New" panose="02070309020205020404" pitchFamily="49" charset="0"/>
              </a:rPr>
              <a:t>&gt;&gt;&gt; greeting = "Merry Christmas!"</a:t>
            </a: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a:t>
            </a:r>
            <a:r>
              <a:rPr lang="en-US" altLang="ko-KR" b="1" dirty="0">
                <a:solidFill>
                  <a:srgbClr val="0000FF"/>
                </a:solidFill>
                <a:latin typeface="Consolas" panose="020B0609020204030204" pitchFamily="49" charset="0"/>
                <a:ea typeface="굴림" panose="020B0600000101010101" pitchFamily="50" charset="-127"/>
                <a:cs typeface="Courier New" panose="02070309020205020404" pitchFamily="49" charset="0"/>
              </a:rPr>
              <a:t>greeting</a:t>
            </a:r>
          </a:p>
          <a:p>
            <a:r>
              <a:rPr lang="en-US" altLang="ko-KR" b="1" dirty="0">
                <a:latin typeface="Consolas" panose="020B0609020204030204" pitchFamily="49" charset="0"/>
                <a:ea typeface="굴림" panose="020B0600000101010101" pitchFamily="50" charset="-127"/>
                <a:cs typeface="Courier New" panose="02070309020205020404" pitchFamily="49" charset="0"/>
              </a:rPr>
              <a:t>'Merry Christmas!'</a:t>
            </a:r>
          </a:p>
          <a:p>
            <a:endParaRPr lang="en-US" altLang="ko-KR" b="1" dirty="0">
              <a:latin typeface="Consolas" panose="020B0609020204030204" pitchFamily="49" charset="0"/>
              <a:ea typeface="굴림" panose="020B0600000101010101" pitchFamily="50" charset="-127"/>
              <a:cs typeface="Courier New" panose="02070309020205020404" pitchFamily="49" charset="0"/>
            </a:endParaRP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a:t>
            </a:r>
            <a:r>
              <a:rPr lang="en-US" altLang="ko-KR" b="1" dirty="0">
                <a:solidFill>
                  <a:srgbClr val="0000FF"/>
                </a:solidFill>
                <a:latin typeface="Consolas" panose="020B0609020204030204" pitchFamily="49" charset="0"/>
                <a:ea typeface="굴림" panose="020B0600000101010101" pitchFamily="50" charset="-127"/>
                <a:cs typeface="Courier New" panose="02070309020205020404" pitchFamily="49" charset="0"/>
              </a:rPr>
              <a:t>print</a:t>
            </a:r>
            <a:r>
              <a:rPr lang="en-US" altLang="ko-KR" b="1" dirty="0">
                <a:latin typeface="Consolas" panose="020B0609020204030204" pitchFamily="49" charset="0"/>
                <a:ea typeface="굴림" panose="020B0600000101010101" pitchFamily="50" charset="-127"/>
                <a:cs typeface="Courier New" panose="02070309020205020404" pitchFamily="49" charset="0"/>
              </a:rPr>
              <a:t>(greeting)</a:t>
            </a:r>
          </a:p>
          <a:p>
            <a:r>
              <a:rPr lang="en-US" altLang="ko-KR" b="1" dirty="0">
                <a:latin typeface="Consolas" panose="020B0609020204030204" pitchFamily="49" charset="0"/>
                <a:ea typeface="굴림" panose="020B0600000101010101" pitchFamily="50" charset="-127"/>
                <a:cs typeface="Courier New" panose="02070309020205020404" pitchFamily="49" charset="0"/>
              </a:rPr>
              <a:t>Merry Christmas!</a:t>
            </a:r>
          </a:p>
        </p:txBody>
      </p:sp>
    </p:spTree>
    <p:extLst>
      <p:ext uri="{BB962C8B-B14F-4D97-AF65-F5344CB8AC3E}">
        <p14:creationId xmlns:p14="http://schemas.microsoft.com/office/powerpoint/2010/main" val="1778708044"/>
      </p:ext>
    </p:extLst>
  </p:cSld>
  <p:clrMapOvr>
    <a:masterClrMapping/>
  </p:clrMapOvr>
  <mc:AlternateContent xmlns:mc="http://schemas.openxmlformats.org/markup-compatibility/2006" xmlns:p14="http://schemas.microsoft.com/office/powerpoint/2010/main">
    <mc:Choice Requires="p14">
      <p:transition spd="slow" p14:dur="2000" advTm="94331"/>
    </mc:Choice>
    <mc:Fallback xmlns="">
      <p:transition spd="slow" advTm="9433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ëë¡ ì´ì íì ëí ì´ë¯¸ì§ ê²ìê²°ê³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AutoShape 12" descr="ì±ë¹ì ëí ì´ë¯¸ì§ ê²ìê²°ê³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5" name="그림 4"/>
          <p:cNvPicPr>
            <a:picLocks noChangeAspect="1"/>
          </p:cNvPicPr>
          <p:nvPr/>
        </p:nvPicPr>
        <p:blipFill>
          <a:blip r:embed="rId3"/>
          <a:stretch>
            <a:fillRect/>
          </a:stretch>
        </p:blipFill>
        <p:spPr>
          <a:xfrm>
            <a:off x="224866" y="1840598"/>
            <a:ext cx="4102480" cy="4878625"/>
          </a:xfrm>
          <a:prstGeom prst="rect">
            <a:avLst/>
          </a:prstGeom>
        </p:spPr>
      </p:pic>
      <p:sp>
        <p:nvSpPr>
          <p:cNvPr id="6" name="제목 5"/>
          <p:cNvSpPr>
            <a:spLocks noGrp="1"/>
          </p:cNvSpPr>
          <p:nvPr>
            <p:ph type="title"/>
          </p:nvPr>
        </p:nvSpPr>
        <p:spPr/>
        <p:txBody>
          <a:bodyPr/>
          <a:lstStyle/>
          <a:p>
            <a:r>
              <a:rPr lang="ko-KR" altLang="en-US" dirty="0"/>
              <a:t>이제는 </a:t>
            </a:r>
            <a:r>
              <a:rPr lang="en-US" altLang="ko-KR" dirty="0"/>
              <a:t>DT(Data Technology) </a:t>
            </a:r>
            <a:r>
              <a:rPr lang="ko-KR" altLang="en-US" dirty="0"/>
              <a:t>시대 </a:t>
            </a:r>
            <a:r>
              <a:rPr lang="en-US" altLang="ko-KR" dirty="0"/>
              <a:t>!</a:t>
            </a:r>
            <a:endParaRPr lang="ko-KR" altLang="en-US" dirty="0"/>
          </a:p>
        </p:txBody>
      </p:sp>
      <p:pic>
        <p:nvPicPr>
          <p:cNvPr id="9" name="그림 8"/>
          <p:cNvPicPr>
            <a:picLocks noChangeAspect="1"/>
          </p:cNvPicPr>
          <p:nvPr/>
        </p:nvPicPr>
        <p:blipFill>
          <a:blip r:embed="rId4"/>
          <a:stretch>
            <a:fillRect/>
          </a:stretch>
        </p:blipFill>
        <p:spPr>
          <a:xfrm>
            <a:off x="4686603" y="2676525"/>
            <a:ext cx="4457397" cy="2757487"/>
          </a:xfrm>
          <a:prstGeom prst="rect">
            <a:avLst/>
          </a:prstGeom>
        </p:spPr>
      </p:pic>
      <p:sp>
        <p:nvSpPr>
          <p:cNvPr id="10" name="직사각형 9"/>
          <p:cNvSpPr/>
          <p:nvPr/>
        </p:nvSpPr>
        <p:spPr>
          <a:xfrm>
            <a:off x="4759466" y="5810579"/>
            <a:ext cx="4384534" cy="646331"/>
          </a:xfrm>
          <a:prstGeom prst="rect">
            <a:avLst/>
          </a:prstGeom>
        </p:spPr>
        <p:txBody>
          <a:bodyPr wrap="none">
            <a:spAutoFit/>
          </a:bodyPr>
          <a:lstStyle/>
          <a:p>
            <a:r>
              <a:rPr lang="en-US" altLang="ko-KR" b="1" dirty="0">
                <a:solidFill>
                  <a:srgbClr val="0000FF"/>
                </a:solidFill>
                <a:sym typeface="Wingdings" panose="05000000000000000000" pitchFamily="2" charset="2"/>
              </a:rPr>
              <a:t> </a:t>
            </a:r>
            <a:r>
              <a:rPr lang="ko-KR" altLang="en-US" b="1" dirty="0">
                <a:solidFill>
                  <a:srgbClr val="0000FF"/>
                </a:solidFill>
              </a:rPr>
              <a:t>데이터 기반 모델이 기존의 방법보다 </a:t>
            </a:r>
            <a:endParaRPr lang="en-US" altLang="ko-KR" b="1" dirty="0">
              <a:solidFill>
                <a:srgbClr val="0000FF"/>
              </a:solidFill>
            </a:endParaRPr>
          </a:p>
          <a:p>
            <a:r>
              <a:rPr lang="ko-KR" altLang="en-US" b="1" dirty="0">
                <a:solidFill>
                  <a:srgbClr val="0000FF"/>
                </a:solidFill>
              </a:rPr>
              <a:t>뛰어난 성능을 나타냄</a:t>
            </a:r>
            <a:r>
              <a:rPr lang="en-US" altLang="ko-KR" b="1" dirty="0">
                <a:solidFill>
                  <a:srgbClr val="0000FF"/>
                </a:solidFill>
              </a:rPr>
              <a:t>(</a:t>
            </a:r>
            <a:r>
              <a:rPr lang="ko-KR" altLang="en-US" b="1" dirty="0">
                <a:solidFill>
                  <a:srgbClr val="0000FF"/>
                </a:solidFill>
              </a:rPr>
              <a:t>귀납적 추론</a:t>
            </a:r>
            <a:r>
              <a:rPr lang="en-US" altLang="ko-KR" b="1" dirty="0">
                <a:solidFill>
                  <a:srgbClr val="0000FF"/>
                </a:solidFill>
              </a:rPr>
              <a:t>)</a:t>
            </a:r>
            <a:endParaRPr lang="ko-KR" altLang="en-US" b="1" dirty="0">
              <a:solidFill>
                <a:srgbClr val="0000FF"/>
              </a:solidFill>
            </a:endParaRPr>
          </a:p>
        </p:txBody>
      </p:sp>
      <p:sp>
        <p:nvSpPr>
          <p:cNvPr id="12" name="내용 개체 틀 2"/>
          <p:cNvSpPr>
            <a:spLocks noGrp="1"/>
          </p:cNvSpPr>
          <p:nvPr>
            <p:ph idx="1"/>
          </p:nvPr>
        </p:nvSpPr>
        <p:spPr>
          <a:xfrm>
            <a:off x="300566" y="1128318"/>
            <a:ext cx="8542867" cy="5328592"/>
          </a:xfrm>
        </p:spPr>
        <p:txBody>
          <a:bodyPr>
            <a:normAutofit/>
          </a:bodyPr>
          <a:lstStyle/>
          <a:p>
            <a:r>
              <a:rPr lang="ko-KR" altLang="en-US" sz="1800" b="1" dirty="0"/>
              <a:t>전문 프로그램 제작보다 </a:t>
            </a:r>
            <a:r>
              <a:rPr lang="ko-KR" altLang="en-US" sz="1800" b="1" dirty="0">
                <a:solidFill>
                  <a:srgbClr val="FF0000"/>
                </a:solidFill>
              </a:rPr>
              <a:t>전공분야 데이터 </a:t>
            </a:r>
            <a:r>
              <a:rPr lang="ko-KR" altLang="en-US" sz="1800" b="1" dirty="0" err="1">
                <a:solidFill>
                  <a:srgbClr val="FF0000"/>
                </a:solidFill>
              </a:rPr>
              <a:t>분석활용이</a:t>
            </a:r>
            <a:r>
              <a:rPr lang="ko-KR" altLang="en-US" sz="1800" b="1" dirty="0">
                <a:solidFill>
                  <a:srgbClr val="FF0000"/>
                </a:solidFill>
              </a:rPr>
              <a:t> 대세</a:t>
            </a:r>
            <a:endParaRPr lang="en-US" altLang="ko-KR" sz="1800" dirty="0">
              <a:solidFill>
                <a:srgbClr val="FF0000"/>
              </a:solidFill>
            </a:endParaRPr>
          </a:p>
        </p:txBody>
      </p:sp>
    </p:spTree>
    <p:extLst>
      <p:ext uri="{BB962C8B-B14F-4D97-AF65-F5344CB8AC3E}">
        <p14:creationId xmlns:p14="http://schemas.microsoft.com/office/powerpoint/2010/main" val="1908782153"/>
      </p:ext>
    </p:extLst>
  </p:cSld>
  <p:clrMapOvr>
    <a:masterClrMapping/>
  </p:clrMapOvr>
  <mc:AlternateContent xmlns:mc="http://schemas.openxmlformats.org/markup-compatibility/2006" xmlns:p14="http://schemas.microsoft.com/office/powerpoint/2010/main">
    <mc:Choice Requires="p14">
      <p:transition spd="slow" p14:dur="2000" advTm="109156"/>
    </mc:Choice>
    <mc:Fallback xmlns="">
      <p:transition spd="slow" advTm="109156"/>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a:t>
            </a:r>
          </a:p>
        </p:txBody>
      </p:sp>
      <p:sp>
        <p:nvSpPr>
          <p:cNvPr id="3" name="내용 개체 틀 2"/>
          <p:cNvSpPr>
            <a:spLocks noGrp="1"/>
          </p:cNvSpPr>
          <p:nvPr>
            <p:ph idx="1"/>
          </p:nvPr>
        </p:nvSpPr>
        <p:spPr/>
        <p:txBody>
          <a:bodyPr/>
          <a:lstStyle/>
          <a:p>
            <a:r>
              <a:rPr lang="ko-KR" altLang="en-US" b="1" dirty="0"/>
              <a:t>큰 따옴표 안의 작은 따옴표 사용</a:t>
            </a:r>
            <a:endParaRPr lang="en-US" altLang="ko-KR" b="1" dirty="0"/>
          </a:p>
          <a:p>
            <a:endParaRPr lang="en-US" altLang="ko-KR" dirty="0"/>
          </a:p>
          <a:p>
            <a:endParaRPr lang="en-US" altLang="ko-KR" dirty="0"/>
          </a:p>
          <a:p>
            <a:endParaRPr lang="ko-KR" altLang="en-US" dirty="0"/>
          </a:p>
        </p:txBody>
      </p:sp>
      <p:sp>
        <p:nvSpPr>
          <p:cNvPr id="4" name="TextBox 3"/>
          <p:cNvSpPr txBox="1"/>
          <p:nvPr/>
        </p:nvSpPr>
        <p:spPr>
          <a:xfrm>
            <a:off x="971600" y="1988840"/>
            <a:ext cx="7795648" cy="2554545"/>
          </a:xfrm>
          <a:prstGeom prst="rect">
            <a:avLst/>
          </a:prstGeom>
          <a:solidFill>
            <a:srgbClr val="CCFFFF"/>
          </a:solidFill>
          <a:ln>
            <a:solidFill>
              <a:schemeClr val="tx1"/>
            </a:solidFill>
          </a:ln>
        </p:spPr>
        <p:txBody>
          <a:bodyPr wrap="square" rtlCol="0">
            <a:spAutoFit/>
          </a:bodyPr>
          <a:lstStyle/>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message="</a:t>
            </a:r>
            <a:r>
              <a:rPr lang="ko-KR" altLang="en-US" sz="2000" b="1" dirty="0">
                <a:latin typeface="Consolas" panose="020B0609020204030204" pitchFamily="49" charset="0"/>
                <a:ea typeface="굴림" panose="020B0600000101010101" pitchFamily="50" charset="-127"/>
                <a:cs typeface="Courier New" panose="02070309020205020404" pitchFamily="49" charset="0"/>
              </a:rPr>
              <a:t>철수가 </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안녕</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latin typeface="Consolas" panose="020B0609020204030204" pitchFamily="49" charset="0"/>
                <a:ea typeface="굴림" panose="020B0600000101010101" pitchFamily="50" charset="-127"/>
                <a:cs typeface="Courier New" panose="02070309020205020404" pitchFamily="49" charset="0"/>
              </a:rPr>
              <a:t>이라고 말했습니다</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err="1">
                <a:solidFill>
                  <a:srgbClr val="FF0000"/>
                </a:solidFill>
                <a:latin typeface="Consolas" panose="020B0609020204030204" pitchFamily="49" charset="0"/>
                <a:ea typeface="굴림" panose="020B0600000101010101" pitchFamily="50" charset="-127"/>
                <a:cs typeface="Courier New" panose="02070309020205020404" pitchFamily="49" charset="0"/>
              </a:rPr>
              <a:t>SyntaxError</a:t>
            </a:r>
            <a:r>
              <a:rPr lang="en-US" altLang="ko-KR" sz="20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 invalid syntax</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a:t>
            </a:r>
          </a:p>
          <a:p>
            <a:endParaRPr lang="en-US" altLang="ko-KR" sz="2000" b="1" dirty="0">
              <a:latin typeface="Consolas" panose="020B0609020204030204" pitchFamily="49" charset="0"/>
              <a:ea typeface="굴림" panose="020B0600000101010101" pitchFamily="50" charset="-127"/>
              <a:cs typeface="Courier New" panose="02070309020205020404" pitchFamily="49" charset="0"/>
            </a:endParaRP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message="</a:t>
            </a:r>
            <a:r>
              <a:rPr lang="ko-KR" altLang="en-US" sz="2000" b="1" dirty="0">
                <a:latin typeface="Consolas" panose="020B0609020204030204" pitchFamily="49" charset="0"/>
                <a:ea typeface="굴림" panose="020B0600000101010101" pitchFamily="50" charset="-127"/>
                <a:cs typeface="Courier New" panose="02070309020205020404" pitchFamily="49" charset="0"/>
              </a:rPr>
              <a:t>철수가 </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안녕</a:t>
            </a:r>
            <a:r>
              <a:rPr lang="en-US" altLang="ko-KR" sz="2000" b="1" dirty="0">
                <a:solidFill>
                  <a:srgbClr val="0000FF"/>
                </a:solidFill>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latin typeface="Consolas" panose="020B0609020204030204" pitchFamily="49" charset="0"/>
                <a:ea typeface="굴림" panose="020B0600000101010101" pitchFamily="50" charset="-127"/>
                <a:cs typeface="Courier New" panose="02070309020205020404" pitchFamily="49" charset="0"/>
              </a:rPr>
              <a:t>이라고 말했습니다</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 print(message)</a:t>
            </a:r>
          </a:p>
          <a:p>
            <a:r>
              <a:rPr lang="ko-KR" altLang="en-US" sz="2000" b="1" dirty="0">
                <a:latin typeface="Consolas" panose="020B0609020204030204" pitchFamily="49" charset="0"/>
                <a:ea typeface="굴림" panose="020B0600000101010101" pitchFamily="50" charset="-127"/>
                <a:cs typeface="Courier New" panose="02070309020205020404" pitchFamily="49" charset="0"/>
              </a:rPr>
              <a:t>철수가 </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latin typeface="Consolas" panose="020B0609020204030204" pitchFamily="49" charset="0"/>
                <a:ea typeface="굴림" panose="020B0600000101010101" pitchFamily="50" charset="-127"/>
                <a:cs typeface="Courier New" panose="02070309020205020404" pitchFamily="49" charset="0"/>
              </a:rPr>
              <a:t>안녕</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r>
              <a:rPr lang="ko-KR" altLang="en-US" sz="2000" b="1" dirty="0">
                <a:latin typeface="Consolas" panose="020B0609020204030204" pitchFamily="49" charset="0"/>
                <a:ea typeface="굴림" panose="020B0600000101010101" pitchFamily="50" charset="-127"/>
                <a:cs typeface="Courier New" panose="02070309020205020404" pitchFamily="49" charset="0"/>
              </a:rPr>
              <a:t>이라고 말했습니다</a:t>
            </a:r>
            <a:r>
              <a:rPr lang="en-US" altLang="ko-KR" sz="20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2000" b="1" dirty="0">
                <a:latin typeface="Consolas" panose="020B0609020204030204" pitchFamily="49" charset="0"/>
                <a:ea typeface="굴림" panose="020B0600000101010101" pitchFamily="50" charset="-127"/>
                <a:cs typeface="Courier New" panose="02070309020205020404" pitchFamily="49" charset="0"/>
              </a:rPr>
              <a:t>&gt;&gt;&gt;</a:t>
            </a:r>
          </a:p>
        </p:txBody>
      </p:sp>
    </p:spTree>
    <p:extLst>
      <p:ext uri="{BB962C8B-B14F-4D97-AF65-F5344CB8AC3E}">
        <p14:creationId xmlns:p14="http://schemas.microsoft.com/office/powerpoint/2010/main" val="1543965555"/>
      </p:ext>
    </p:extLst>
  </p:cSld>
  <p:clrMapOvr>
    <a:masterClrMapping/>
  </p:clrMapOvr>
  <mc:AlternateContent xmlns:mc="http://schemas.openxmlformats.org/markup-compatibility/2006" xmlns:p14="http://schemas.microsoft.com/office/powerpoint/2010/main">
    <mc:Choice Requires="p14">
      <p:transition spd="slow" p14:dur="2000" advTm="54673"/>
    </mc:Choice>
    <mc:Fallback xmlns="">
      <p:transition spd="slow" advTm="54673"/>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a:t>
            </a:r>
          </a:p>
        </p:txBody>
      </p:sp>
      <p:sp>
        <p:nvSpPr>
          <p:cNvPr id="3" name="내용 개체 틀 2"/>
          <p:cNvSpPr>
            <a:spLocks noGrp="1"/>
          </p:cNvSpPr>
          <p:nvPr>
            <p:ph idx="1"/>
          </p:nvPr>
        </p:nvSpPr>
        <p:spPr/>
        <p:txBody>
          <a:bodyPr/>
          <a:lstStyle/>
          <a:p>
            <a:r>
              <a:rPr lang="ko-KR" altLang="en-US" b="1" dirty="0"/>
              <a:t>문자열의 연결</a:t>
            </a:r>
            <a:endParaRPr lang="en-US" altLang="ko-KR" b="1" dirty="0"/>
          </a:p>
          <a:p>
            <a:pPr lvl="1"/>
            <a:r>
              <a:rPr lang="ko-KR" altLang="en-US" dirty="0"/>
              <a:t>문자열 </a:t>
            </a:r>
            <a:r>
              <a:rPr lang="ko-KR" altLang="en-US" dirty="0" err="1"/>
              <a:t>리터럴</a:t>
            </a:r>
            <a:r>
              <a:rPr lang="en-US" altLang="ko-KR" dirty="0"/>
              <a:t>(</a:t>
            </a:r>
            <a:r>
              <a:rPr lang="ko-KR" altLang="en-US" dirty="0"/>
              <a:t>따옴표로 감싸진 문자열</a:t>
            </a:r>
            <a:r>
              <a:rPr lang="en-US" altLang="ko-KR" dirty="0"/>
              <a:t>)</a:t>
            </a:r>
            <a:r>
              <a:rPr lang="ko-KR" altLang="en-US" dirty="0"/>
              <a:t>이 인접한 경우 </a:t>
            </a:r>
            <a:endParaRPr lang="en-US" altLang="ko-KR" dirty="0"/>
          </a:p>
          <a:p>
            <a:pPr lvl="1"/>
            <a:r>
              <a:rPr lang="en-US" altLang="ko-KR" dirty="0"/>
              <a:t>+ </a:t>
            </a:r>
            <a:r>
              <a:rPr lang="ko-KR" altLang="en-US" dirty="0"/>
              <a:t>연산자 사용 </a:t>
            </a:r>
          </a:p>
        </p:txBody>
      </p:sp>
      <p:sp>
        <p:nvSpPr>
          <p:cNvPr id="4" name="TextBox 3"/>
          <p:cNvSpPr txBox="1"/>
          <p:nvPr/>
        </p:nvSpPr>
        <p:spPr>
          <a:xfrm>
            <a:off x="1619672" y="2564904"/>
            <a:ext cx="5856986" cy="2893100"/>
          </a:xfrm>
          <a:prstGeom prst="rect">
            <a:avLst/>
          </a:prstGeom>
          <a:solidFill>
            <a:srgbClr val="CCFFFF"/>
          </a:solidFill>
          <a:ln>
            <a:solidFill>
              <a:schemeClr val="tx1"/>
            </a:solidFill>
          </a:ln>
        </p:spPr>
        <p:txBody>
          <a:bodyPr wrap="square" rtlCol="0">
            <a:spAutoFit/>
          </a:bodyPr>
          <a:lstStyle/>
          <a:p>
            <a:r>
              <a:rPr lang="en-US" altLang="ko-KR" sz="1600" b="1" dirty="0">
                <a:latin typeface="Courier New" panose="02070309020205020404" pitchFamily="49" charset="0"/>
                <a:ea typeface="굴림" panose="020B0600000101010101" pitchFamily="50" charset="-127"/>
                <a:cs typeface="Courier New" panose="02070309020205020404" pitchFamily="49" charset="0"/>
              </a:rPr>
              <a:t>&gt;&gt;&gt; </a:t>
            </a:r>
            <a:r>
              <a:rPr lang="en-US" altLang="ko-KR" sz="1600" b="1" dirty="0">
                <a:solidFill>
                  <a:srgbClr val="0000FF"/>
                </a:solidFill>
                <a:latin typeface="Courier New" panose="02070309020205020404" pitchFamily="49" charset="0"/>
                <a:ea typeface="굴림" panose="020B0600000101010101" pitchFamily="50" charset="-127"/>
                <a:cs typeface="Courier New" panose="02070309020205020404" pitchFamily="49" charset="0"/>
              </a:rPr>
              <a:t>'</a:t>
            </a:r>
            <a:r>
              <a:rPr lang="en-US" altLang="ko-KR" sz="1600" b="1" dirty="0" err="1">
                <a:solidFill>
                  <a:srgbClr val="0000FF"/>
                </a:solidFill>
                <a:latin typeface="Courier New" panose="02070309020205020404" pitchFamily="49" charset="0"/>
                <a:ea typeface="굴림" panose="020B0600000101010101" pitchFamily="50" charset="-127"/>
                <a:cs typeface="Courier New" panose="02070309020205020404" pitchFamily="49" charset="0"/>
              </a:rPr>
              <a:t>Py</a:t>
            </a:r>
            <a:r>
              <a:rPr lang="en-US" altLang="ko-KR" sz="1600" b="1" dirty="0">
                <a:solidFill>
                  <a:srgbClr val="0000FF"/>
                </a:solidFill>
                <a:latin typeface="Courier New" panose="02070309020205020404" pitchFamily="49" charset="0"/>
                <a:ea typeface="굴림" panose="020B0600000101010101" pitchFamily="50" charset="-127"/>
                <a:cs typeface="Courier New" panose="02070309020205020404" pitchFamily="49" charset="0"/>
              </a:rPr>
              <a:t>' 'thon'</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'Python’</a:t>
            </a:r>
          </a:p>
          <a:p>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&gt;&gt;&gt; 'Harry ' </a:t>
            </a:r>
            <a:r>
              <a:rPr lang="en-US" altLang="ko-KR" sz="1600" b="1" dirty="0">
                <a:solidFill>
                  <a:srgbClr val="FF0000"/>
                </a:solidFill>
                <a:latin typeface="Courier New" panose="02070309020205020404" pitchFamily="49" charset="0"/>
                <a:ea typeface="굴림" panose="020B0600000101010101" pitchFamily="50" charset="-127"/>
                <a:cs typeface="Courier New" panose="02070309020205020404" pitchFamily="49" charset="0"/>
              </a:rPr>
              <a:t>+</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'Porter'</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'Harry Porter‘</a:t>
            </a:r>
          </a:p>
          <a:p>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&gt;&gt;&gt; </a:t>
            </a:r>
            <a:r>
              <a:rPr lang="en-US" altLang="ko-KR" sz="1600" b="1" dirty="0" err="1">
                <a:latin typeface="Courier New" panose="02070309020205020404" pitchFamily="49" charset="0"/>
                <a:ea typeface="굴림" panose="020B0600000101010101" pitchFamily="50" charset="-127"/>
                <a:cs typeface="Courier New" panose="02070309020205020404" pitchFamily="49" charset="0"/>
              </a:rPr>
              <a:t>first_name</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 "</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길동</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&gt;&gt;&gt; </a:t>
            </a:r>
            <a:r>
              <a:rPr lang="en-US" altLang="ko-KR" sz="1600" b="1" dirty="0" err="1">
                <a:latin typeface="Courier New" panose="02070309020205020404" pitchFamily="49" charset="0"/>
                <a:ea typeface="굴림" panose="020B0600000101010101" pitchFamily="50" charset="-127"/>
                <a:cs typeface="Courier New" panose="02070309020205020404" pitchFamily="49" charset="0"/>
              </a:rPr>
              <a:t>last_name</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 "</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홍</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&gt;&gt;&gt; name = </a:t>
            </a:r>
            <a:r>
              <a:rPr lang="en-US" altLang="ko-KR" sz="1600" b="1" dirty="0" err="1">
                <a:latin typeface="Courier New" panose="02070309020205020404" pitchFamily="49" charset="0"/>
                <a:ea typeface="굴림" panose="020B0600000101010101" pitchFamily="50" charset="-127"/>
                <a:cs typeface="Courier New" panose="02070309020205020404" pitchFamily="49" charset="0"/>
              </a:rPr>
              <a:t>last_name</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a:t>
            </a:r>
            <a:r>
              <a:rPr lang="en-US" altLang="ko-KR" sz="1600" b="1" dirty="0">
                <a:solidFill>
                  <a:srgbClr val="FF0000"/>
                </a:solidFill>
                <a:latin typeface="Courier New" panose="02070309020205020404" pitchFamily="49" charset="0"/>
                <a:ea typeface="굴림" panose="020B0600000101010101" pitchFamily="50" charset="-127"/>
                <a:cs typeface="Courier New" panose="02070309020205020404" pitchFamily="49" charset="0"/>
              </a:rPr>
              <a:t>+</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a:t>
            </a:r>
            <a:r>
              <a:rPr lang="en-US" altLang="ko-KR" sz="1600" b="1" dirty="0" err="1">
                <a:latin typeface="Courier New" panose="02070309020205020404" pitchFamily="49" charset="0"/>
                <a:ea typeface="굴림" panose="020B0600000101010101" pitchFamily="50" charset="-127"/>
                <a:cs typeface="Courier New" panose="02070309020205020404" pitchFamily="49" charset="0"/>
              </a:rPr>
              <a:t>first_name</a:t>
            </a:r>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&gt;&gt;&gt; print(name)</a:t>
            </a:r>
          </a:p>
          <a:p>
            <a:r>
              <a:rPr lang="ko-KR" altLang="en-US" sz="1600" b="1" dirty="0">
                <a:latin typeface="Courier New" panose="02070309020205020404" pitchFamily="49" charset="0"/>
                <a:ea typeface="굴림" panose="020B0600000101010101" pitchFamily="50" charset="-127"/>
                <a:cs typeface="Courier New" panose="02070309020205020404" pitchFamily="49" charset="0"/>
              </a:rPr>
              <a:t>홍길동</a:t>
            </a:r>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1225047802"/>
      </p:ext>
    </p:extLst>
  </p:cSld>
  <p:clrMapOvr>
    <a:masterClrMapping/>
  </p:clrMapOvr>
  <mc:AlternateContent xmlns:mc="http://schemas.openxmlformats.org/markup-compatibility/2006" xmlns:p14="http://schemas.microsoft.com/office/powerpoint/2010/main">
    <mc:Choice Requires="p14">
      <p:transition spd="slow" p14:dur="2000" advTm="56711"/>
    </mc:Choice>
    <mc:Fallback xmlns="">
      <p:transition spd="slow" advTm="56711"/>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문자열</a:t>
            </a:r>
          </a:p>
        </p:txBody>
      </p:sp>
      <p:sp>
        <p:nvSpPr>
          <p:cNvPr id="3" name="내용 개체 틀 2"/>
          <p:cNvSpPr>
            <a:spLocks noGrp="1"/>
          </p:cNvSpPr>
          <p:nvPr>
            <p:ph idx="1"/>
          </p:nvPr>
        </p:nvSpPr>
        <p:spPr/>
        <p:txBody>
          <a:bodyPr/>
          <a:lstStyle/>
          <a:p>
            <a:r>
              <a:rPr lang="ko-KR" altLang="en-US" b="1" dirty="0"/>
              <a:t>문자열과 정수 간의 변환</a:t>
            </a:r>
            <a:endParaRPr lang="en-US" altLang="ko-KR" b="1" dirty="0"/>
          </a:p>
          <a:p>
            <a:pPr lvl="1"/>
            <a:r>
              <a:rPr lang="ko-KR" altLang="en-US" b="1" dirty="0"/>
              <a:t>문자열은 문자열과만 연결 </a:t>
            </a:r>
            <a:r>
              <a:rPr lang="en-US" altLang="ko-KR" b="1" dirty="0"/>
              <a:t>: </a:t>
            </a:r>
            <a:r>
              <a:rPr lang="en-US" altLang="ko-KR" b="1" dirty="0" err="1">
                <a:solidFill>
                  <a:srgbClr val="0000FF"/>
                </a:solidFill>
              </a:rPr>
              <a:t>str</a:t>
            </a:r>
            <a:r>
              <a:rPr lang="en-US" altLang="ko-KR" b="1" dirty="0">
                <a:solidFill>
                  <a:srgbClr val="0000FF"/>
                </a:solidFill>
              </a:rPr>
              <a:t>( )</a:t>
            </a:r>
            <a:r>
              <a:rPr lang="ko-KR" altLang="en-US" b="1" dirty="0"/>
              <a:t>를</a:t>
            </a:r>
            <a:r>
              <a:rPr lang="en-US" altLang="ko-KR" b="1" dirty="0"/>
              <a:t> </a:t>
            </a:r>
            <a:r>
              <a:rPr lang="ko-KR" altLang="en-US" b="1" dirty="0"/>
              <a:t>사용하여 문자열로 변환 </a:t>
            </a:r>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r>
              <a:rPr lang="ko-KR" altLang="en-US" b="1" dirty="0"/>
              <a:t>문자열의 다른 </a:t>
            </a:r>
            <a:r>
              <a:rPr lang="ko-KR" altLang="en-US" b="1" dirty="0" err="1"/>
              <a:t>자료형</a:t>
            </a:r>
            <a:r>
              <a:rPr lang="ko-KR" altLang="en-US" b="1" dirty="0"/>
              <a:t> 변환 </a:t>
            </a:r>
            <a:endParaRPr lang="en-US" altLang="ko-KR" b="1" dirty="0"/>
          </a:p>
          <a:p>
            <a:pPr lvl="2"/>
            <a:r>
              <a:rPr lang="en-US" altLang="ko-KR" b="1" dirty="0" err="1">
                <a:solidFill>
                  <a:srgbClr val="0000FF"/>
                </a:solidFill>
              </a:rPr>
              <a:t>int</a:t>
            </a:r>
            <a:r>
              <a:rPr lang="en-US" altLang="ko-KR" b="1" dirty="0">
                <a:solidFill>
                  <a:srgbClr val="0000FF"/>
                </a:solidFill>
              </a:rPr>
              <a:t>() </a:t>
            </a:r>
            <a:r>
              <a:rPr lang="en-US" altLang="ko-KR" b="1" dirty="0"/>
              <a:t>: </a:t>
            </a:r>
            <a:r>
              <a:rPr lang="ko-KR" altLang="en-US" b="1" dirty="0"/>
              <a:t>문자열 </a:t>
            </a:r>
            <a:r>
              <a:rPr lang="en-US" altLang="ko-KR" b="1" dirty="0"/>
              <a:t>-&gt; </a:t>
            </a:r>
            <a:r>
              <a:rPr lang="ko-KR" altLang="en-US" b="1" dirty="0"/>
              <a:t>정수형 </a:t>
            </a:r>
            <a:endParaRPr lang="en-US" altLang="ko-KR" b="1" dirty="0"/>
          </a:p>
          <a:p>
            <a:pPr lvl="2"/>
            <a:r>
              <a:rPr lang="en-US" altLang="ko-KR" b="1" dirty="0">
                <a:solidFill>
                  <a:srgbClr val="0000FF"/>
                </a:solidFill>
              </a:rPr>
              <a:t>float() </a:t>
            </a:r>
            <a:r>
              <a:rPr lang="en-US" altLang="ko-KR" b="1" dirty="0"/>
              <a:t>: </a:t>
            </a:r>
            <a:r>
              <a:rPr lang="ko-KR" altLang="en-US" b="1" dirty="0"/>
              <a:t>문자열 </a:t>
            </a:r>
            <a:r>
              <a:rPr lang="en-US" altLang="ko-KR" b="1" dirty="0"/>
              <a:t>-&gt; </a:t>
            </a:r>
            <a:r>
              <a:rPr lang="ko-KR" altLang="en-US" b="1" dirty="0" err="1"/>
              <a:t>실수형</a:t>
            </a:r>
            <a:endParaRPr lang="en-US" altLang="ko-KR" b="1" dirty="0"/>
          </a:p>
          <a:p>
            <a:endParaRPr lang="en-US" altLang="ko-KR" dirty="0"/>
          </a:p>
          <a:p>
            <a:endParaRPr lang="ko-KR" altLang="en-US" dirty="0"/>
          </a:p>
        </p:txBody>
      </p:sp>
      <p:sp>
        <p:nvSpPr>
          <p:cNvPr id="4" name="TextBox 3"/>
          <p:cNvSpPr txBox="1"/>
          <p:nvPr/>
        </p:nvSpPr>
        <p:spPr>
          <a:xfrm>
            <a:off x="1043608" y="2132856"/>
            <a:ext cx="7795648" cy="1661993"/>
          </a:xfrm>
          <a:prstGeom prst="rect">
            <a:avLst/>
          </a:prstGeom>
          <a:solidFill>
            <a:srgbClr val="CCFFFF"/>
          </a:solidFill>
          <a:ln>
            <a:solidFill>
              <a:schemeClr val="tx1"/>
            </a:solidFill>
          </a:ln>
        </p:spPr>
        <p:txBody>
          <a:bodyPr wrap="square" rtlCol="0">
            <a:spAutoFit/>
          </a:bodyPr>
          <a:lstStyle/>
          <a:p>
            <a:r>
              <a:rPr lang="en-US" altLang="ko-KR" b="1" dirty="0">
                <a:latin typeface="Courier New" panose="02070309020205020404" pitchFamily="49" charset="0"/>
                <a:ea typeface="굴림" panose="020B0600000101010101" pitchFamily="50" charset="-127"/>
                <a:cs typeface="Courier New" panose="02070309020205020404" pitchFamily="49" charset="0"/>
              </a:rPr>
              <a:t>&gt;&gt;&gt; "Student"+26</a:t>
            </a:r>
          </a:p>
          <a:p>
            <a:r>
              <a:rPr lang="en-US" altLang="ko-KR" b="1" dirty="0">
                <a:latin typeface="Courier New" panose="02070309020205020404" pitchFamily="49" charset="0"/>
                <a:ea typeface="굴림" panose="020B0600000101010101" pitchFamily="50" charset="-127"/>
                <a:cs typeface="Courier New" panose="02070309020205020404" pitchFamily="49" charset="0"/>
              </a:rPr>
              <a:t>...</a:t>
            </a:r>
          </a:p>
          <a:p>
            <a:r>
              <a:rPr lang="en-US" altLang="ko-KR" sz="1600" b="1" dirty="0" err="1">
                <a:solidFill>
                  <a:srgbClr val="FF0000"/>
                </a:solidFill>
                <a:latin typeface="Courier New" panose="02070309020205020404" pitchFamily="49" charset="0"/>
                <a:ea typeface="굴림" panose="020B0600000101010101" pitchFamily="50" charset="-127"/>
                <a:cs typeface="Courier New" panose="02070309020205020404" pitchFamily="49" charset="0"/>
              </a:rPr>
              <a:t>TypeError</a:t>
            </a:r>
            <a:r>
              <a:rPr lang="en-US" altLang="ko-KR" sz="1600" b="1" dirty="0">
                <a:solidFill>
                  <a:srgbClr val="FF0000"/>
                </a:solidFill>
                <a:latin typeface="Courier New" panose="02070309020205020404" pitchFamily="49" charset="0"/>
                <a:ea typeface="굴림" panose="020B0600000101010101" pitchFamily="50" charset="-127"/>
                <a:cs typeface="Courier New" panose="02070309020205020404" pitchFamily="49" charset="0"/>
              </a:rPr>
              <a:t>: Can't convert '</a:t>
            </a:r>
            <a:r>
              <a:rPr lang="en-US" altLang="ko-KR" sz="1600" b="1" dirty="0" err="1">
                <a:solidFill>
                  <a:srgbClr val="FF0000"/>
                </a:solidFill>
                <a:latin typeface="Courier New" panose="02070309020205020404" pitchFamily="49" charset="0"/>
                <a:ea typeface="굴림" panose="020B0600000101010101" pitchFamily="50" charset="-127"/>
                <a:cs typeface="Courier New" panose="02070309020205020404" pitchFamily="49" charset="0"/>
              </a:rPr>
              <a:t>int</a:t>
            </a:r>
            <a:r>
              <a:rPr lang="en-US" altLang="ko-KR" sz="1600" b="1" dirty="0">
                <a:solidFill>
                  <a:srgbClr val="FF0000"/>
                </a:solidFill>
                <a:latin typeface="Courier New" panose="02070309020205020404" pitchFamily="49" charset="0"/>
                <a:ea typeface="굴림" panose="020B0600000101010101" pitchFamily="50" charset="-127"/>
                <a:cs typeface="Courier New" panose="02070309020205020404" pitchFamily="49" charset="0"/>
              </a:rPr>
              <a:t>' object to </a:t>
            </a:r>
            <a:r>
              <a:rPr lang="en-US" altLang="ko-KR" sz="1600" b="1" dirty="0" err="1">
                <a:solidFill>
                  <a:srgbClr val="FF0000"/>
                </a:solidFill>
                <a:latin typeface="Courier New" panose="02070309020205020404" pitchFamily="49" charset="0"/>
                <a:ea typeface="굴림" panose="020B0600000101010101" pitchFamily="50" charset="-127"/>
                <a:cs typeface="Courier New" panose="02070309020205020404" pitchFamily="49" charset="0"/>
              </a:rPr>
              <a:t>str</a:t>
            </a:r>
            <a:r>
              <a:rPr lang="en-US" altLang="ko-KR" sz="1600" b="1" dirty="0">
                <a:solidFill>
                  <a:srgbClr val="FF0000"/>
                </a:solidFill>
                <a:latin typeface="Courier New" panose="02070309020205020404" pitchFamily="49" charset="0"/>
                <a:ea typeface="굴림" panose="020B0600000101010101" pitchFamily="50" charset="-127"/>
                <a:cs typeface="Courier New" panose="02070309020205020404" pitchFamily="49" charset="0"/>
              </a:rPr>
              <a:t> implicitly</a:t>
            </a:r>
          </a:p>
          <a:p>
            <a:endParaRPr lang="en-US" altLang="ko-KR" b="1" dirty="0">
              <a:solidFill>
                <a:srgbClr val="FF0000"/>
              </a:solidFill>
              <a:latin typeface="Courier New" panose="02070309020205020404" pitchFamily="49" charset="0"/>
              <a:ea typeface="굴림" panose="020B0600000101010101" pitchFamily="50" charset="-127"/>
              <a:cs typeface="Courier New" panose="02070309020205020404" pitchFamily="49" charset="0"/>
            </a:endParaRPr>
          </a:p>
          <a:p>
            <a:pPr latinLnBrk="1"/>
            <a:r>
              <a:rPr lang="en-US" altLang="ko-KR" sz="1600" b="1" dirty="0">
                <a:latin typeface="Courier New" panose="02070309020205020404" pitchFamily="49" charset="0"/>
                <a:cs typeface="Courier New" panose="02070309020205020404" pitchFamily="49" charset="0"/>
              </a:rPr>
              <a:t>&gt;&gt;&gt;</a:t>
            </a:r>
            <a:r>
              <a:rPr lang="ko-KR" altLang="en-US" sz="1600" b="1" dirty="0">
                <a:latin typeface="Courier New" panose="02070309020205020404" pitchFamily="49" charset="0"/>
                <a:cs typeface="Courier New" panose="02070309020205020404" pitchFamily="49" charset="0"/>
              </a:rPr>
              <a:t> </a:t>
            </a:r>
            <a:r>
              <a:rPr lang="en-US" altLang="ko-KR" sz="1600" b="1" dirty="0">
                <a:latin typeface="Courier New" panose="02070309020205020404" pitchFamily="49" charset="0"/>
                <a:cs typeface="Courier New" panose="02070309020205020404" pitchFamily="49" charset="0"/>
              </a:rPr>
              <a:t>"Student"+</a:t>
            </a:r>
            <a:r>
              <a:rPr lang="en-US" altLang="ko-KR" sz="1600" b="1" dirty="0" err="1">
                <a:latin typeface="Courier New" panose="02070309020205020404" pitchFamily="49" charset="0"/>
                <a:cs typeface="Courier New" panose="02070309020205020404" pitchFamily="49" charset="0"/>
              </a:rPr>
              <a:t>str</a:t>
            </a:r>
            <a:r>
              <a:rPr lang="en-US" altLang="ko-KR" sz="1600" b="1" dirty="0">
                <a:latin typeface="Courier New" panose="02070309020205020404" pitchFamily="49" charset="0"/>
                <a:cs typeface="Courier New" panose="02070309020205020404" pitchFamily="49" charset="0"/>
              </a:rPr>
              <a:t>(26)</a:t>
            </a:r>
            <a:endParaRPr lang="ko-KR" altLang="en-US" sz="1600" b="1" dirty="0">
              <a:latin typeface="Courier New" panose="02070309020205020404" pitchFamily="49" charset="0"/>
              <a:cs typeface="Courier New" panose="02070309020205020404" pitchFamily="49" charset="0"/>
            </a:endParaRPr>
          </a:p>
          <a:p>
            <a:pPr latinLnBrk="1"/>
            <a:r>
              <a:rPr lang="en-US" altLang="ko-KR" sz="1600" b="1" dirty="0">
                <a:latin typeface="Courier New" panose="02070309020205020404" pitchFamily="49" charset="0"/>
                <a:cs typeface="Courier New" panose="02070309020205020404" pitchFamily="49" charset="0"/>
              </a:rPr>
              <a:t>'Student26'</a:t>
            </a:r>
            <a:endParaRPr lang="ko-KR" altLang="en-US" sz="1600" b="1" dirty="0">
              <a:latin typeface="Courier New" panose="02070309020205020404" pitchFamily="49" charset="0"/>
              <a:cs typeface="Courier New" panose="02070309020205020404" pitchFamily="49" charset="0"/>
            </a:endParaRPr>
          </a:p>
        </p:txBody>
      </p:sp>
      <p:sp>
        <p:nvSpPr>
          <p:cNvPr id="5" name="TextBox 4"/>
          <p:cNvSpPr txBox="1"/>
          <p:nvPr/>
        </p:nvSpPr>
        <p:spPr>
          <a:xfrm>
            <a:off x="1115616" y="5661248"/>
            <a:ext cx="7795648" cy="584775"/>
          </a:xfrm>
          <a:prstGeom prst="rect">
            <a:avLst/>
          </a:prstGeom>
          <a:solidFill>
            <a:srgbClr val="CCFFFF"/>
          </a:solidFill>
          <a:ln>
            <a:solidFill>
              <a:schemeClr val="tx1"/>
            </a:solidFill>
          </a:ln>
        </p:spPr>
        <p:txBody>
          <a:bodyPr wrap="square" rtlCol="0">
            <a:spAutoFit/>
          </a:bodyPr>
          <a:lstStyle/>
          <a:p>
            <a:pPr latinLnBrk="1"/>
            <a:r>
              <a:rPr lang="en-US" altLang="ko-KR" sz="1600" b="1" dirty="0">
                <a:latin typeface="Courier New" panose="02070309020205020404" pitchFamily="49" charset="0"/>
                <a:cs typeface="Courier New" panose="02070309020205020404" pitchFamily="49" charset="0"/>
              </a:rPr>
              <a:t>&gt;&gt;&gt;</a:t>
            </a:r>
            <a:r>
              <a:rPr lang="ko-KR" altLang="en-US" sz="1600" b="1" dirty="0">
                <a:latin typeface="Courier New" panose="02070309020205020404" pitchFamily="49" charset="0"/>
                <a:cs typeface="Courier New" panose="02070309020205020404" pitchFamily="49" charset="0"/>
              </a:rPr>
              <a:t> </a:t>
            </a:r>
            <a:r>
              <a:rPr lang="en-US" altLang="ko-KR" sz="1600" b="1" dirty="0">
                <a:latin typeface="Courier New" panose="02070309020205020404" pitchFamily="49" charset="0"/>
                <a:cs typeface="Courier New" panose="02070309020205020404" pitchFamily="49" charset="0"/>
              </a:rPr>
              <a:t>price = </a:t>
            </a:r>
            <a:r>
              <a:rPr lang="en-US" altLang="ko-KR" sz="1600" b="1" dirty="0" err="1">
                <a:latin typeface="Courier New" panose="02070309020205020404" pitchFamily="49" charset="0"/>
                <a:cs typeface="Courier New" panose="02070309020205020404" pitchFamily="49" charset="0"/>
              </a:rPr>
              <a:t>int</a:t>
            </a:r>
            <a:r>
              <a:rPr lang="en-US" altLang="ko-KR" sz="1600" b="1" dirty="0">
                <a:latin typeface="Courier New" panose="02070309020205020404" pitchFamily="49" charset="0"/>
                <a:cs typeface="Courier New" panose="02070309020205020404" pitchFamily="49" charset="0"/>
              </a:rPr>
              <a:t>("259000")</a:t>
            </a:r>
            <a:endParaRPr lang="ko-KR" altLang="en-US" sz="1600" b="1" dirty="0">
              <a:latin typeface="Courier New" panose="02070309020205020404" pitchFamily="49" charset="0"/>
              <a:cs typeface="Courier New" panose="02070309020205020404" pitchFamily="49" charset="0"/>
            </a:endParaRPr>
          </a:p>
          <a:p>
            <a:pPr latinLnBrk="1"/>
            <a:r>
              <a:rPr lang="en-US" altLang="ko-KR" sz="1600" b="1" dirty="0">
                <a:latin typeface="Courier New" panose="02070309020205020404" pitchFamily="49" charset="0"/>
                <a:cs typeface="Courier New" panose="02070309020205020404" pitchFamily="49" charset="0"/>
              </a:rPr>
              <a:t>&gt;&gt;&gt;</a:t>
            </a:r>
            <a:r>
              <a:rPr lang="ko-KR" altLang="en-US" sz="1600" b="1" dirty="0">
                <a:latin typeface="Courier New" panose="02070309020205020404" pitchFamily="49" charset="0"/>
                <a:cs typeface="Courier New" panose="02070309020205020404" pitchFamily="49" charset="0"/>
              </a:rPr>
              <a:t> </a:t>
            </a:r>
            <a:r>
              <a:rPr lang="en-US" altLang="ko-KR" sz="1600" b="1" dirty="0">
                <a:latin typeface="Courier New" panose="02070309020205020404" pitchFamily="49" charset="0"/>
                <a:cs typeface="Courier New" panose="02070309020205020404" pitchFamily="49" charset="0"/>
              </a:rPr>
              <a:t>height = float("290.54");</a:t>
            </a:r>
            <a:endParaRPr lang="ko-KR" altLang="en-US" sz="1600" b="1"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3563554440"/>
      </p:ext>
    </p:extLst>
  </p:cSld>
  <p:clrMapOvr>
    <a:masterClrMapping/>
  </p:clrMapOvr>
  <mc:AlternateContent xmlns:mc="http://schemas.openxmlformats.org/markup-compatibility/2006" xmlns:p14="http://schemas.microsoft.com/office/powerpoint/2010/main">
    <mc:Choice Requires="p14">
      <p:transition spd="slow" p14:dur="2000" advTm="51289"/>
    </mc:Choice>
    <mc:Fallback xmlns="">
      <p:transition spd="slow" advTm="512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2483768" y="2492896"/>
            <a:ext cx="5848350" cy="2333625"/>
          </a:xfrm>
          <a:prstGeom prst="rect">
            <a:avLst/>
          </a:prstGeom>
        </p:spPr>
      </p:pic>
      <p:sp>
        <p:nvSpPr>
          <p:cNvPr id="2" name="제목 1"/>
          <p:cNvSpPr>
            <a:spLocks noGrp="1"/>
          </p:cNvSpPr>
          <p:nvPr>
            <p:ph type="title"/>
          </p:nvPr>
        </p:nvSpPr>
        <p:spPr/>
        <p:txBody>
          <a:bodyPr/>
          <a:lstStyle/>
          <a:p>
            <a:r>
              <a:rPr lang="ko-KR" altLang="en-US" dirty="0"/>
              <a:t>문자열</a:t>
            </a:r>
          </a:p>
        </p:txBody>
      </p:sp>
      <p:sp>
        <p:nvSpPr>
          <p:cNvPr id="3" name="내용 개체 틀 2"/>
          <p:cNvSpPr>
            <a:spLocks noGrp="1"/>
          </p:cNvSpPr>
          <p:nvPr>
            <p:ph idx="1"/>
          </p:nvPr>
        </p:nvSpPr>
        <p:spPr/>
        <p:txBody>
          <a:bodyPr/>
          <a:lstStyle/>
          <a:p>
            <a:r>
              <a:rPr lang="ko-KR" altLang="en-US" b="1" dirty="0"/>
              <a:t>인덱싱</a:t>
            </a:r>
            <a:r>
              <a:rPr lang="en-US" altLang="ko-KR" b="1" dirty="0"/>
              <a:t>(Indexing)</a:t>
            </a:r>
            <a:r>
              <a:rPr lang="ko-KR" altLang="en-US" dirty="0"/>
              <a:t> </a:t>
            </a:r>
            <a:endParaRPr lang="en-US" altLang="ko-KR" dirty="0"/>
          </a:p>
          <a:p>
            <a:pPr lvl="1"/>
            <a:r>
              <a:rPr lang="ko-KR" altLang="en-US" b="1" dirty="0"/>
              <a:t>인덱스</a:t>
            </a:r>
            <a:r>
              <a:rPr lang="en-US" altLang="ko-KR" dirty="0"/>
              <a:t>(index) </a:t>
            </a:r>
          </a:p>
          <a:p>
            <a:pPr lvl="2"/>
            <a:r>
              <a:rPr lang="ko-KR" altLang="en-US" dirty="0"/>
              <a:t>문자열</a:t>
            </a:r>
            <a:r>
              <a:rPr lang="en-US" altLang="ko-KR" dirty="0"/>
              <a:t> </a:t>
            </a:r>
            <a:r>
              <a:rPr lang="ko-KR" altLang="en-US" dirty="0"/>
              <a:t>포함된 각 문자에 부여된 번호</a:t>
            </a:r>
            <a:endParaRPr lang="en-US" altLang="ko-KR" dirty="0"/>
          </a:p>
          <a:p>
            <a:pPr lvl="2"/>
            <a:r>
              <a:rPr lang="en-US" altLang="ko-KR" dirty="0"/>
              <a:t>0</a:t>
            </a:r>
            <a:r>
              <a:rPr lang="ko-KR" altLang="en-US" dirty="0"/>
              <a:t>번 부터 시작</a:t>
            </a:r>
            <a:endParaRPr lang="en-US" altLang="ko-KR" dirty="0"/>
          </a:p>
          <a:p>
            <a:pPr lvl="1"/>
            <a:r>
              <a:rPr lang="ko-KR" altLang="en-US" dirty="0"/>
              <a:t>문자열에 </a:t>
            </a:r>
            <a:r>
              <a:rPr lang="en-US" altLang="ko-KR" dirty="0"/>
              <a:t>[</a:t>
            </a:r>
            <a:r>
              <a:rPr lang="ko-KR" altLang="en-US" dirty="0"/>
              <a:t>과 </a:t>
            </a:r>
            <a:r>
              <a:rPr lang="en-US" altLang="ko-KR" dirty="0"/>
              <a:t>]</a:t>
            </a:r>
            <a:r>
              <a:rPr lang="ko-KR" altLang="en-US" dirty="0"/>
              <a:t>을 붙여서 문자를 추출하는 것</a:t>
            </a:r>
          </a:p>
        </p:txBody>
      </p:sp>
      <p:sp>
        <p:nvSpPr>
          <p:cNvPr id="5" name="TextBox 4"/>
          <p:cNvSpPr txBox="1"/>
          <p:nvPr/>
        </p:nvSpPr>
        <p:spPr>
          <a:xfrm>
            <a:off x="2187783" y="4869160"/>
            <a:ext cx="4400441" cy="1354217"/>
          </a:xfrm>
          <a:prstGeom prst="rect">
            <a:avLst/>
          </a:prstGeom>
          <a:solidFill>
            <a:srgbClr val="CCFFFF"/>
          </a:solidFill>
          <a:ln>
            <a:solidFill>
              <a:schemeClr val="tx1"/>
            </a:solidFill>
          </a:ln>
        </p:spPr>
        <p:txBody>
          <a:bodyPr wrap="square" rtlCol="0">
            <a:spAutoFit/>
          </a:bodyPr>
          <a:lstStyle/>
          <a:p>
            <a:r>
              <a:rPr lang="en-US" altLang="ko-KR" sz="1600" b="1" dirty="0">
                <a:latin typeface="Courier New" panose="02070309020205020404" pitchFamily="49" charset="0"/>
                <a:ea typeface="굴림" panose="020B0600000101010101" pitchFamily="50" charset="-127"/>
                <a:cs typeface="Courier New" panose="02070309020205020404" pitchFamily="49" charset="0"/>
              </a:rPr>
              <a:t>&gt;&gt;&gt; word = 'Python'</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&gt;&gt;&gt; word[0]  </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'P'</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&gt;&gt;&gt; word[5]  </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'n'</a:t>
            </a:r>
          </a:p>
        </p:txBody>
      </p:sp>
    </p:spTree>
    <p:extLst>
      <p:ext uri="{BB962C8B-B14F-4D97-AF65-F5344CB8AC3E}">
        <p14:creationId xmlns:p14="http://schemas.microsoft.com/office/powerpoint/2010/main" val="3078747888"/>
      </p:ext>
    </p:extLst>
  </p:cSld>
  <p:clrMapOvr>
    <a:masterClrMapping/>
  </p:clrMapOvr>
  <mc:AlternateContent xmlns:mc="http://schemas.openxmlformats.org/markup-compatibility/2006" xmlns:p14="http://schemas.microsoft.com/office/powerpoint/2010/main">
    <mc:Choice Requires="p14">
      <p:transition spd="slow" p14:dur="2000" advTm="93524"/>
    </mc:Choice>
    <mc:Fallback xmlns="">
      <p:transition spd="slow" advTm="93524"/>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약자 만들기</a:t>
            </a:r>
          </a:p>
        </p:txBody>
      </p:sp>
      <p:sp>
        <p:nvSpPr>
          <p:cNvPr id="3" name="내용 개체 틀 2"/>
          <p:cNvSpPr>
            <a:spLocks noGrp="1"/>
          </p:cNvSpPr>
          <p:nvPr>
            <p:ph idx="1"/>
          </p:nvPr>
        </p:nvSpPr>
        <p:spPr/>
        <p:txBody>
          <a:bodyPr/>
          <a:lstStyle/>
          <a:p>
            <a:r>
              <a:rPr lang="ko-KR" altLang="en-US" dirty="0"/>
              <a:t>사용자에게 </a:t>
            </a:r>
            <a:r>
              <a:rPr lang="ko-KR" altLang="en-US" b="1" dirty="0"/>
              <a:t>단어 </a:t>
            </a:r>
            <a:r>
              <a:rPr lang="en-US" altLang="ko-KR" b="1" dirty="0"/>
              <a:t>3</a:t>
            </a:r>
            <a:r>
              <a:rPr lang="ko-KR" altLang="en-US" b="1" dirty="0"/>
              <a:t>개</a:t>
            </a:r>
            <a:r>
              <a:rPr lang="ko-KR" altLang="en-US" dirty="0"/>
              <a:t>를 </a:t>
            </a:r>
            <a:r>
              <a:rPr lang="ko-KR" altLang="en-US" dirty="0" err="1"/>
              <a:t>입력받아서</a:t>
            </a:r>
            <a:r>
              <a:rPr lang="ko-KR" altLang="en-US" dirty="0"/>
              <a:t> </a:t>
            </a:r>
            <a:r>
              <a:rPr lang="ko-KR" altLang="en-US" b="1" dirty="0"/>
              <a:t>약자</a:t>
            </a:r>
            <a:r>
              <a:rPr lang="en-US" altLang="ko-KR" dirty="0"/>
              <a:t>(acronym: </a:t>
            </a:r>
            <a:r>
              <a:rPr lang="ko-KR" altLang="en-US" dirty="0"/>
              <a:t>몇 개 단어의 머리글자로 된 말</a:t>
            </a:r>
            <a:r>
              <a:rPr lang="en-US" altLang="ko-KR" dirty="0"/>
              <a:t>)</a:t>
            </a:r>
            <a:r>
              <a:rPr lang="ko-KR" altLang="en-US" dirty="0"/>
              <a:t>를 만들어 보자</a:t>
            </a:r>
            <a:r>
              <a:rPr lang="en-US" altLang="ko-KR" dirty="0"/>
              <a:t>. </a:t>
            </a:r>
            <a:r>
              <a:rPr lang="ko-KR" altLang="en-US" dirty="0"/>
              <a:t>예를 들어서  ‘</a:t>
            </a:r>
            <a:r>
              <a:rPr lang="en-US" altLang="ko-KR" dirty="0"/>
              <a:t>OST’</a:t>
            </a:r>
            <a:r>
              <a:rPr lang="ko-KR" altLang="en-US" dirty="0"/>
              <a:t>도 </a:t>
            </a:r>
            <a:r>
              <a:rPr lang="en-US" altLang="ko-KR" dirty="0"/>
              <a:t>Original Sound Track</a:t>
            </a:r>
            <a:r>
              <a:rPr lang="ko-KR" altLang="en-US" dirty="0"/>
              <a:t>의 약자이다</a:t>
            </a:r>
            <a:r>
              <a:rPr lang="en-US" altLang="ko-KR" dirty="0"/>
              <a:t>.  </a:t>
            </a:r>
          </a:p>
          <a:p>
            <a:endParaRPr lang="ko-KR" altLang="en-US" dirty="0"/>
          </a:p>
        </p:txBody>
      </p:sp>
      <p:sp>
        <p:nvSpPr>
          <p:cNvPr id="4" name="TextBox 3"/>
          <p:cNvSpPr txBox="1"/>
          <p:nvPr/>
        </p:nvSpPr>
        <p:spPr>
          <a:xfrm>
            <a:off x="2267744" y="2490625"/>
            <a:ext cx="4737254" cy="1077218"/>
          </a:xfrm>
          <a:prstGeom prst="rect">
            <a:avLst/>
          </a:prstGeom>
          <a:solidFill>
            <a:srgbClr val="CCCCFF"/>
          </a:solidFill>
          <a:ln>
            <a:solidFill>
              <a:schemeClr val="tx1"/>
            </a:solidFill>
          </a:ln>
        </p:spPr>
        <p:txBody>
          <a:bodyPr wrap="square" rtlCol="0">
            <a:spAutoFit/>
          </a:bodyPr>
          <a:lstStyle/>
          <a:p>
            <a:r>
              <a:rPr lang="ko-KR" altLang="en-US" sz="1600" b="1" dirty="0">
                <a:latin typeface="Courier New" panose="02070309020205020404" pitchFamily="49" charset="0"/>
                <a:ea typeface="굴림" panose="020B0600000101010101" pitchFamily="50" charset="-127"/>
                <a:cs typeface="Courier New" panose="02070309020205020404" pitchFamily="49" charset="0"/>
              </a:rPr>
              <a:t>첫 번째 단어를 입력해주세요</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Original</a:t>
            </a:r>
          </a:p>
          <a:p>
            <a:r>
              <a:rPr lang="ko-KR" altLang="en-US" sz="1600" b="1" dirty="0">
                <a:latin typeface="Courier New" panose="02070309020205020404" pitchFamily="49" charset="0"/>
                <a:ea typeface="굴림" panose="020B0600000101010101" pitchFamily="50" charset="-127"/>
                <a:cs typeface="Courier New" panose="02070309020205020404" pitchFamily="49" charset="0"/>
              </a:rPr>
              <a:t>두 번째 단어를 입력해주세요</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Sound</a:t>
            </a:r>
          </a:p>
          <a:p>
            <a:r>
              <a:rPr lang="ko-KR" altLang="en-US" sz="1600" b="1" dirty="0">
                <a:latin typeface="Courier New" panose="02070309020205020404" pitchFamily="49" charset="0"/>
                <a:ea typeface="굴림" panose="020B0600000101010101" pitchFamily="50" charset="-127"/>
                <a:cs typeface="Courier New" panose="02070309020205020404" pitchFamily="49" charset="0"/>
              </a:rPr>
              <a:t>세 번째 단어를 입력해주세요</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Track</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rPr>
              <a:t>OST</a:t>
            </a:r>
          </a:p>
        </p:txBody>
      </p:sp>
      <p:sp>
        <p:nvSpPr>
          <p:cNvPr id="5" name="TextBox 4"/>
          <p:cNvSpPr txBox="1"/>
          <p:nvPr/>
        </p:nvSpPr>
        <p:spPr>
          <a:xfrm>
            <a:off x="1331641" y="4149080"/>
            <a:ext cx="6408712" cy="1754326"/>
          </a:xfrm>
          <a:prstGeom prst="rect">
            <a:avLst/>
          </a:prstGeom>
          <a:solidFill>
            <a:srgbClr val="CCFFFF"/>
          </a:solidFill>
          <a:ln>
            <a:solidFill>
              <a:schemeClr val="tx1"/>
            </a:solidFill>
          </a:ln>
        </p:spPr>
        <p:txBody>
          <a:bodyPr wrap="square" rtlCol="0">
            <a:spAutoFit/>
          </a:bodyPr>
          <a:lstStyle/>
          <a:p>
            <a:r>
              <a:rPr lang="en-US" altLang="ko-KR" b="1" dirty="0">
                <a:latin typeface="Courier New" panose="02070309020205020404" pitchFamily="49" charset="0"/>
                <a:ea typeface="굴림" panose="020B0600000101010101" pitchFamily="50" charset="-127"/>
                <a:cs typeface="Courier New" panose="02070309020205020404" pitchFamily="49" charset="0"/>
              </a:rPr>
              <a:t>word1  = input('</a:t>
            </a:r>
            <a:r>
              <a:rPr lang="ko-KR" altLang="en-US" b="1" dirty="0">
                <a:latin typeface="Courier New" panose="02070309020205020404" pitchFamily="49" charset="0"/>
                <a:ea typeface="굴림" panose="020B0600000101010101" pitchFamily="50" charset="-127"/>
                <a:cs typeface="Courier New" panose="02070309020205020404" pitchFamily="49" charset="0"/>
              </a:rPr>
              <a:t>첫 번째 단어를 입력해주세요</a:t>
            </a:r>
            <a:r>
              <a:rPr lang="en-US" altLang="ko-KR" b="1" dirty="0">
                <a:latin typeface="Courier New" panose="02070309020205020404" pitchFamily="49" charset="0"/>
                <a:ea typeface="굴림" panose="020B0600000101010101" pitchFamily="50" charset="-127"/>
                <a:cs typeface="Courier New" panose="02070309020205020404" pitchFamily="49" charset="0"/>
              </a:rPr>
              <a:t>: ')</a:t>
            </a:r>
          </a:p>
          <a:p>
            <a:r>
              <a:rPr lang="en-US" altLang="ko-KR" b="1" dirty="0">
                <a:latin typeface="Courier New" panose="02070309020205020404" pitchFamily="49" charset="0"/>
                <a:ea typeface="굴림" panose="020B0600000101010101" pitchFamily="50" charset="-127"/>
                <a:cs typeface="Courier New" panose="02070309020205020404" pitchFamily="49" charset="0"/>
              </a:rPr>
              <a:t>word2  = input('</a:t>
            </a:r>
            <a:r>
              <a:rPr lang="ko-KR" altLang="en-US" b="1" dirty="0">
                <a:latin typeface="Courier New" panose="02070309020205020404" pitchFamily="49" charset="0"/>
                <a:ea typeface="굴림" panose="020B0600000101010101" pitchFamily="50" charset="-127"/>
                <a:cs typeface="Courier New" panose="02070309020205020404" pitchFamily="49" charset="0"/>
              </a:rPr>
              <a:t>두 번째 단어를 입력해주세요</a:t>
            </a:r>
            <a:r>
              <a:rPr lang="en-US" altLang="ko-KR" b="1" dirty="0">
                <a:latin typeface="Courier New" panose="02070309020205020404" pitchFamily="49" charset="0"/>
                <a:ea typeface="굴림" panose="020B0600000101010101" pitchFamily="50" charset="-127"/>
                <a:cs typeface="Courier New" panose="02070309020205020404" pitchFamily="49" charset="0"/>
              </a:rPr>
              <a:t>: ')</a:t>
            </a:r>
          </a:p>
          <a:p>
            <a:r>
              <a:rPr lang="en-US" altLang="ko-KR" b="1" dirty="0">
                <a:latin typeface="Courier New" panose="02070309020205020404" pitchFamily="49" charset="0"/>
                <a:ea typeface="굴림" panose="020B0600000101010101" pitchFamily="50" charset="-127"/>
                <a:cs typeface="Courier New" panose="02070309020205020404" pitchFamily="49" charset="0"/>
              </a:rPr>
              <a:t>word3  = input('</a:t>
            </a:r>
            <a:r>
              <a:rPr lang="ko-KR" altLang="en-US" b="1" dirty="0">
                <a:latin typeface="Courier New" panose="02070309020205020404" pitchFamily="49" charset="0"/>
                <a:ea typeface="굴림" panose="020B0600000101010101" pitchFamily="50" charset="-127"/>
                <a:cs typeface="Courier New" panose="02070309020205020404" pitchFamily="49" charset="0"/>
              </a:rPr>
              <a:t>세 번째 단어를 입력해주세요</a:t>
            </a:r>
            <a:r>
              <a:rPr lang="en-US" altLang="ko-KR" b="1" dirty="0">
                <a:latin typeface="Courier New" panose="02070309020205020404" pitchFamily="49" charset="0"/>
                <a:ea typeface="굴림" panose="020B0600000101010101" pitchFamily="50" charset="-127"/>
                <a:cs typeface="Courier New" panose="02070309020205020404" pitchFamily="49" charset="0"/>
              </a:rPr>
              <a:t>: ')</a:t>
            </a:r>
          </a:p>
          <a:p>
            <a:endParaRPr lang="en-US" altLang="ko-KR" b="1" dirty="0">
              <a:latin typeface="Courier New" panose="02070309020205020404" pitchFamily="49" charset="0"/>
              <a:ea typeface="굴림" panose="020B0600000101010101" pitchFamily="50" charset="-127"/>
              <a:cs typeface="Courier New" panose="02070309020205020404" pitchFamily="49" charset="0"/>
            </a:endParaRPr>
          </a:p>
          <a:p>
            <a:r>
              <a:rPr lang="en-US" altLang="ko-KR" b="1" dirty="0">
                <a:latin typeface="Courier New" panose="02070309020205020404" pitchFamily="49" charset="0"/>
                <a:ea typeface="굴림" panose="020B0600000101010101" pitchFamily="50" charset="-127"/>
                <a:cs typeface="Courier New" panose="02070309020205020404" pitchFamily="49" charset="0"/>
              </a:rPr>
              <a:t>acronym = word1[0] + word2[0] + word3[0]</a:t>
            </a:r>
          </a:p>
          <a:p>
            <a:r>
              <a:rPr lang="en-US" altLang="ko-KR" b="1" dirty="0">
                <a:latin typeface="Courier New" panose="02070309020205020404" pitchFamily="49" charset="0"/>
                <a:ea typeface="굴림" panose="020B0600000101010101" pitchFamily="50" charset="-127"/>
                <a:cs typeface="Courier New" panose="02070309020205020404" pitchFamily="49" charset="0"/>
              </a:rPr>
              <a:t>print(acronym)</a:t>
            </a:r>
            <a:endParaRPr lang="ko-KR" altLang="en-US" b="1" dirty="0">
              <a:latin typeface="Courier New" panose="020703090202050204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450331026"/>
      </p:ext>
    </p:extLst>
  </p:cSld>
  <p:clrMapOvr>
    <a:masterClrMapping/>
  </p:clrMapOvr>
  <mc:AlternateContent xmlns:mc="http://schemas.openxmlformats.org/markup-compatibility/2006" xmlns:p14="http://schemas.microsoft.com/office/powerpoint/2010/main">
    <mc:Choice Requires="p14">
      <p:transition spd="slow" p14:dur="2000" advTm="48842"/>
    </mc:Choice>
    <mc:Fallback xmlns="">
      <p:transition spd="slow" advTm="48842"/>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9. </a:t>
            </a:r>
            <a:r>
              <a:rPr lang="ko-KR" altLang="en-US" dirty="0"/>
              <a:t>리스트</a:t>
            </a:r>
          </a:p>
        </p:txBody>
      </p:sp>
      <p:sp>
        <p:nvSpPr>
          <p:cNvPr id="3" name="내용 개체 틀 2"/>
          <p:cNvSpPr>
            <a:spLocks noGrp="1"/>
          </p:cNvSpPr>
          <p:nvPr>
            <p:ph idx="1"/>
          </p:nvPr>
        </p:nvSpPr>
        <p:spPr/>
        <p:txBody>
          <a:bodyPr/>
          <a:lstStyle/>
          <a:p>
            <a:r>
              <a:rPr lang="ko-KR" altLang="en-US" b="1" dirty="0"/>
              <a:t>리스트</a:t>
            </a:r>
            <a:r>
              <a:rPr lang="en-US" altLang="ko-KR" dirty="0"/>
              <a:t>(list)</a:t>
            </a:r>
          </a:p>
          <a:p>
            <a:pPr lvl="1"/>
            <a:r>
              <a:rPr lang="ko-KR" altLang="en-US" dirty="0"/>
              <a:t>여러 개의 값을 모아서 하나의 변수에 저장</a:t>
            </a:r>
            <a:endParaRPr lang="en-US" altLang="ko-KR" dirty="0"/>
          </a:p>
          <a:p>
            <a:pPr lvl="1"/>
            <a:r>
              <a:rPr lang="en-US" altLang="ko-KR" dirty="0"/>
              <a:t>[ ] </a:t>
            </a:r>
            <a:r>
              <a:rPr lang="ko-KR" altLang="en-US" dirty="0"/>
              <a:t>안에 값을 나열하고 값과 값 사이에 쉼표</a:t>
            </a:r>
            <a:r>
              <a:rPr lang="en-US" altLang="ko-KR" dirty="0"/>
              <a:t>(comma)</a:t>
            </a:r>
            <a:r>
              <a:rPr lang="ko-KR" altLang="en-US" dirty="0"/>
              <a:t>로 구분 </a:t>
            </a:r>
          </a:p>
        </p:txBody>
      </p:sp>
      <p:pic>
        <p:nvPicPr>
          <p:cNvPr id="4" name="그림 3"/>
          <p:cNvPicPr>
            <a:picLocks noChangeAspect="1"/>
          </p:cNvPicPr>
          <p:nvPr/>
        </p:nvPicPr>
        <p:blipFill>
          <a:blip r:embed="rId2"/>
          <a:stretch>
            <a:fillRect/>
          </a:stretch>
        </p:blipFill>
        <p:spPr>
          <a:xfrm>
            <a:off x="1691680" y="2492896"/>
            <a:ext cx="5172075" cy="2409825"/>
          </a:xfrm>
          <a:prstGeom prst="rect">
            <a:avLst/>
          </a:prstGeom>
        </p:spPr>
      </p:pic>
      <p:sp>
        <p:nvSpPr>
          <p:cNvPr id="5" name="TextBox 4"/>
          <p:cNvSpPr txBox="1"/>
          <p:nvPr/>
        </p:nvSpPr>
        <p:spPr>
          <a:xfrm>
            <a:off x="683568" y="5157192"/>
            <a:ext cx="8208912" cy="1077218"/>
          </a:xfrm>
          <a:prstGeom prst="rect">
            <a:avLst/>
          </a:prstGeom>
          <a:solidFill>
            <a:srgbClr val="CCFFFF"/>
          </a:solidFill>
          <a:ln>
            <a:solidFill>
              <a:schemeClr val="tx1"/>
            </a:solidFill>
          </a:ln>
        </p:spPr>
        <p:txBody>
          <a:bodyPr wrap="square" rtlCol="0">
            <a:spAutoFit/>
          </a:bodyPr>
          <a:lstStyle/>
          <a:p>
            <a:r>
              <a:rPr lang="en-US" altLang="ko-KR" sz="1600" b="1" dirty="0">
                <a:latin typeface="Consolas" panose="020B0609020204030204" pitchFamily="49" charset="0"/>
                <a:ea typeface="굴림" panose="020B0600000101010101" pitchFamily="50" charset="-127"/>
                <a:cs typeface="Courier New" panose="02070309020205020404" pitchFamily="49" charset="0"/>
              </a:rPr>
              <a:t>&gt;&gt;&gt; </a:t>
            </a:r>
            <a:r>
              <a:rPr lang="en-US" altLang="ko-KR" sz="1600" b="1" dirty="0" err="1">
                <a:latin typeface="Consolas" panose="020B0609020204030204" pitchFamily="49" charset="0"/>
                <a:ea typeface="굴림" panose="020B0600000101010101" pitchFamily="50" charset="-127"/>
                <a:cs typeface="Courier New" panose="02070309020205020404" pitchFamily="49" charset="0"/>
              </a:rPr>
              <a:t>shopping_list</a:t>
            </a:r>
            <a:r>
              <a:rPr lang="en-US" altLang="ko-KR" sz="1600" b="1" dirty="0">
                <a:latin typeface="Consolas" panose="020B0609020204030204" pitchFamily="49" charset="0"/>
                <a:ea typeface="굴림" panose="020B0600000101010101" pitchFamily="50" charset="-127"/>
                <a:cs typeface="Courier New" panose="02070309020205020404" pitchFamily="49" charset="0"/>
              </a:rPr>
              <a:t> = </a:t>
            </a:r>
            <a:r>
              <a:rPr lang="en-US" altLang="ko-KR" sz="1600" b="1" dirty="0">
                <a:solidFill>
                  <a:srgbClr val="FF0000"/>
                </a:solidFill>
                <a:latin typeface="Consolas" panose="020B0609020204030204" pitchFamily="49" charset="0"/>
                <a:ea typeface="굴림" panose="020B0600000101010101" pitchFamily="50" charset="-127"/>
                <a:cs typeface="Courier New" panose="02070309020205020404" pitchFamily="49" charset="0"/>
              </a:rPr>
              <a:t>['milk', 'eggs', 'cheese', 'butter', 'cream']</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&gt;&gt;&gt; print(</a:t>
            </a:r>
            <a:r>
              <a:rPr lang="en-US" altLang="ko-KR" sz="1600" b="1" dirty="0" err="1">
                <a:latin typeface="Consolas" panose="020B0609020204030204" pitchFamily="49" charset="0"/>
                <a:ea typeface="굴림" panose="020B0600000101010101" pitchFamily="50" charset="-127"/>
                <a:cs typeface="Courier New" panose="02070309020205020404" pitchFamily="49" charset="0"/>
              </a:rPr>
              <a:t>shopping_list</a:t>
            </a:r>
            <a:r>
              <a:rPr lang="en-US" altLang="ko-KR" sz="1600" b="1" dirty="0">
                <a:latin typeface="Consolas" panose="020B0609020204030204" pitchFamily="49" charset="0"/>
                <a:ea typeface="굴림" panose="020B0600000101010101" pitchFamily="50" charset="-127"/>
                <a:cs typeface="Courier New" panose="02070309020205020404" pitchFamily="49" charset="0"/>
              </a:rPr>
              <a:t>)</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['milk', 'eggs', 'cheese', 'butter', 'cream']</a:t>
            </a:r>
          </a:p>
          <a:p>
            <a:r>
              <a:rPr lang="en-US" altLang="ko-KR" sz="1600" b="1" dirty="0">
                <a:latin typeface="Consolas" panose="020B0609020204030204" pitchFamily="49" charset="0"/>
                <a:ea typeface="굴림" panose="020B0600000101010101" pitchFamily="50" charset="-127"/>
                <a:cs typeface="Courier New" panose="02070309020205020404" pitchFamily="49" charset="0"/>
              </a:rPr>
              <a:t>&gt;&gt;&gt; </a:t>
            </a:r>
            <a:endParaRPr lang="ko-KR" altLang="en-US" sz="1600" b="1" dirty="0">
              <a:latin typeface="Consolas" panose="020B06090202040302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1350760912"/>
      </p:ext>
    </p:extLst>
  </p:cSld>
  <p:clrMapOvr>
    <a:masterClrMapping/>
  </p:clrMapOvr>
  <mc:AlternateContent xmlns:mc="http://schemas.openxmlformats.org/markup-compatibility/2006" xmlns:p14="http://schemas.microsoft.com/office/powerpoint/2010/main">
    <mc:Choice Requires="p14">
      <p:transition spd="slow" p14:dur="2000" advTm="88217"/>
    </mc:Choice>
    <mc:Fallback xmlns="">
      <p:transition spd="slow" advTm="88217"/>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763688" y="1628800"/>
            <a:ext cx="6943725" cy="3543300"/>
          </a:xfrm>
          <a:prstGeom prst="rect">
            <a:avLst/>
          </a:prstGeom>
        </p:spPr>
      </p:pic>
      <p:sp>
        <p:nvSpPr>
          <p:cNvPr id="2" name="제목 1"/>
          <p:cNvSpPr>
            <a:spLocks noGrp="1"/>
          </p:cNvSpPr>
          <p:nvPr>
            <p:ph type="title"/>
          </p:nvPr>
        </p:nvSpPr>
        <p:spPr/>
        <p:txBody>
          <a:bodyPr/>
          <a:lstStyle/>
          <a:p>
            <a:r>
              <a:rPr lang="ko-KR" altLang="en-US" dirty="0"/>
              <a:t>리스트</a:t>
            </a:r>
          </a:p>
        </p:txBody>
      </p:sp>
      <p:sp>
        <p:nvSpPr>
          <p:cNvPr id="3" name="내용 개체 틀 2"/>
          <p:cNvSpPr>
            <a:spLocks noGrp="1"/>
          </p:cNvSpPr>
          <p:nvPr>
            <p:ph idx="1"/>
          </p:nvPr>
        </p:nvSpPr>
        <p:spPr/>
        <p:txBody>
          <a:bodyPr/>
          <a:lstStyle/>
          <a:p>
            <a:r>
              <a:rPr lang="ko-KR" altLang="en-US" b="1" dirty="0"/>
              <a:t>리스트의 인덱싱 </a:t>
            </a:r>
            <a:endParaRPr lang="en-US" altLang="ko-KR" b="1" dirty="0"/>
          </a:p>
          <a:p>
            <a:pPr lvl="1"/>
            <a:r>
              <a:rPr lang="ko-KR" altLang="en-US" dirty="0"/>
              <a:t>인덱스는 </a:t>
            </a:r>
            <a:r>
              <a:rPr lang="en-US" altLang="ko-KR" dirty="0"/>
              <a:t>0</a:t>
            </a:r>
            <a:r>
              <a:rPr lang="ko-KR" altLang="en-US" dirty="0"/>
              <a:t>부터 시작 </a:t>
            </a:r>
          </a:p>
        </p:txBody>
      </p:sp>
      <p:sp>
        <p:nvSpPr>
          <p:cNvPr id="5" name="TextBox 4"/>
          <p:cNvSpPr txBox="1"/>
          <p:nvPr/>
        </p:nvSpPr>
        <p:spPr>
          <a:xfrm>
            <a:off x="1187624" y="5013176"/>
            <a:ext cx="7795648" cy="1754326"/>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Courier New" panose="02070309020205020404" pitchFamily="49" charset="0"/>
              </a:rPr>
              <a:t>&gt;&gt;&gt; print(</a:t>
            </a:r>
            <a:r>
              <a:rPr lang="en-US" altLang="ko-KR" b="1" dirty="0" err="1">
                <a:latin typeface="Consolas" panose="020B0609020204030204" pitchFamily="49" charset="0"/>
                <a:ea typeface="굴림" panose="020B0600000101010101" pitchFamily="50" charset="-127"/>
                <a:cs typeface="Courier New" panose="02070309020205020404" pitchFamily="49" charset="0"/>
              </a:rPr>
              <a:t>shopping_list</a:t>
            </a:r>
            <a:r>
              <a:rPr lang="en-US" altLang="ko-KR" b="1" dirty="0">
                <a:solidFill>
                  <a:srgbClr val="FF0000"/>
                </a:solidFill>
                <a:latin typeface="Consolas" panose="020B0609020204030204" pitchFamily="49" charset="0"/>
                <a:ea typeface="굴림" panose="020B0600000101010101" pitchFamily="50" charset="-127"/>
                <a:cs typeface="Courier New" panose="02070309020205020404" pitchFamily="49" charset="0"/>
              </a:rPr>
              <a:t>[2]</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a:p>
            <a:r>
              <a:rPr lang="en-US" altLang="ko-KR" b="1" dirty="0">
                <a:latin typeface="Consolas" panose="020B0609020204030204" pitchFamily="49" charset="0"/>
                <a:ea typeface="굴림" panose="020B0600000101010101" pitchFamily="50" charset="-127"/>
                <a:cs typeface="Courier New" panose="02070309020205020404" pitchFamily="49" charset="0"/>
              </a:rPr>
              <a:t>cheese</a:t>
            </a:r>
          </a:p>
          <a:p>
            <a:endParaRPr lang="en-US" altLang="ko-KR" b="1" dirty="0">
              <a:latin typeface="Consolas" panose="020B0609020204030204" pitchFamily="49" charset="0"/>
              <a:ea typeface="굴림" panose="020B0600000101010101" pitchFamily="50" charset="-127"/>
              <a:cs typeface="Courier New" panose="02070309020205020404" pitchFamily="49" charset="0"/>
            </a:endParaRP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a:t>
            </a:r>
            <a:r>
              <a:rPr lang="en-US" altLang="ko-KR" b="1" dirty="0" err="1">
                <a:latin typeface="Consolas" panose="020B0609020204030204" pitchFamily="49" charset="0"/>
                <a:ea typeface="굴림" panose="020B0600000101010101" pitchFamily="50" charset="-127"/>
                <a:cs typeface="Courier New" panose="02070309020205020404" pitchFamily="49" charset="0"/>
              </a:rPr>
              <a:t>shopping_list</a:t>
            </a:r>
            <a:r>
              <a:rPr lang="en-US" altLang="ko-KR" b="1" dirty="0">
                <a:solidFill>
                  <a:srgbClr val="FF0000"/>
                </a:solidFill>
                <a:latin typeface="Consolas" panose="020B0609020204030204" pitchFamily="49" charset="0"/>
                <a:ea typeface="굴림" panose="020B0600000101010101" pitchFamily="50" charset="-127"/>
                <a:cs typeface="Courier New" panose="02070309020205020404" pitchFamily="49" charset="0"/>
              </a:rPr>
              <a:t>[2]</a:t>
            </a:r>
            <a:r>
              <a:rPr lang="en-US" altLang="ko-KR" b="1" dirty="0">
                <a:latin typeface="Consolas" panose="020B0609020204030204" pitchFamily="49" charset="0"/>
                <a:ea typeface="굴림" panose="020B0600000101010101" pitchFamily="50" charset="-127"/>
                <a:cs typeface="Courier New" panose="02070309020205020404" pitchFamily="49" charset="0"/>
              </a:rPr>
              <a:t>='apple'</a:t>
            </a:r>
          </a:p>
          <a:p>
            <a:r>
              <a:rPr lang="en-US" altLang="ko-KR" b="1" dirty="0">
                <a:latin typeface="Consolas" panose="020B0609020204030204" pitchFamily="49" charset="0"/>
                <a:ea typeface="굴림" panose="020B0600000101010101" pitchFamily="50" charset="-127"/>
                <a:cs typeface="Courier New" panose="02070309020205020404" pitchFamily="49" charset="0"/>
              </a:rPr>
              <a:t>&gt;&gt;&gt; print(</a:t>
            </a:r>
            <a:r>
              <a:rPr lang="en-US" altLang="ko-KR" b="1" dirty="0" err="1">
                <a:latin typeface="Consolas" panose="020B0609020204030204" pitchFamily="49" charset="0"/>
                <a:ea typeface="굴림" panose="020B0600000101010101" pitchFamily="50" charset="-127"/>
                <a:cs typeface="Courier New" panose="02070309020205020404" pitchFamily="49" charset="0"/>
              </a:rPr>
              <a:t>shopping_list</a:t>
            </a:r>
            <a:r>
              <a:rPr lang="en-US" altLang="ko-KR" b="1" dirty="0">
                <a:latin typeface="Consolas" panose="020B0609020204030204" pitchFamily="49" charset="0"/>
                <a:ea typeface="굴림" panose="020B0600000101010101" pitchFamily="50" charset="-127"/>
                <a:cs typeface="Courier New" panose="02070309020205020404" pitchFamily="49" charset="0"/>
              </a:rPr>
              <a:t>)</a:t>
            </a:r>
          </a:p>
          <a:p>
            <a:r>
              <a:rPr lang="en-US" altLang="ko-KR" b="1" dirty="0">
                <a:latin typeface="Consolas" panose="020B0609020204030204" pitchFamily="49" charset="0"/>
                <a:ea typeface="굴림" panose="020B0600000101010101" pitchFamily="50" charset="-127"/>
                <a:cs typeface="Courier New" panose="02070309020205020404" pitchFamily="49" charset="0"/>
              </a:rPr>
              <a:t>['milk', 'eggs', 'apple', 'butter', 'cream']</a:t>
            </a:r>
          </a:p>
        </p:txBody>
      </p:sp>
    </p:spTree>
    <p:extLst>
      <p:ext uri="{BB962C8B-B14F-4D97-AF65-F5344CB8AC3E}">
        <p14:creationId xmlns:p14="http://schemas.microsoft.com/office/powerpoint/2010/main" val="2463271913"/>
      </p:ext>
    </p:extLst>
  </p:cSld>
  <p:clrMapOvr>
    <a:masterClrMapping/>
  </p:clrMapOvr>
  <mc:AlternateContent xmlns:mc="http://schemas.openxmlformats.org/markup-compatibility/2006" xmlns:p14="http://schemas.microsoft.com/office/powerpoint/2010/main">
    <mc:Choice Requires="p14">
      <p:transition spd="slow" p14:dur="2000" advTm="36883"/>
    </mc:Choice>
    <mc:Fallback xmlns="">
      <p:transition spd="slow" advTm="36883"/>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학습문제 </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a:t>성명과 해기사시험 점수를 </a:t>
            </a:r>
            <a:r>
              <a:rPr lang="ko-KR" altLang="en-US" dirty="0" err="1"/>
              <a:t>입력받아서</a:t>
            </a:r>
            <a:r>
              <a:rPr lang="ko-KR" altLang="en-US" dirty="0"/>
              <a:t> 성명과 점수를 </a:t>
            </a:r>
            <a:r>
              <a:rPr lang="ko-KR" altLang="en-US" dirty="0" err="1"/>
              <a:t>출력하시오</a:t>
            </a:r>
            <a:r>
              <a:rPr lang="en-US" altLang="ko-KR" dirty="0"/>
              <a:t>. </a:t>
            </a:r>
          </a:p>
          <a:p>
            <a:endParaRPr lang="ko-KR" altLang="en-US" dirty="0"/>
          </a:p>
        </p:txBody>
      </p:sp>
      <p:sp>
        <p:nvSpPr>
          <p:cNvPr id="4" name="TextBox 3"/>
          <p:cNvSpPr txBox="1"/>
          <p:nvPr/>
        </p:nvSpPr>
        <p:spPr>
          <a:xfrm>
            <a:off x="2203373" y="1938175"/>
            <a:ext cx="4737254" cy="1569660"/>
          </a:xfrm>
          <a:prstGeom prst="rect">
            <a:avLst/>
          </a:prstGeom>
          <a:solidFill>
            <a:srgbClr val="CCCCFF"/>
          </a:solidFill>
          <a:ln>
            <a:solidFill>
              <a:schemeClr val="tx1"/>
            </a:solidFill>
          </a:ln>
        </p:spPr>
        <p:txBody>
          <a:bodyPr wrap="square" rtlCol="0">
            <a:spAutoFit/>
          </a:bodyPr>
          <a:lstStyle/>
          <a:p>
            <a:pPr marL="342900" indent="-342900">
              <a:buAutoNum type="arabicParenR"/>
            </a:pPr>
            <a:r>
              <a:rPr lang="ko-KR" altLang="en-US" sz="1600" b="1" dirty="0">
                <a:latin typeface="Courier New" panose="02070309020205020404" pitchFamily="49" charset="0"/>
                <a:ea typeface="굴림" panose="020B0600000101010101" pitchFamily="50" charset="-127"/>
                <a:cs typeface="Courier New" panose="02070309020205020404" pitchFamily="49" charset="0"/>
              </a:rPr>
              <a:t>성명을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 </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a:t>
            </a:r>
          </a:p>
          <a:p>
            <a:pPr marL="342900" indent="-342900">
              <a:buAutoNum type="arabicParenR"/>
            </a:pPr>
            <a:r>
              <a:rPr lang="ko-KR" altLang="en-US" sz="1600" b="1" dirty="0">
                <a:latin typeface="Courier New" panose="02070309020205020404" pitchFamily="49" charset="0"/>
                <a:ea typeface="굴림" panose="020B0600000101010101" pitchFamily="50" charset="-127"/>
                <a:cs typeface="Courier New" panose="02070309020205020404" pitchFamily="49" charset="0"/>
              </a:rPr>
              <a:t>해사법규 점수를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a:t>
            </a:r>
          </a:p>
          <a:p>
            <a:pPr marL="342900" indent="-342900">
              <a:buAutoNum type="arabicParenR"/>
            </a:pPr>
            <a:r>
              <a:rPr lang="ko-KR" altLang="en-US" sz="1600" b="1" dirty="0">
                <a:latin typeface="Courier New" panose="02070309020205020404" pitchFamily="49" charset="0"/>
                <a:ea typeface="굴림" panose="020B0600000101010101" pitchFamily="50" charset="-127"/>
                <a:cs typeface="Courier New" panose="02070309020205020404" pitchFamily="49" charset="0"/>
              </a:rPr>
              <a:t>선박운용 점수를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a:t>
            </a:r>
          </a:p>
          <a:p>
            <a:pPr marL="342900" indent="-342900">
              <a:buAutoNum type="arabicParenR"/>
            </a:pPr>
            <a:r>
              <a:rPr lang="ko-KR" altLang="en-US" sz="1600" b="1" dirty="0">
                <a:latin typeface="Courier New" panose="02070309020205020404" pitchFamily="49" charset="0"/>
                <a:ea typeface="굴림" panose="020B0600000101010101" pitchFamily="50" charset="-127"/>
                <a:cs typeface="Courier New" panose="02070309020205020404" pitchFamily="49" charset="0"/>
              </a:rPr>
              <a:t>해사영어 점수를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a:t>
            </a:r>
          </a:p>
          <a:p>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a:p>
            <a:r>
              <a:rPr lang="en-US" altLang="ko-KR"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 OOO</a:t>
            </a:r>
            <a:r>
              <a:rPr lang="ko-KR" altLang="en-US"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 의 평균점수는 </a:t>
            </a:r>
            <a:r>
              <a:rPr lang="en-US" altLang="ko-KR"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 </a:t>
            </a:r>
            <a:r>
              <a:rPr lang="ko-KR" altLang="en-US"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점입니다</a:t>
            </a:r>
            <a:r>
              <a:rPr lang="en-US" altLang="ko-KR"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 </a:t>
            </a:r>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2663785893"/>
      </p:ext>
    </p:extLst>
  </p:cSld>
  <p:clrMapOvr>
    <a:masterClrMapping/>
  </p:clrMapOvr>
  <mc:AlternateContent xmlns:mc="http://schemas.openxmlformats.org/markup-compatibility/2006" xmlns:p14="http://schemas.microsoft.com/office/powerpoint/2010/main">
    <mc:Choice Requires="p14">
      <p:transition spd="slow" p14:dur="2000" advTm="43212"/>
    </mc:Choice>
    <mc:Fallback xmlns="">
      <p:transition spd="slow" advTm="43212"/>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학습문제 </a:t>
            </a:r>
            <a:r>
              <a:rPr lang="en-US" altLang="ko-KR" dirty="0"/>
              <a:t>2</a:t>
            </a:r>
            <a:endParaRPr lang="ko-KR" altLang="en-US" dirty="0"/>
          </a:p>
        </p:txBody>
      </p:sp>
      <p:sp>
        <p:nvSpPr>
          <p:cNvPr id="3" name="내용 개체 틀 2"/>
          <p:cNvSpPr>
            <a:spLocks noGrp="1"/>
          </p:cNvSpPr>
          <p:nvPr>
            <p:ph idx="1"/>
          </p:nvPr>
        </p:nvSpPr>
        <p:spPr/>
        <p:txBody>
          <a:bodyPr/>
          <a:lstStyle/>
          <a:p>
            <a:r>
              <a:rPr lang="ko-KR" altLang="en-US" dirty="0"/>
              <a:t>숫자 </a:t>
            </a:r>
            <a:r>
              <a:rPr lang="en-US" altLang="ko-KR" dirty="0"/>
              <a:t>5</a:t>
            </a:r>
            <a:r>
              <a:rPr lang="ko-KR" altLang="en-US" dirty="0"/>
              <a:t>개를 받아서 맨 앞의 숫자만 더하는 프로그램을 </a:t>
            </a:r>
            <a:r>
              <a:rPr lang="ko-KR" altLang="en-US" dirty="0" err="1"/>
              <a:t>만드시오</a:t>
            </a:r>
            <a:r>
              <a:rPr lang="en-US" altLang="ko-KR" dirty="0"/>
              <a:t>. </a:t>
            </a:r>
          </a:p>
          <a:p>
            <a:endParaRPr lang="ko-KR" altLang="en-US" dirty="0"/>
          </a:p>
        </p:txBody>
      </p:sp>
      <p:sp>
        <p:nvSpPr>
          <p:cNvPr id="4" name="TextBox 3"/>
          <p:cNvSpPr txBox="1"/>
          <p:nvPr/>
        </p:nvSpPr>
        <p:spPr>
          <a:xfrm>
            <a:off x="2203372" y="1938175"/>
            <a:ext cx="5645227" cy="2062103"/>
          </a:xfrm>
          <a:prstGeom prst="rect">
            <a:avLst/>
          </a:prstGeom>
          <a:solidFill>
            <a:srgbClr val="CCCCFF"/>
          </a:solidFill>
          <a:ln>
            <a:solidFill>
              <a:schemeClr val="tx1"/>
            </a:solidFill>
          </a:ln>
        </p:spPr>
        <p:txBody>
          <a:bodyPr wrap="square" rtlCol="0">
            <a:spAutoFit/>
          </a:bodyPr>
          <a:lstStyle/>
          <a:p>
            <a:pPr marL="342900" indent="-342900">
              <a:buAutoNum type="arabicParenR"/>
            </a:pPr>
            <a:r>
              <a:rPr lang="en-US" altLang="ko-KR" sz="1600" b="1" dirty="0">
                <a:latin typeface="Courier New" panose="02070309020205020404" pitchFamily="49" charset="0"/>
                <a:ea typeface="굴림" panose="020B0600000101010101" pitchFamily="50" charset="-127"/>
                <a:cs typeface="Courier New" panose="02070309020205020404" pitchFamily="49" charset="0"/>
              </a:rPr>
              <a:t>1</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번째 수를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13</a:t>
            </a:r>
          </a:p>
          <a:p>
            <a:pPr marL="342900" indent="-342900">
              <a:buFontTx/>
              <a:buAutoNum type="arabicParenR"/>
            </a:pPr>
            <a:r>
              <a:rPr lang="en-US" altLang="ko-KR" sz="1600" b="1" dirty="0">
                <a:latin typeface="Courier New" panose="02070309020205020404" pitchFamily="49" charset="0"/>
                <a:ea typeface="굴림" panose="020B0600000101010101" pitchFamily="50" charset="-127"/>
                <a:cs typeface="Courier New" panose="02070309020205020404" pitchFamily="49" charset="0"/>
              </a:rPr>
              <a:t>2</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번째 수를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21</a:t>
            </a:r>
          </a:p>
          <a:p>
            <a:pPr marL="342900" indent="-342900">
              <a:buFontTx/>
              <a:buAutoNum type="arabicParenR"/>
            </a:pPr>
            <a:r>
              <a:rPr lang="en-US" altLang="ko-KR" sz="1600" b="1" dirty="0">
                <a:latin typeface="Courier New" panose="02070309020205020404" pitchFamily="49" charset="0"/>
                <a:ea typeface="굴림" panose="020B0600000101010101" pitchFamily="50" charset="-127"/>
                <a:cs typeface="Courier New" panose="02070309020205020404" pitchFamily="49" charset="0"/>
              </a:rPr>
              <a:t>3</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번째 수를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84</a:t>
            </a:r>
          </a:p>
          <a:p>
            <a:pPr marL="342900" indent="-342900">
              <a:buFontTx/>
              <a:buAutoNum type="arabicParenR"/>
            </a:pPr>
            <a:r>
              <a:rPr lang="en-US" altLang="ko-KR" sz="1600" b="1" dirty="0">
                <a:latin typeface="Courier New" panose="02070309020205020404" pitchFamily="49" charset="0"/>
                <a:ea typeface="굴림" panose="020B0600000101010101" pitchFamily="50" charset="-127"/>
                <a:cs typeface="Courier New" panose="02070309020205020404" pitchFamily="49" charset="0"/>
              </a:rPr>
              <a:t>4</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번째 수를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19</a:t>
            </a:r>
          </a:p>
          <a:p>
            <a:pPr marL="342900" indent="-342900">
              <a:buFontTx/>
              <a:buAutoNum type="arabicParenR"/>
            </a:pPr>
            <a:r>
              <a:rPr lang="en-US" altLang="ko-KR" sz="1600" b="1" dirty="0">
                <a:latin typeface="Courier New" panose="02070309020205020404" pitchFamily="49" charset="0"/>
                <a:ea typeface="굴림" panose="020B0600000101010101" pitchFamily="50" charset="-127"/>
                <a:cs typeface="Courier New" panose="02070309020205020404" pitchFamily="49" charset="0"/>
              </a:rPr>
              <a:t>5</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번째 수를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43</a:t>
            </a:r>
          </a:p>
          <a:p>
            <a:pPr marL="342900" indent="-342900">
              <a:buAutoNum type="arabicParenR"/>
            </a:pPr>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a:p>
            <a:r>
              <a:rPr lang="en-US" altLang="ko-KR"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입력받은</a:t>
            </a:r>
            <a:r>
              <a:rPr lang="ko-KR" altLang="en-US"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 숫자의 맨 앞자리 합 </a:t>
            </a:r>
            <a:r>
              <a:rPr lang="en-US" altLang="ko-KR"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 16 </a:t>
            </a:r>
          </a:p>
          <a:p>
            <a:r>
              <a:rPr lang="en-US" altLang="ko-KR"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1+2+8+1+4 </a:t>
            </a:r>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1628015628"/>
      </p:ext>
    </p:extLst>
  </p:cSld>
  <p:clrMapOvr>
    <a:masterClrMapping/>
  </p:clrMapOvr>
  <mc:AlternateContent xmlns:mc="http://schemas.openxmlformats.org/markup-compatibility/2006" xmlns:p14="http://schemas.microsoft.com/office/powerpoint/2010/main">
    <mc:Choice Requires="p14">
      <p:transition spd="slow" p14:dur="2000" advTm="21691"/>
    </mc:Choice>
    <mc:Fallback xmlns="">
      <p:transition spd="slow" advTm="21691"/>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학습문제 </a:t>
            </a:r>
            <a:r>
              <a:rPr lang="en-US" altLang="ko-KR" dirty="0"/>
              <a:t>3</a:t>
            </a:r>
            <a:endParaRPr lang="ko-KR" altLang="en-US" dirty="0"/>
          </a:p>
        </p:txBody>
      </p:sp>
      <p:sp>
        <p:nvSpPr>
          <p:cNvPr id="3" name="내용 개체 틀 2"/>
          <p:cNvSpPr>
            <a:spLocks noGrp="1"/>
          </p:cNvSpPr>
          <p:nvPr>
            <p:ph idx="1"/>
          </p:nvPr>
        </p:nvSpPr>
        <p:spPr/>
        <p:txBody>
          <a:bodyPr/>
          <a:lstStyle/>
          <a:p>
            <a:r>
              <a:rPr lang="ko-KR" altLang="en-US" dirty="0"/>
              <a:t>쇼핑몰에서 물건이름과 가격을 </a:t>
            </a:r>
            <a:r>
              <a:rPr lang="ko-KR" altLang="en-US" dirty="0" smtClean="0"/>
              <a:t>입력 받으면 </a:t>
            </a:r>
            <a:r>
              <a:rPr lang="ko-KR" altLang="en-US" dirty="0"/>
              <a:t>아래와 같이 메시지가 출력되는 문제를 풀어봅시다</a:t>
            </a:r>
            <a:r>
              <a:rPr lang="en-US" altLang="ko-KR" dirty="0"/>
              <a:t>. </a:t>
            </a:r>
            <a:r>
              <a:rPr lang="ko-KR" altLang="en-US" dirty="0"/>
              <a:t> </a:t>
            </a:r>
            <a:endParaRPr lang="en-US" altLang="ko-KR" dirty="0"/>
          </a:p>
          <a:p>
            <a:endParaRPr lang="ko-KR" altLang="en-US" dirty="0"/>
          </a:p>
        </p:txBody>
      </p:sp>
      <p:sp>
        <p:nvSpPr>
          <p:cNvPr id="4" name="TextBox 3"/>
          <p:cNvSpPr txBox="1"/>
          <p:nvPr/>
        </p:nvSpPr>
        <p:spPr>
          <a:xfrm>
            <a:off x="2003347" y="2767280"/>
            <a:ext cx="5645227" cy="1323439"/>
          </a:xfrm>
          <a:prstGeom prst="rect">
            <a:avLst/>
          </a:prstGeom>
          <a:solidFill>
            <a:srgbClr val="CCCCFF"/>
          </a:solidFill>
          <a:ln>
            <a:solidFill>
              <a:schemeClr val="tx1"/>
            </a:solidFill>
          </a:ln>
        </p:spPr>
        <p:txBody>
          <a:bodyPr wrap="square" rtlCol="0">
            <a:spAutoFit/>
          </a:bodyPr>
          <a:lstStyle/>
          <a:p>
            <a:r>
              <a:rPr lang="ko-KR" altLang="en-US" sz="1600" b="1" dirty="0">
                <a:latin typeface="Courier New" panose="02070309020205020404" pitchFamily="49" charset="0"/>
                <a:ea typeface="굴림" panose="020B0600000101010101" pitchFamily="50" charset="-127"/>
                <a:cs typeface="Courier New" panose="02070309020205020404" pitchFamily="49" charset="0"/>
              </a:rPr>
              <a:t>물건 이름을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작성하시오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삼다수</a:t>
            </a:r>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a:p>
            <a:r>
              <a:rPr lang="ko-KR" altLang="en-US" sz="1600" b="1" dirty="0">
                <a:latin typeface="Courier New" panose="02070309020205020404" pitchFamily="49" charset="0"/>
                <a:ea typeface="굴림" panose="020B0600000101010101" pitchFamily="50" charset="-127"/>
                <a:cs typeface="Courier New" panose="02070309020205020404" pitchFamily="49" charset="0"/>
              </a:rPr>
              <a:t>물건 가격을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입력하시오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500</a:t>
            </a:r>
          </a:p>
          <a:p>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a:p>
            <a:r>
              <a:rPr lang="en-US" altLang="ko-KR" sz="1600" b="1" dirty="0">
                <a:latin typeface="Courier New" panose="02070309020205020404" pitchFamily="49" charset="0"/>
                <a:ea typeface="굴림" panose="020B0600000101010101" pitchFamily="50" charset="-127"/>
                <a:cs typeface="Courier New" panose="02070309020205020404" pitchFamily="49" charset="0"/>
                <a:sym typeface="Wingdings" panose="05000000000000000000" pitchFamily="2" charset="2"/>
              </a:rPr>
              <a:t> </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구입하신 삼다수는 </a:t>
            </a:r>
            <a:r>
              <a:rPr lang="ko-KR" altLang="en-US" sz="1600" b="1" dirty="0" err="1">
                <a:latin typeface="Courier New" panose="02070309020205020404" pitchFamily="49" charset="0"/>
                <a:ea typeface="굴림" panose="020B0600000101010101" pitchFamily="50" charset="-127"/>
                <a:cs typeface="Courier New" panose="02070309020205020404" pitchFamily="49" charset="0"/>
              </a:rPr>
              <a:t>배송료</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 포함 </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5500</a:t>
            </a:r>
            <a:r>
              <a:rPr lang="ko-KR" altLang="en-US" sz="1600" b="1" dirty="0">
                <a:latin typeface="Courier New" panose="02070309020205020404" pitchFamily="49" charset="0"/>
                <a:ea typeface="굴림" panose="020B0600000101010101" pitchFamily="50" charset="-127"/>
                <a:cs typeface="Courier New" panose="02070309020205020404" pitchFamily="49" charset="0"/>
              </a:rPr>
              <a:t>원 입니다</a:t>
            </a:r>
            <a:r>
              <a:rPr lang="en-US" altLang="ko-KR" sz="1600" b="1" dirty="0">
                <a:latin typeface="Courier New" panose="02070309020205020404" pitchFamily="49" charset="0"/>
                <a:ea typeface="굴림" panose="020B0600000101010101" pitchFamily="50" charset="-127"/>
                <a:cs typeface="Courier New" panose="02070309020205020404" pitchFamily="49" charset="0"/>
              </a:rPr>
              <a:t>. </a:t>
            </a:r>
          </a:p>
          <a:p>
            <a:endParaRPr lang="en-US" altLang="ko-KR" sz="1600" b="1" dirty="0">
              <a:latin typeface="Courier New" panose="02070309020205020404" pitchFamily="49" charset="0"/>
              <a:ea typeface="굴림"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216089952"/>
      </p:ext>
    </p:extLst>
  </p:cSld>
  <p:clrMapOvr>
    <a:masterClrMapping/>
  </p:clrMapOvr>
  <mc:AlternateContent xmlns:mc="http://schemas.openxmlformats.org/markup-compatibility/2006" xmlns:p14="http://schemas.microsoft.com/office/powerpoint/2010/main">
    <mc:Choice Requires="p14">
      <p:transition spd="slow" p14:dur="2000" advTm="25303"/>
    </mc:Choice>
    <mc:Fallback xmlns="">
      <p:transition spd="slow" advTm="2530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해양산업에서 데이터</a:t>
            </a:r>
          </a:p>
        </p:txBody>
      </p:sp>
      <p:sp>
        <p:nvSpPr>
          <p:cNvPr id="9" name="내용 개체 틀 2"/>
          <p:cNvSpPr>
            <a:spLocks noGrp="1"/>
          </p:cNvSpPr>
          <p:nvPr>
            <p:ph idx="1"/>
          </p:nvPr>
        </p:nvSpPr>
        <p:spPr>
          <a:xfrm>
            <a:off x="340246" y="980728"/>
            <a:ext cx="8463507" cy="5793559"/>
          </a:xfrm>
        </p:spPr>
        <p:txBody>
          <a:bodyPr>
            <a:normAutofit fontScale="77500" lnSpcReduction="20000"/>
          </a:bodyPr>
          <a:lstStyle/>
          <a:p>
            <a:pPr>
              <a:lnSpc>
                <a:spcPct val="160000"/>
              </a:lnSpc>
            </a:pPr>
            <a:r>
              <a:rPr lang="ko-KR" altLang="en-US" b="1" dirty="0"/>
              <a:t>선박 데이터</a:t>
            </a:r>
            <a:endParaRPr lang="en-US" altLang="ko-KR" b="1" dirty="0"/>
          </a:p>
          <a:p>
            <a:pPr lvl="1">
              <a:lnSpc>
                <a:spcPct val="160000"/>
              </a:lnSpc>
            </a:pPr>
            <a:r>
              <a:rPr lang="en-US" altLang="ko-KR" b="1" dirty="0"/>
              <a:t>AIS </a:t>
            </a:r>
            <a:r>
              <a:rPr lang="ko-KR" altLang="en-US" b="1" dirty="0"/>
              <a:t>데이터</a:t>
            </a:r>
            <a:endParaRPr lang="en-US" altLang="ko-KR" b="1" dirty="0"/>
          </a:p>
          <a:p>
            <a:pPr lvl="1">
              <a:lnSpc>
                <a:spcPct val="160000"/>
              </a:lnSpc>
            </a:pPr>
            <a:r>
              <a:rPr lang="en-US" altLang="ko-KR" b="1" dirty="0"/>
              <a:t>RADAR </a:t>
            </a:r>
            <a:r>
              <a:rPr lang="ko-KR" altLang="en-US" b="1" dirty="0"/>
              <a:t>데이터</a:t>
            </a:r>
            <a:endParaRPr lang="en-US" altLang="ko-KR" b="1" dirty="0"/>
          </a:p>
          <a:p>
            <a:pPr lvl="1">
              <a:lnSpc>
                <a:spcPct val="160000"/>
              </a:lnSpc>
            </a:pPr>
            <a:r>
              <a:rPr lang="ko-KR" altLang="en-US" b="1" dirty="0"/>
              <a:t>선박 센서 데이터</a:t>
            </a:r>
            <a:r>
              <a:rPr lang="en-US" altLang="ko-KR" b="1" dirty="0"/>
              <a:t>(ex, </a:t>
            </a:r>
            <a:r>
              <a:rPr lang="ko-KR" altLang="en-US" b="1" dirty="0" err="1"/>
              <a:t>아라호</a:t>
            </a:r>
            <a:r>
              <a:rPr lang="en-US" altLang="ko-KR" b="1" dirty="0"/>
              <a:t>)</a:t>
            </a:r>
          </a:p>
          <a:p>
            <a:pPr lvl="1">
              <a:lnSpc>
                <a:spcPct val="160000"/>
              </a:lnSpc>
            </a:pPr>
            <a:r>
              <a:rPr lang="ko-KR" altLang="en-US" b="1" dirty="0"/>
              <a:t>선박 화물 데이터</a:t>
            </a:r>
            <a:endParaRPr lang="en-US" altLang="ko-KR" b="1" dirty="0"/>
          </a:p>
          <a:p>
            <a:pPr lvl="1">
              <a:lnSpc>
                <a:spcPct val="160000"/>
              </a:lnSpc>
            </a:pPr>
            <a:r>
              <a:rPr lang="ko-KR" altLang="en-US" b="1" dirty="0"/>
              <a:t>선박 항해</a:t>
            </a:r>
            <a:r>
              <a:rPr lang="en-US" altLang="ko-KR" b="1" dirty="0"/>
              <a:t>, </a:t>
            </a:r>
            <a:r>
              <a:rPr lang="ko-KR" altLang="en-US" b="1" dirty="0"/>
              <a:t>정박 데이터</a:t>
            </a:r>
            <a:r>
              <a:rPr lang="en-US" altLang="ko-KR" b="1" dirty="0"/>
              <a:t>(heeling, </a:t>
            </a:r>
            <a:r>
              <a:rPr lang="ko-KR" altLang="en-US" b="1" dirty="0" err="1"/>
              <a:t>엔진정보</a:t>
            </a:r>
            <a:r>
              <a:rPr lang="en-US" altLang="ko-KR" b="1" dirty="0"/>
              <a:t>, </a:t>
            </a:r>
            <a:r>
              <a:rPr lang="ko-KR" altLang="en-US" b="1" dirty="0"/>
              <a:t>장력</a:t>
            </a:r>
            <a:r>
              <a:rPr lang="en-US" altLang="ko-KR" b="1" dirty="0"/>
              <a:t>, </a:t>
            </a:r>
            <a:r>
              <a:rPr lang="ko-KR" altLang="en-US" b="1" dirty="0"/>
              <a:t>등</a:t>
            </a:r>
            <a:r>
              <a:rPr lang="en-US" altLang="ko-KR" b="1" dirty="0"/>
              <a:t>)</a:t>
            </a:r>
          </a:p>
          <a:p>
            <a:pPr>
              <a:lnSpc>
                <a:spcPct val="160000"/>
              </a:lnSpc>
            </a:pPr>
            <a:r>
              <a:rPr lang="ko-KR" altLang="en-US" b="1" dirty="0"/>
              <a:t>해양 데이터</a:t>
            </a:r>
            <a:endParaRPr lang="en-US" altLang="ko-KR" b="1" dirty="0"/>
          </a:p>
          <a:p>
            <a:pPr lvl="1">
              <a:lnSpc>
                <a:spcPct val="160000"/>
              </a:lnSpc>
            </a:pPr>
            <a:r>
              <a:rPr lang="ko-KR" altLang="en-US" b="1" dirty="0"/>
              <a:t>수온</a:t>
            </a:r>
            <a:r>
              <a:rPr lang="en-US" altLang="ko-KR" b="1" dirty="0"/>
              <a:t>, </a:t>
            </a:r>
            <a:r>
              <a:rPr lang="ko-KR" altLang="en-US" b="1" dirty="0"/>
              <a:t>조류</a:t>
            </a:r>
            <a:r>
              <a:rPr lang="en-US" altLang="ko-KR" b="1" dirty="0"/>
              <a:t>, BOD, COI, PH </a:t>
            </a:r>
            <a:r>
              <a:rPr lang="ko-KR" altLang="en-US" b="1" dirty="0"/>
              <a:t>등</a:t>
            </a:r>
            <a:endParaRPr lang="en-US" altLang="ko-KR" b="1" dirty="0"/>
          </a:p>
          <a:p>
            <a:pPr>
              <a:lnSpc>
                <a:spcPct val="160000"/>
              </a:lnSpc>
            </a:pPr>
            <a:r>
              <a:rPr lang="ko-KR" altLang="en-US" b="1" dirty="0"/>
              <a:t>화물 하역 데이터</a:t>
            </a:r>
            <a:endParaRPr lang="en-US" altLang="ko-KR" b="1" dirty="0"/>
          </a:p>
          <a:p>
            <a:pPr lvl="1">
              <a:lnSpc>
                <a:spcPct val="160000"/>
              </a:lnSpc>
            </a:pPr>
            <a:r>
              <a:rPr lang="ko-KR" altLang="en-US" b="1" dirty="0"/>
              <a:t>화물 </a:t>
            </a:r>
            <a:r>
              <a:rPr lang="ko-KR" altLang="en-US" b="1" dirty="0" err="1"/>
              <a:t>적양하</a:t>
            </a:r>
            <a:r>
              <a:rPr lang="ko-KR" altLang="en-US" b="1" dirty="0"/>
              <a:t> 정보</a:t>
            </a:r>
            <a:r>
              <a:rPr lang="en-US" altLang="ko-KR" b="1" dirty="0"/>
              <a:t>, </a:t>
            </a:r>
            <a:r>
              <a:rPr lang="ko-KR" altLang="en-US" b="1" dirty="0"/>
              <a:t>선박 </a:t>
            </a:r>
            <a:r>
              <a:rPr lang="en-US" altLang="ko-KR" b="1" dirty="0"/>
              <a:t>RTA </a:t>
            </a:r>
            <a:r>
              <a:rPr lang="ko-KR" altLang="en-US" b="1" dirty="0"/>
              <a:t>및 </a:t>
            </a:r>
            <a:r>
              <a:rPr lang="en-US" altLang="ko-KR" b="1" dirty="0"/>
              <a:t>ETA, </a:t>
            </a:r>
            <a:endParaRPr lang="en-US" altLang="ko-KR" dirty="0"/>
          </a:p>
          <a:p>
            <a:pPr>
              <a:lnSpc>
                <a:spcPct val="160000"/>
              </a:lnSpc>
            </a:pPr>
            <a:r>
              <a:rPr lang="ko-KR" altLang="en-US" b="1" dirty="0"/>
              <a:t>기상 데이터</a:t>
            </a:r>
            <a:endParaRPr lang="en-US" altLang="ko-KR" b="1" dirty="0"/>
          </a:p>
          <a:p>
            <a:pPr lvl="1">
              <a:lnSpc>
                <a:spcPct val="160000"/>
              </a:lnSpc>
            </a:pPr>
            <a:r>
              <a:rPr lang="ko-KR" altLang="en-US" b="1" dirty="0"/>
              <a:t>기온</a:t>
            </a:r>
            <a:r>
              <a:rPr lang="en-US" altLang="ko-KR" b="1" dirty="0"/>
              <a:t>, </a:t>
            </a:r>
            <a:r>
              <a:rPr lang="ko-KR" altLang="en-US" b="1" dirty="0"/>
              <a:t>기압</a:t>
            </a:r>
            <a:r>
              <a:rPr lang="en-US" altLang="ko-KR" b="1" dirty="0"/>
              <a:t>, </a:t>
            </a:r>
            <a:r>
              <a:rPr lang="ko-KR" altLang="en-US" b="1" dirty="0" smtClean="0"/>
              <a:t>태풍 정보</a:t>
            </a:r>
            <a:r>
              <a:rPr lang="en-US" altLang="ko-KR" b="1" dirty="0"/>
              <a:t>, </a:t>
            </a:r>
            <a:r>
              <a:rPr lang="ko-KR" altLang="en-US" b="1" dirty="0"/>
              <a:t>강우량</a:t>
            </a:r>
            <a:endParaRPr lang="en-US" altLang="ko-KR" b="1" dirty="0"/>
          </a:p>
          <a:p>
            <a:pPr>
              <a:lnSpc>
                <a:spcPct val="160000"/>
              </a:lnSpc>
            </a:pPr>
            <a:r>
              <a:rPr lang="ko-KR" altLang="en-US" b="1" dirty="0"/>
              <a:t>어업 데이터 </a:t>
            </a:r>
            <a:endParaRPr lang="en-US" altLang="ko-KR" b="1" dirty="0"/>
          </a:p>
          <a:p>
            <a:pPr lvl="1">
              <a:lnSpc>
                <a:spcPct val="160000"/>
              </a:lnSpc>
            </a:pPr>
            <a:r>
              <a:rPr lang="ko-KR" altLang="en-US" b="1" dirty="0"/>
              <a:t>어선 어획량 정보</a:t>
            </a:r>
            <a:endParaRPr lang="en-US" altLang="ko-KR" b="1" dirty="0"/>
          </a:p>
          <a:p>
            <a:pPr lvl="1">
              <a:lnSpc>
                <a:spcPct val="160000"/>
              </a:lnSpc>
            </a:pPr>
            <a:r>
              <a:rPr lang="ko-KR" altLang="en-US" b="1" dirty="0"/>
              <a:t>어선 어장 정보</a:t>
            </a:r>
            <a:endParaRPr lang="en-US" altLang="ko-KR" b="1" dirty="0"/>
          </a:p>
          <a:p>
            <a:pPr lvl="1">
              <a:lnSpc>
                <a:spcPct val="160000"/>
              </a:lnSpc>
            </a:pPr>
            <a:r>
              <a:rPr lang="ko-KR" altLang="en-US" b="1" dirty="0"/>
              <a:t>어선 </a:t>
            </a:r>
            <a:r>
              <a:rPr lang="ko-KR" altLang="en-US" b="1" dirty="0" smtClean="0"/>
              <a:t>선단 정보</a:t>
            </a:r>
            <a:endParaRPr lang="en-US" altLang="ko-KR" b="1" dirty="0"/>
          </a:p>
          <a:p>
            <a:pPr>
              <a:lnSpc>
                <a:spcPct val="160000"/>
              </a:lnSpc>
            </a:pPr>
            <a:endParaRPr lang="en-US" altLang="ko-KR" b="1" dirty="0"/>
          </a:p>
        </p:txBody>
      </p:sp>
      <p:pic>
        <p:nvPicPr>
          <p:cNvPr id="4" name="_x308345688" descr="EMB00008930757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00"/>
          <a:stretch/>
        </p:blipFill>
        <p:spPr bwMode="auto">
          <a:xfrm>
            <a:off x="4280941" y="3182102"/>
            <a:ext cx="4696607" cy="350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669758"/>
      </p:ext>
    </p:extLst>
  </p:cSld>
  <p:clrMapOvr>
    <a:masterClrMapping/>
  </p:clrMapOvr>
  <mc:AlternateContent xmlns:mc="http://schemas.openxmlformats.org/markup-compatibility/2006" xmlns:p14="http://schemas.microsoft.com/office/powerpoint/2010/main">
    <mc:Choice Requires="p14">
      <p:transition spd="slow" p14:dur="2000" advTm="97340"/>
    </mc:Choice>
    <mc:Fallback xmlns="">
      <p:transition spd="slow" advTm="9734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64835" y="2288164"/>
            <a:ext cx="8714509" cy="1785071"/>
          </a:xfrm>
        </p:spPr>
        <p:txBody>
          <a:bodyPr>
            <a:noAutofit/>
          </a:bodyPr>
          <a:lstStyle/>
          <a:p>
            <a:r>
              <a:rPr lang="en-US" altLang="ko-KR" sz="6000" dirty="0"/>
              <a:t>3</a:t>
            </a:r>
            <a:r>
              <a:rPr lang="ko-KR" altLang="en-US" sz="6000" dirty="0" smtClean="0"/>
              <a:t>강</a:t>
            </a:r>
            <a:r>
              <a:rPr lang="en-US" altLang="ko-KR" sz="6000" dirty="0" smtClean="0"/>
              <a:t/>
            </a:r>
            <a:br>
              <a:rPr lang="en-US" altLang="ko-KR" sz="6000" dirty="0" smtClean="0"/>
            </a:br>
            <a:r>
              <a:rPr lang="en-US" altLang="ko-KR" sz="6000" dirty="0" smtClean="0"/>
              <a:t>if </a:t>
            </a:r>
            <a:r>
              <a:rPr lang="ko-KR" altLang="en-US" sz="6000" dirty="0" err="1" smtClean="0"/>
              <a:t>선택문</a:t>
            </a:r>
            <a:endParaRPr lang="ko-KR" altLang="en-US" sz="6000" dirty="0"/>
          </a:p>
        </p:txBody>
      </p:sp>
    </p:spTree>
    <p:extLst>
      <p:ext uri="{BB962C8B-B14F-4D97-AF65-F5344CB8AC3E}">
        <p14:creationId xmlns:p14="http://schemas.microsoft.com/office/powerpoint/2010/main" val="1145928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 내용</a:t>
            </a:r>
          </a:p>
        </p:txBody>
      </p:sp>
      <p:sp>
        <p:nvSpPr>
          <p:cNvPr id="3" name="내용 개체 틀 2"/>
          <p:cNvSpPr>
            <a:spLocks noGrp="1"/>
          </p:cNvSpPr>
          <p:nvPr>
            <p:ph idx="1"/>
          </p:nvPr>
        </p:nvSpPr>
        <p:spPr>
          <a:xfrm>
            <a:off x="2123728" y="1052736"/>
            <a:ext cx="6563072" cy="5328592"/>
          </a:xfrm>
        </p:spPr>
        <p:txBody>
          <a:bodyPr>
            <a:noAutofit/>
          </a:bodyPr>
          <a:lstStyle/>
          <a:p>
            <a:pPr>
              <a:lnSpc>
                <a:spcPct val="170000"/>
              </a:lnSpc>
              <a:spcBef>
                <a:spcPts val="0"/>
              </a:spcBef>
            </a:pPr>
            <a:r>
              <a:rPr lang="ko-KR" altLang="en-US" sz="2400" b="1" dirty="0" err="1"/>
              <a:t>조건문</a:t>
            </a:r>
            <a:endParaRPr lang="en-US" altLang="ko-KR" sz="2400" b="1" dirty="0"/>
          </a:p>
          <a:p>
            <a:pPr>
              <a:lnSpc>
                <a:spcPct val="170000"/>
              </a:lnSpc>
              <a:spcBef>
                <a:spcPts val="0"/>
              </a:spcBef>
            </a:pPr>
            <a:r>
              <a:rPr lang="ko-KR" altLang="en-US" sz="2400" b="1" dirty="0"/>
              <a:t>블록</a:t>
            </a:r>
            <a:endParaRPr lang="en-US" altLang="ko-KR" sz="2400" b="1" dirty="0"/>
          </a:p>
          <a:p>
            <a:pPr>
              <a:lnSpc>
                <a:spcPct val="170000"/>
              </a:lnSpc>
              <a:spcBef>
                <a:spcPts val="0"/>
              </a:spcBef>
            </a:pPr>
            <a:r>
              <a:rPr lang="ko-KR" altLang="en-US" sz="2400" b="1" dirty="0"/>
              <a:t>논리 연산자</a:t>
            </a:r>
            <a:endParaRPr lang="en-US" altLang="ko-KR" sz="2400" b="1" dirty="0"/>
          </a:p>
          <a:p>
            <a:pPr>
              <a:lnSpc>
                <a:spcPct val="170000"/>
              </a:lnSpc>
              <a:spcBef>
                <a:spcPts val="0"/>
              </a:spcBef>
            </a:pPr>
            <a:r>
              <a:rPr lang="ko-KR" altLang="en-US" sz="2400" b="1" dirty="0"/>
              <a:t>연속적인 </a:t>
            </a:r>
            <a:r>
              <a:rPr lang="en-US" altLang="ko-KR" sz="2400" b="1" dirty="0"/>
              <a:t>if-else </a:t>
            </a:r>
            <a:r>
              <a:rPr lang="ko-KR" altLang="en-US" sz="2400" b="1" dirty="0"/>
              <a:t>문</a:t>
            </a:r>
            <a:endParaRPr lang="en-US" altLang="ko-KR" sz="2400" b="1" dirty="0"/>
          </a:p>
          <a:p>
            <a:pPr>
              <a:lnSpc>
                <a:spcPct val="170000"/>
              </a:lnSpc>
              <a:spcBef>
                <a:spcPts val="0"/>
              </a:spcBef>
            </a:pPr>
            <a:r>
              <a:rPr lang="ko-KR" altLang="en-US" sz="2400" b="1" dirty="0"/>
              <a:t>중첩 </a:t>
            </a:r>
            <a:r>
              <a:rPr lang="en-US" altLang="ko-KR" sz="2400" b="1" dirty="0"/>
              <a:t>if-else </a:t>
            </a:r>
            <a:r>
              <a:rPr lang="ko-KR" altLang="en-US" sz="2400" b="1" dirty="0"/>
              <a:t>문</a:t>
            </a:r>
            <a:endParaRPr lang="en-US" altLang="ko-KR" sz="2400" b="1" dirty="0"/>
          </a:p>
          <a:p>
            <a:pPr>
              <a:lnSpc>
                <a:spcPct val="170000"/>
              </a:lnSpc>
              <a:spcBef>
                <a:spcPts val="0"/>
              </a:spcBef>
            </a:pPr>
            <a:r>
              <a:rPr lang="ko-KR" altLang="en-US" sz="2400" b="1" dirty="0"/>
              <a:t>문자열과 수의 상호 변환  </a:t>
            </a:r>
            <a:endParaRPr lang="en-US" altLang="ko-KR" sz="2400" b="1" dirty="0"/>
          </a:p>
        </p:txBody>
      </p:sp>
    </p:spTree>
    <p:extLst>
      <p:ext uri="{BB962C8B-B14F-4D97-AF65-F5344CB8AC3E}">
        <p14:creationId xmlns:p14="http://schemas.microsoft.com/office/powerpoint/2010/main" val="1835648171"/>
      </p:ext>
    </p:extLst>
  </p:cSld>
  <p:clrMapOvr>
    <a:masterClrMapping/>
  </p:clrMapOvr>
  <mc:AlternateContent xmlns:mc="http://schemas.openxmlformats.org/markup-compatibility/2006" xmlns:p14="http://schemas.microsoft.com/office/powerpoint/2010/main">
    <mc:Choice Requires="p14">
      <p:transition spd="slow" p14:dur="2000" advTm="19944"/>
    </mc:Choice>
    <mc:Fallback xmlns="">
      <p:transition spd="slow" advTm="19944"/>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조건문</a:t>
            </a:r>
            <a:endParaRPr lang="ko-KR" altLang="en-US" dirty="0"/>
          </a:p>
        </p:txBody>
      </p:sp>
      <p:sp>
        <p:nvSpPr>
          <p:cNvPr id="3" name="내용 개체 틀 2"/>
          <p:cNvSpPr>
            <a:spLocks noGrp="1"/>
          </p:cNvSpPr>
          <p:nvPr>
            <p:ph idx="1"/>
          </p:nvPr>
        </p:nvSpPr>
        <p:spPr/>
        <p:txBody>
          <a:bodyPr/>
          <a:lstStyle/>
          <a:p>
            <a:r>
              <a:rPr lang="ko-KR" altLang="en-US" b="1" dirty="0" err="1"/>
              <a:t>조건문</a:t>
            </a:r>
            <a:r>
              <a:rPr lang="ko-KR" altLang="en-US" b="1" dirty="0"/>
              <a:t> </a:t>
            </a:r>
            <a:r>
              <a:rPr lang="en-US" altLang="ko-KR" b="1" dirty="0"/>
              <a:t>(conditional statement)</a:t>
            </a:r>
          </a:p>
          <a:p>
            <a:pPr lvl="1"/>
            <a:r>
              <a:rPr lang="ko-KR" altLang="en-US" dirty="0"/>
              <a:t>조건의 만족 여부에 따라 실행되는 부분이 결정되는 문장</a:t>
            </a:r>
          </a:p>
        </p:txBody>
      </p:sp>
      <p:pic>
        <p:nvPicPr>
          <p:cNvPr id="4" name="그림 3"/>
          <p:cNvPicPr>
            <a:picLocks noChangeAspect="1"/>
          </p:cNvPicPr>
          <p:nvPr/>
        </p:nvPicPr>
        <p:blipFill>
          <a:blip r:embed="rId3"/>
          <a:stretch>
            <a:fillRect/>
          </a:stretch>
        </p:blipFill>
        <p:spPr>
          <a:xfrm>
            <a:off x="2202951" y="2132856"/>
            <a:ext cx="4046116" cy="2473077"/>
          </a:xfrm>
          <a:prstGeom prst="rect">
            <a:avLst/>
          </a:prstGeom>
        </p:spPr>
      </p:pic>
      <p:sp>
        <p:nvSpPr>
          <p:cNvPr id="5" name="TextBox 4"/>
          <p:cNvSpPr txBox="1"/>
          <p:nvPr/>
        </p:nvSpPr>
        <p:spPr>
          <a:xfrm>
            <a:off x="2317797" y="4965474"/>
            <a:ext cx="3816424" cy="1200329"/>
          </a:xfrm>
          <a:prstGeom prst="rect">
            <a:avLst/>
          </a:prstGeom>
          <a:solidFill>
            <a:srgbClr val="FFC000"/>
          </a:solidFill>
        </p:spPr>
        <p:txBody>
          <a:bodyPr wrap="square" rtlCol="0">
            <a:spAutoFit/>
          </a:bodyPr>
          <a:lstStyle/>
          <a:p>
            <a:r>
              <a:rPr lang="en-US" altLang="ko-KR" b="1" dirty="0"/>
              <a:t> if </a:t>
            </a:r>
            <a:r>
              <a:rPr lang="en-US" altLang="ko-KR" dirty="0"/>
              <a:t>(</a:t>
            </a:r>
            <a:r>
              <a:rPr lang="ko-KR" altLang="en-US" dirty="0"/>
              <a:t>눈이 내린다</a:t>
            </a:r>
            <a:r>
              <a:rPr lang="en-US" altLang="ko-KR" dirty="0"/>
              <a:t>) : </a:t>
            </a:r>
          </a:p>
          <a:p>
            <a:r>
              <a:rPr lang="en-US" altLang="ko-KR" dirty="0"/>
              <a:t>       </a:t>
            </a:r>
            <a:r>
              <a:rPr lang="ko-KR" altLang="en-US" dirty="0"/>
              <a:t>대중교통을 이용한다</a:t>
            </a:r>
            <a:endParaRPr lang="en-US" altLang="ko-KR" dirty="0"/>
          </a:p>
          <a:p>
            <a:r>
              <a:rPr lang="en-US" altLang="ko-KR" dirty="0"/>
              <a:t> </a:t>
            </a:r>
            <a:r>
              <a:rPr lang="en-US" altLang="ko-KR" b="1" dirty="0"/>
              <a:t>else</a:t>
            </a:r>
            <a:r>
              <a:rPr lang="ko-KR" altLang="en-US" dirty="0"/>
              <a:t> </a:t>
            </a:r>
            <a:r>
              <a:rPr lang="en-US" altLang="ko-KR" dirty="0"/>
              <a:t>:</a:t>
            </a:r>
          </a:p>
          <a:p>
            <a:r>
              <a:rPr lang="en-US" altLang="ko-KR" dirty="0"/>
              <a:t>       </a:t>
            </a:r>
            <a:r>
              <a:rPr lang="ko-KR" altLang="en-US" dirty="0"/>
              <a:t>자가용을 이용한다</a:t>
            </a:r>
          </a:p>
        </p:txBody>
      </p:sp>
    </p:spTree>
    <p:custDataLst>
      <p:tags r:id="rId1"/>
    </p:custDataLst>
    <p:extLst>
      <p:ext uri="{BB962C8B-B14F-4D97-AF65-F5344CB8AC3E}">
        <p14:creationId xmlns:p14="http://schemas.microsoft.com/office/powerpoint/2010/main" val="2104780659"/>
      </p:ext>
    </p:extLst>
  </p:cSld>
  <p:clrMapOvr>
    <a:masterClrMapping/>
  </p:clrMapOvr>
  <mc:AlternateContent xmlns:mc="http://schemas.openxmlformats.org/markup-compatibility/2006" xmlns:p14="http://schemas.microsoft.com/office/powerpoint/2010/main">
    <mc:Choice Requires="p14">
      <p:transition spd="slow" p14:dur="2000" advTm="104845"/>
    </mc:Choice>
    <mc:Fallback xmlns="">
      <p:transition spd="slow" advTm="1048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조건문</a:t>
            </a:r>
            <a:endParaRPr lang="ko-KR" altLang="en-US" dirty="0"/>
          </a:p>
        </p:txBody>
      </p:sp>
      <p:sp>
        <p:nvSpPr>
          <p:cNvPr id="3" name="내용 개체 틀 2"/>
          <p:cNvSpPr>
            <a:spLocks noGrp="1"/>
          </p:cNvSpPr>
          <p:nvPr>
            <p:ph idx="1"/>
          </p:nvPr>
        </p:nvSpPr>
        <p:spPr/>
        <p:txBody>
          <a:bodyPr/>
          <a:lstStyle/>
          <a:p>
            <a:r>
              <a:rPr lang="ko-KR" altLang="en-US" b="1" dirty="0"/>
              <a:t>조건문의 구조 </a:t>
            </a:r>
            <a:endParaRPr lang="en-US" altLang="ko-KR" b="1" dirty="0"/>
          </a:p>
          <a:p>
            <a:pPr lvl="1"/>
            <a:r>
              <a:rPr lang="ko-KR" altLang="en-US" b="1" dirty="0"/>
              <a:t>콜론</a:t>
            </a:r>
            <a:r>
              <a:rPr lang="en-US" altLang="ko-KR" b="1" dirty="0"/>
              <a:t>(:) : </a:t>
            </a:r>
            <a:r>
              <a:rPr lang="ko-KR" altLang="en-US" b="1" dirty="0"/>
              <a:t>문장이 아직 끝나지 않음 표시 </a:t>
            </a:r>
            <a:endParaRPr lang="en-US" altLang="ko-KR" b="1" dirty="0"/>
          </a:p>
          <a:p>
            <a:pPr lvl="1"/>
            <a:r>
              <a:rPr lang="ko-KR" altLang="en-US" b="1" dirty="0" err="1"/>
              <a:t>실행문장</a:t>
            </a:r>
            <a:r>
              <a:rPr lang="ko-KR" altLang="en-US" b="1" dirty="0"/>
              <a:t> </a:t>
            </a:r>
            <a:r>
              <a:rPr lang="ko-KR" altLang="en-US" b="1" dirty="0" err="1"/>
              <a:t>들어쓰기</a:t>
            </a:r>
            <a:endParaRPr lang="en-US" altLang="ko-KR" b="1" dirty="0"/>
          </a:p>
          <a:p>
            <a:pPr lvl="2"/>
            <a:r>
              <a:rPr lang="ko-KR" altLang="en-US" b="1" dirty="0"/>
              <a:t>들여쓰기는 탭 </a:t>
            </a:r>
            <a:r>
              <a:rPr lang="en-US" altLang="ko-KR" b="1" dirty="0"/>
              <a:t>1</a:t>
            </a:r>
            <a:r>
              <a:rPr lang="ko-KR" altLang="en-US" b="1" dirty="0"/>
              <a:t>번 </a:t>
            </a:r>
            <a:r>
              <a:rPr lang="en-US" altLang="ko-KR" b="1" dirty="0"/>
              <a:t>(</a:t>
            </a:r>
            <a:r>
              <a:rPr lang="ko-KR" altLang="en-US" b="1" dirty="0"/>
              <a:t>또는 스페이스바 </a:t>
            </a:r>
            <a:r>
              <a:rPr lang="en-US" altLang="ko-KR" b="1" dirty="0"/>
              <a:t>2</a:t>
            </a:r>
            <a:r>
              <a:rPr lang="ko-KR" altLang="en-US" b="1" dirty="0"/>
              <a:t>번</a:t>
            </a:r>
            <a:r>
              <a:rPr lang="en-US" altLang="ko-KR" b="1" dirty="0"/>
              <a:t>)</a:t>
            </a:r>
            <a:r>
              <a:rPr lang="ko-KR" altLang="en-US" b="1" dirty="0"/>
              <a:t>   </a:t>
            </a:r>
            <a:r>
              <a:rPr lang="en-US" altLang="ko-KR" b="1" dirty="0">
                <a:sym typeface="Wingdings" panose="05000000000000000000" pitchFamily="2" charset="2"/>
              </a:rPr>
              <a:t> </a:t>
            </a:r>
            <a:r>
              <a:rPr lang="en-US" altLang="ko-KR" b="1" dirty="0" err="1">
                <a:sym typeface="Wingdings" panose="05000000000000000000" pitchFamily="2" charset="2"/>
              </a:rPr>
              <a:t>Colab</a:t>
            </a:r>
            <a:r>
              <a:rPr lang="ko-KR" altLang="en-US" b="1" dirty="0">
                <a:sym typeface="Wingdings" panose="05000000000000000000" pitchFamily="2" charset="2"/>
              </a:rPr>
              <a:t>의 경우</a:t>
            </a:r>
            <a:endParaRPr lang="ko-KR" altLang="en-US" b="1" dirty="0"/>
          </a:p>
        </p:txBody>
      </p:sp>
      <p:pic>
        <p:nvPicPr>
          <p:cNvPr id="4" name="그림 3"/>
          <p:cNvPicPr>
            <a:picLocks noChangeAspect="1"/>
          </p:cNvPicPr>
          <p:nvPr/>
        </p:nvPicPr>
        <p:blipFill>
          <a:blip r:embed="rId2"/>
          <a:stretch>
            <a:fillRect/>
          </a:stretch>
        </p:blipFill>
        <p:spPr>
          <a:xfrm>
            <a:off x="1133872" y="2708920"/>
            <a:ext cx="6876256" cy="2902735"/>
          </a:xfrm>
          <a:prstGeom prst="rect">
            <a:avLst/>
          </a:prstGeom>
        </p:spPr>
      </p:pic>
    </p:spTree>
    <p:extLst>
      <p:ext uri="{BB962C8B-B14F-4D97-AF65-F5344CB8AC3E}">
        <p14:creationId xmlns:p14="http://schemas.microsoft.com/office/powerpoint/2010/main" val="789376164"/>
      </p:ext>
    </p:extLst>
  </p:cSld>
  <p:clrMapOvr>
    <a:masterClrMapping/>
  </p:clrMapOvr>
  <mc:AlternateContent xmlns:mc="http://schemas.openxmlformats.org/markup-compatibility/2006" xmlns:p14="http://schemas.microsoft.com/office/powerpoint/2010/main">
    <mc:Choice Requires="p14">
      <p:transition spd="slow" p14:dur="2000" advTm="118981"/>
    </mc:Choice>
    <mc:Fallback xmlns="">
      <p:transition spd="slow" advTm="118981"/>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조건문</a:t>
            </a:r>
            <a:endParaRPr lang="ko-KR" altLang="en-US" dirty="0"/>
          </a:p>
        </p:txBody>
      </p:sp>
      <p:sp>
        <p:nvSpPr>
          <p:cNvPr id="3" name="내용 개체 틀 2"/>
          <p:cNvSpPr>
            <a:spLocks noGrp="1"/>
          </p:cNvSpPr>
          <p:nvPr>
            <p:ph idx="1"/>
          </p:nvPr>
        </p:nvSpPr>
        <p:spPr/>
        <p:txBody>
          <a:bodyPr/>
          <a:lstStyle/>
          <a:p>
            <a:r>
              <a:rPr lang="ko-KR" altLang="en-US" b="1" dirty="0"/>
              <a:t>관계 연산자</a:t>
            </a:r>
            <a:r>
              <a:rPr lang="en-US" altLang="ko-KR" b="1" dirty="0"/>
              <a:t>(relational operator)</a:t>
            </a:r>
            <a:r>
              <a:rPr lang="ko-KR" altLang="en-US" dirty="0"/>
              <a:t> </a:t>
            </a:r>
            <a:endParaRPr lang="en-US" altLang="ko-KR" dirty="0"/>
          </a:p>
          <a:p>
            <a:pPr lvl="1"/>
            <a:r>
              <a:rPr lang="ko-KR" altLang="en-US" dirty="0"/>
              <a:t>두 개의 피연산자를 비교하는데 사용  </a:t>
            </a:r>
            <a:r>
              <a:rPr lang="en-US" altLang="ko-KR" dirty="0">
                <a:sym typeface="Wingdings" panose="05000000000000000000" pitchFamily="2" charset="2"/>
              </a:rPr>
              <a:t> Bool </a:t>
            </a:r>
            <a:r>
              <a:rPr lang="ko-KR" altLang="en-US" dirty="0">
                <a:sym typeface="Wingdings" panose="05000000000000000000" pitchFamily="2" charset="2"/>
              </a:rPr>
              <a:t>타입</a:t>
            </a:r>
            <a:r>
              <a:rPr lang="en-US" altLang="ko-KR" dirty="0">
                <a:sym typeface="Wingdings" panose="05000000000000000000" pitchFamily="2" charset="2"/>
              </a:rPr>
              <a:t>. </a:t>
            </a:r>
            <a:endParaRPr lang="en-US" altLang="ko-KR" dirty="0"/>
          </a:p>
          <a:p>
            <a:pPr lvl="1"/>
            <a:r>
              <a:rPr lang="ko-KR" altLang="en-US" dirty="0"/>
              <a:t>관계가 만족하면 </a:t>
            </a:r>
            <a:r>
              <a:rPr lang="ko-KR" altLang="en-US" b="1" dirty="0">
                <a:solidFill>
                  <a:srgbClr val="FF0000"/>
                </a:solidFill>
              </a:rPr>
              <a:t>참</a:t>
            </a:r>
            <a:r>
              <a:rPr lang="en-US" altLang="ko-KR" b="1" dirty="0">
                <a:solidFill>
                  <a:srgbClr val="FF0000"/>
                </a:solidFill>
              </a:rPr>
              <a:t>(true),</a:t>
            </a:r>
            <a:r>
              <a:rPr lang="en-US" altLang="ko-KR" dirty="0"/>
              <a:t> </a:t>
            </a:r>
            <a:r>
              <a:rPr lang="ko-KR" altLang="en-US" dirty="0"/>
              <a:t>그렇지</a:t>
            </a:r>
            <a:r>
              <a:rPr lang="en-US" altLang="ko-KR" dirty="0"/>
              <a:t> </a:t>
            </a:r>
            <a:r>
              <a:rPr lang="ko-KR" altLang="en-US" dirty="0"/>
              <a:t>않으면 </a:t>
            </a:r>
            <a:r>
              <a:rPr lang="ko-KR" altLang="en-US" b="1" dirty="0">
                <a:solidFill>
                  <a:srgbClr val="FF0000"/>
                </a:solidFill>
              </a:rPr>
              <a:t>거짓</a:t>
            </a:r>
            <a:r>
              <a:rPr lang="en-US" altLang="ko-KR" b="1" dirty="0">
                <a:solidFill>
                  <a:srgbClr val="FF0000"/>
                </a:solidFill>
              </a:rPr>
              <a:t>(false)</a:t>
            </a:r>
            <a:endParaRPr lang="ko-KR" altLang="en-US" b="1" dirty="0">
              <a:solidFill>
                <a:srgbClr val="FF0000"/>
              </a:solidFill>
            </a:endParaRPr>
          </a:p>
        </p:txBody>
      </p:sp>
      <p:pic>
        <p:nvPicPr>
          <p:cNvPr id="4" name="그림 3"/>
          <p:cNvPicPr>
            <a:picLocks noChangeAspect="1"/>
          </p:cNvPicPr>
          <p:nvPr/>
        </p:nvPicPr>
        <p:blipFill>
          <a:blip r:embed="rId2"/>
          <a:stretch>
            <a:fillRect/>
          </a:stretch>
        </p:blipFill>
        <p:spPr>
          <a:xfrm>
            <a:off x="1187624" y="2496264"/>
            <a:ext cx="6991350" cy="4038600"/>
          </a:xfrm>
          <a:prstGeom prst="rect">
            <a:avLst/>
          </a:prstGeom>
        </p:spPr>
      </p:pic>
    </p:spTree>
    <p:extLst>
      <p:ext uri="{BB962C8B-B14F-4D97-AF65-F5344CB8AC3E}">
        <p14:creationId xmlns:p14="http://schemas.microsoft.com/office/powerpoint/2010/main" val="4163652214"/>
      </p:ext>
    </p:extLst>
  </p:cSld>
  <p:clrMapOvr>
    <a:masterClrMapping/>
  </p:clrMapOvr>
  <mc:AlternateContent xmlns:mc="http://schemas.openxmlformats.org/markup-compatibility/2006" xmlns:p14="http://schemas.microsoft.com/office/powerpoint/2010/main">
    <mc:Choice Requires="p14">
      <p:transition spd="slow" p14:dur="2000" advTm="101331"/>
    </mc:Choice>
    <mc:Fallback xmlns="">
      <p:transition spd="slow" advTm="101331"/>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조건문</a:t>
            </a:r>
            <a:endParaRPr lang="ko-KR" altLang="en-US" dirty="0"/>
          </a:p>
        </p:txBody>
      </p:sp>
      <p:sp>
        <p:nvSpPr>
          <p:cNvPr id="3" name="내용 개체 틀 2"/>
          <p:cNvSpPr>
            <a:spLocks noGrp="1"/>
          </p:cNvSpPr>
          <p:nvPr>
            <p:ph idx="1"/>
          </p:nvPr>
        </p:nvSpPr>
        <p:spPr/>
        <p:txBody>
          <a:bodyPr/>
          <a:lstStyle/>
          <a:p>
            <a:r>
              <a:rPr lang="ko-KR" altLang="en-US" b="1" dirty="0"/>
              <a:t>예제</a:t>
            </a:r>
            <a:r>
              <a:rPr lang="en-US" altLang="ko-KR" b="1" dirty="0"/>
              <a:t> </a:t>
            </a:r>
            <a:endParaRPr lang="ko-KR" altLang="en-US" b="1" dirty="0"/>
          </a:p>
        </p:txBody>
      </p:sp>
      <p:sp>
        <p:nvSpPr>
          <p:cNvPr id="4" name="TextBox 3"/>
          <p:cNvSpPr txBox="1"/>
          <p:nvPr/>
        </p:nvSpPr>
        <p:spPr>
          <a:xfrm>
            <a:off x="1043608" y="4645585"/>
            <a:ext cx="6480720" cy="2031325"/>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Arial" panose="020B0604020202020204" pitchFamily="34" charset="0"/>
              </a:rPr>
              <a:t>age = 19</a:t>
            </a: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if </a:t>
            </a:r>
            <a:r>
              <a:rPr lang="en-US" altLang="ko-KR" b="1" dirty="0">
                <a:latin typeface="Consolas" panose="020B0609020204030204" pitchFamily="49" charset="0"/>
                <a:ea typeface="굴림" panose="020B0600000101010101" pitchFamily="50" charset="-127"/>
                <a:cs typeface="Arial" panose="020B0604020202020204" pitchFamily="34" charset="0"/>
              </a:rPr>
              <a:t>age </a:t>
            </a:r>
            <a:r>
              <a:rPr lang="en-US" altLang="ko-KR" b="1" dirty="0">
                <a:solidFill>
                  <a:srgbClr val="FF0000"/>
                </a:solidFill>
                <a:latin typeface="Consolas" panose="020B0609020204030204" pitchFamily="49" charset="0"/>
                <a:ea typeface="굴림" panose="020B0600000101010101" pitchFamily="50" charset="-127"/>
                <a:cs typeface="Arial" panose="020B0604020202020204" pitchFamily="34" charset="0"/>
              </a:rPr>
              <a:t>&gt;=</a:t>
            </a:r>
            <a:r>
              <a:rPr lang="en-US" altLang="ko-KR" b="1" dirty="0">
                <a:latin typeface="Consolas" panose="020B0609020204030204" pitchFamily="49" charset="0"/>
                <a:ea typeface="굴림" panose="020B0600000101010101" pitchFamily="50" charset="-127"/>
                <a:cs typeface="Arial" panose="020B0604020202020204" pitchFamily="34" charset="0"/>
              </a:rPr>
              <a:t>  19 :</a:t>
            </a:r>
          </a:p>
          <a:p>
            <a:pPr lvl="1"/>
            <a:r>
              <a:rPr lang="en-US" altLang="ko-KR" b="1" dirty="0">
                <a:latin typeface="Consolas" panose="020B0609020204030204" pitchFamily="49" charset="0"/>
                <a:ea typeface="굴림" panose="020B0600000101010101" pitchFamily="50" charset="-127"/>
                <a:cs typeface="Arial" panose="020B0604020202020204" pitchFamily="34" charset="0"/>
              </a:rPr>
              <a:t>print("</a:t>
            </a:r>
            <a:r>
              <a:rPr lang="ko-KR" altLang="en-US" b="1" dirty="0">
                <a:latin typeface="Consolas" panose="020B0609020204030204" pitchFamily="49" charset="0"/>
                <a:ea typeface="굴림" panose="020B0600000101010101" pitchFamily="50" charset="-127"/>
                <a:cs typeface="Arial" panose="020B0604020202020204" pitchFamily="34" charset="0"/>
              </a:rPr>
              <a:t>마트에서 주류를 구입할 수 있습니다</a:t>
            </a:r>
            <a:r>
              <a:rPr lang="en-US" altLang="ko-KR" b="1" dirty="0">
                <a:latin typeface="Consolas" panose="020B0609020204030204" pitchFamily="49" charset="0"/>
                <a:ea typeface="굴림" panose="020B0600000101010101" pitchFamily="50" charset="-127"/>
                <a:cs typeface="Arial" panose="020B0604020202020204" pitchFamily="34" charset="0"/>
              </a:rPr>
              <a:t>. ")</a:t>
            </a: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b="1" dirty="0">
                <a:solidFill>
                  <a:srgbClr val="FF0000"/>
                </a:solidFill>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a:t>
            </a:r>
          </a:p>
          <a:p>
            <a:pPr lvl="1"/>
            <a:r>
              <a:rPr lang="en-US" altLang="ko-KR" b="1" dirty="0">
                <a:latin typeface="Consolas" panose="020B0609020204030204" pitchFamily="49" charset="0"/>
                <a:ea typeface="굴림" panose="020B0600000101010101" pitchFamily="50" charset="-127"/>
                <a:cs typeface="Arial" panose="020B0604020202020204" pitchFamily="34" charset="0"/>
              </a:rPr>
              <a:t>print("</a:t>
            </a:r>
            <a:r>
              <a:rPr lang="ko-KR" altLang="en-US" b="1" dirty="0">
                <a:latin typeface="Consolas" panose="020B0609020204030204" pitchFamily="49" charset="0"/>
                <a:ea typeface="굴림" panose="020B0600000101010101" pitchFamily="50" charset="-127"/>
                <a:cs typeface="Arial" panose="020B0604020202020204" pitchFamily="34" charset="0"/>
              </a:rPr>
              <a:t>조금 기다리세요</a:t>
            </a:r>
            <a:r>
              <a:rPr lang="en-US" altLang="ko-KR" b="1" dirty="0">
                <a:latin typeface="Consolas" panose="020B0609020204030204" pitchFamily="49" charset="0"/>
                <a:ea typeface="굴림" panose="020B0600000101010101" pitchFamily="50" charset="-127"/>
                <a:cs typeface="Arial" panose="020B0604020202020204" pitchFamily="34" charset="0"/>
              </a:rPr>
              <a:t>!")</a:t>
            </a:r>
          </a:p>
          <a:p>
            <a:endParaRPr lang="en-US" altLang="ko-KR" b="1" dirty="0">
              <a:latin typeface="Consolas" panose="020B0609020204030204" pitchFamily="49" charset="0"/>
              <a:ea typeface="굴림" panose="020B0600000101010101" pitchFamily="50" charset="-127"/>
              <a:cs typeface="Arial" panose="020B0604020202020204" pitchFamily="34" charset="0"/>
            </a:endParaRPr>
          </a:p>
          <a:p>
            <a:r>
              <a:rPr lang="ko-KR" altLang="en-US" b="1" dirty="0">
                <a:solidFill>
                  <a:srgbClr val="0000FF"/>
                </a:solidFill>
                <a:latin typeface="Consolas" panose="020B0609020204030204" pitchFamily="49" charset="0"/>
                <a:ea typeface="굴림" panose="020B0600000101010101" pitchFamily="50" charset="-127"/>
                <a:cs typeface="Arial" panose="020B0604020202020204" pitchFamily="34" charset="0"/>
              </a:rPr>
              <a:t>마트에서 주류를 구입할 수 있습니다</a:t>
            </a:r>
            <a:r>
              <a:rPr lang="en-US" altLang="ko-KR" b="1" dirty="0">
                <a:latin typeface="Consolas" panose="020B0609020204030204" pitchFamily="49" charset="0"/>
                <a:ea typeface="굴림" panose="020B0600000101010101" pitchFamily="50" charset="-127"/>
                <a:cs typeface="Arial" panose="020B0604020202020204" pitchFamily="34" charset="0"/>
              </a:rPr>
              <a:t>. </a:t>
            </a:r>
          </a:p>
        </p:txBody>
      </p:sp>
      <p:sp>
        <p:nvSpPr>
          <p:cNvPr id="5" name="TextBox 4"/>
          <p:cNvSpPr txBox="1"/>
          <p:nvPr/>
        </p:nvSpPr>
        <p:spPr>
          <a:xfrm>
            <a:off x="1115616" y="1799608"/>
            <a:ext cx="6480720" cy="2308324"/>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Arial" panose="020B0604020202020204" pitchFamily="34" charset="0"/>
              </a:rPr>
              <a:t>food = '</a:t>
            </a:r>
            <a:r>
              <a:rPr lang="ko-KR" altLang="en-US" b="1" dirty="0">
                <a:latin typeface="Consolas" panose="020B0609020204030204" pitchFamily="49" charset="0"/>
                <a:ea typeface="굴림" panose="020B0600000101010101" pitchFamily="50" charset="-127"/>
                <a:cs typeface="Arial" panose="020B0604020202020204" pitchFamily="34" charset="0"/>
              </a:rPr>
              <a:t>스테이크</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b="1" dirty="0">
                <a:solidFill>
                  <a:srgbClr val="FF0000"/>
                </a:solidFill>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food </a:t>
            </a:r>
            <a:r>
              <a:rPr lang="en-US" altLang="ko-KR" b="1" dirty="0">
                <a:solidFill>
                  <a:srgbClr val="FF0000"/>
                </a:solidFill>
                <a:latin typeface="Consolas" panose="020B0609020204030204" pitchFamily="49" charset="0"/>
                <a:ea typeface="굴림" panose="020B0600000101010101" pitchFamily="50" charset="-127"/>
                <a:cs typeface="Arial" panose="020B0604020202020204" pitchFamily="34" charset="0"/>
              </a:rPr>
              <a:t>==</a:t>
            </a:r>
            <a:r>
              <a:rPr lang="en-US" altLang="ko-KR" b="1" dirty="0">
                <a:latin typeface="Consolas" panose="020B0609020204030204" pitchFamily="49" charset="0"/>
                <a:ea typeface="굴림" panose="020B0600000101010101" pitchFamily="50" charset="-127"/>
                <a:cs typeface="Arial" panose="020B0604020202020204" pitchFamily="34" charset="0"/>
              </a:rPr>
              <a:t> '</a:t>
            </a:r>
            <a:r>
              <a:rPr lang="ko-KR" altLang="en-US" b="1" dirty="0">
                <a:latin typeface="Consolas" panose="020B0609020204030204" pitchFamily="49" charset="0"/>
                <a:ea typeface="굴림" panose="020B0600000101010101" pitchFamily="50" charset="-127"/>
                <a:cs typeface="Arial" panose="020B0604020202020204" pitchFamily="34" charset="0"/>
              </a:rPr>
              <a:t>스테이크</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내가 제일 좋아하는 음식 </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en-US" altLang="ko-KR" b="1" dirty="0">
                <a:latin typeface="Consolas" panose="020B0609020204030204" pitchFamily="49" charset="0"/>
                <a:ea typeface="굴림" panose="020B0600000101010101" pitchFamily="50" charset="-127"/>
                <a:cs typeface="Arial" panose="020B0604020202020204" pitchFamily="34" charset="0"/>
              </a:rPr>
              <a:t>    print(10 * food)</a:t>
            </a:r>
          </a:p>
          <a:p>
            <a:endParaRPr lang="en-US" altLang="ko-KR" b="1" dirty="0">
              <a:latin typeface="Consolas" panose="020B0609020204030204" pitchFamily="49" charset="0"/>
              <a:ea typeface="굴림" panose="020B0600000101010101" pitchFamily="50" charset="-127"/>
              <a:cs typeface="Arial" panose="020B0604020202020204" pitchFamily="34" charset="0"/>
            </a:endParaRPr>
          </a:p>
          <a:p>
            <a:r>
              <a:rPr lang="ko-KR" altLang="en-US" b="1" dirty="0">
                <a:solidFill>
                  <a:srgbClr val="0000FF"/>
                </a:solidFill>
                <a:latin typeface="Consolas" panose="020B0609020204030204" pitchFamily="49" charset="0"/>
                <a:ea typeface="굴림" panose="020B0600000101010101" pitchFamily="50" charset="-127"/>
                <a:cs typeface="Arial" panose="020B0604020202020204" pitchFamily="34" charset="0"/>
              </a:rPr>
              <a:t>내가 제일 좋아하는 음식 </a:t>
            </a:r>
            <a:r>
              <a:rPr lang="en-US" altLang="ko-KR" b="1" dirty="0">
                <a:solidFill>
                  <a:srgbClr val="0000FF"/>
                </a:solidFill>
                <a:latin typeface="Consolas" panose="020B0609020204030204" pitchFamily="49" charset="0"/>
                <a:ea typeface="굴림" panose="020B0600000101010101" pitchFamily="50" charset="-127"/>
                <a:cs typeface="Arial" panose="020B0604020202020204" pitchFamily="34" charset="0"/>
              </a:rPr>
              <a:t>!</a:t>
            </a:r>
          </a:p>
          <a:p>
            <a:r>
              <a:rPr lang="ko-KR" altLang="en-US" b="1" dirty="0" err="1">
                <a:solidFill>
                  <a:srgbClr val="0000FF"/>
                </a:solidFill>
                <a:latin typeface="Consolas" panose="020B0609020204030204" pitchFamily="49" charset="0"/>
                <a:ea typeface="굴림" panose="020B0600000101010101" pitchFamily="50" charset="-127"/>
                <a:cs typeface="Arial" panose="020B0604020202020204" pitchFamily="34" charset="0"/>
              </a:rPr>
              <a:t>스테이크스테이크스테이크스테이크스테이크스테이크스테이크스테이크스테이크스테이크</a:t>
            </a:r>
            <a:endParaRPr lang="en-US" altLang="ko-KR" b="1" dirty="0">
              <a:solidFill>
                <a:srgbClr val="0000FF"/>
              </a:solidFill>
              <a:latin typeface="Consolas" panose="020B0609020204030204" pitchFamily="49" charset="0"/>
              <a:ea typeface="굴림" panose="020B0600000101010101" pitchFamily="50" charset="-127"/>
              <a:cs typeface="Arial" panose="020B0604020202020204" pitchFamily="34" charset="0"/>
            </a:endParaRPr>
          </a:p>
        </p:txBody>
      </p:sp>
    </p:spTree>
    <p:custDataLst>
      <p:tags r:id="rId1"/>
    </p:custDataLst>
    <p:extLst>
      <p:ext uri="{BB962C8B-B14F-4D97-AF65-F5344CB8AC3E}">
        <p14:creationId xmlns:p14="http://schemas.microsoft.com/office/powerpoint/2010/main" val="1209514708"/>
      </p:ext>
    </p:extLst>
  </p:cSld>
  <p:clrMapOvr>
    <a:masterClrMapping/>
  </p:clrMapOvr>
  <mc:AlternateContent xmlns:mc="http://schemas.openxmlformats.org/markup-compatibility/2006" xmlns:p14="http://schemas.microsoft.com/office/powerpoint/2010/main">
    <mc:Choice Requires="p14">
      <p:transition spd="slow" p14:dur="2000" advTm="238685"/>
    </mc:Choice>
    <mc:Fallback xmlns="">
      <p:transition spd="slow" advTm="238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a:t>
            </a:r>
            <a:r>
              <a:rPr lang="ko-KR" altLang="en-US" dirty="0"/>
              <a:t>블록</a:t>
            </a:r>
          </a:p>
        </p:txBody>
      </p:sp>
      <p:sp>
        <p:nvSpPr>
          <p:cNvPr id="3" name="내용 개체 틀 2"/>
          <p:cNvSpPr>
            <a:spLocks noGrp="1"/>
          </p:cNvSpPr>
          <p:nvPr>
            <p:ph idx="1"/>
          </p:nvPr>
        </p:nvSpPr>
        <p:spPr/>
        <p:txBody>
          <a:bodyPr/>
          <a:lstStyle/>
          <a:p>
            <a:r>
              <a:rPr lang="ko-KR" altLang="en-US" b="1" dirty="0"/>
              <a:t>블록 </a:t>
            </a:r>
            <a:r>
              <a:rPr lang="en-US" altLang="ko-KR" b="1" dirty="0"/>
              <a:t>(block) </a:t>
            </a:r>
          </a:p>
          <a:p>
            <a:pPr lvl="1"/>
            <a:r>
              <a:rPr lang="ko-KR" altLang="en-US" dirty="0"/>
              <a:t>특정</a:t>
            </a:r>
            <a:r>
              <a:rPr lang="en-US" altLang="ko-KR" dirty="0"/>
              <a:t> </a:t>
            </a:r>
            <a:r>
              <a:rPr lang="ko-KR" altLang="en-US" dirty="0"/>
              <a:t>조건이 만족될 때 함께 실행되는 문장들의 집단 </a:t>
            </a:r>
            <a:endParaRPr lang="en-US" altLang="ko-KR" dirty="0"/>
          </a:p>
          <a:p>
            <a:pPr lvl="1"/>
            <a:r>
              <a:rPr lang="ko-KR" altLang="en-US" dirty="0"/>
              <a:t>들여쓰기로 블록 표시 </a:t>
            </a:r>
            <a:r>
              <a:rPr lang="en-US" altLang="ko-KR" dirty="0"/>
              <a:t>: </a:t>
            </a:r>
            <a:r>
              <a:rPr lang="ko-KR" altLang="en-US" dirty="0"/>
              <a:t>들여쓰기 수준이 같으면 동일 블록</a:t>
            </a:r>
          </a:p>
        </p:txBody>
      </p:sp>
      <p:pic>
        <p:nvPicPr>
          <p:cNvPr id="4" name="그림 3"/>
          <p:cNvPicPr>
            <a:picLocks noChangeAspect="1"/>
          </p:cNvPicPr>
          <p:nvPr/>
        </p:nvPicPr>
        <p:blipFill>
          <a:blip r:embed="rId2"/>
          <a:stretch>
            <a:fillRect/>
          </a:stretch>
        </p:blipFill>
        <p:spPr>
          <a:xfrm>
            <a:off x="1331640" y="2708920"/>
            <a:ext cx="6134100" cy="1524000"/>
          </a:xfrm>
          <a:prstGeom prst="rect">
            <a:avLst/>
          </a:prstGeom>
        </p:spPr>
      </p:pic>
    </p:spTree>
    <p:extLst>
      <p:ext uri="{BB962C8B-B14F-4D97-AF65-F5344CB8AC3E}">
        <p14:creationId xmlns:p14="http://schemas.microsoft.com/office/powerpoint/2010/main" val="2832315656"/>
      </p:ext>
    </p:extLst>
  </p:cSld>
  <p:clrMapOvr>
    <a:masterClrMapping/>
  </p:clrMapOvr>
  <mc:AlternateContent xmlns:mc="http://schemas.openxmlformats.org/markup-compatibility/2006" xmlns:p14="http://schemas.microsoft.com/office/powerpoint/2010/main">
    <mc:Choice Requires="p14">
      <p:transition spd="slow" p14:dur="2000" advTm="55330"/>
    </mc:Choice>
    <mc:Fallback xmlns="">
      <p:transition spd="slow" advTm="5533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블록</a:t>
            </a:r>
          </a:p>
        </p:txBody>
      </p:sp>
      <p:sp>
        <p:nvSpPr>
          <p:cNvPr id="3" name="내용 개체 틀 2"/>
          <p:cNvSpPr>
            <a:spLocks noGrp="1"/>
          </p:cNvSpPr>
          <p:nvPr>
            <p:ph idx="1"/>
          </p:nvPr>
        </p:nvSpPr>
        <p:spPr/>
        <p:txBody>
          <a:bodyPr/>
          <a:lstStyle/>
          <a:p>
            <a:pPr lvl="1"/>
            <a:endParaRPr lang="en-US" altLang="ko-KR" b="1" dirty="0"/>
          </a:p>
          <a:p>
            <a:pPr lvl="1"/>
            <a:r>
              <a:rPr lang="ko-KR" altLang="en-US" sz="2000" b="1" dirty="0"/>
              <a:t>들여쓰기로 블록 구분</a:t>
            </a:r>
          </a:p>
        </p:txBody>
      </p:sp>
      <p:pic>
        <p:nvPicPr>
          <p:cNvPr id="4" name="그림 3"/>
          <p:cNvPicPr>
            <a:picLocks noChangeAspect="1"/>
          </p:cNvPicPr>
          <p:nvPr/>
        </p:nvPicPr>
        <p:blipFill>
          <a:blip r:embed="rId2"/>
          <a:stretch>
            <a:fillRect/>
          </a:stretch>
        </p:blipFill>
        <p:spPr>
          <a:xfrm>
            <a:off x="166448" y="2204864"/>
            <a:ext cx="8993847" cy="3312368"/>
          </a:xfrm>
          <a:prstGeom prst="rect">
            <a:avLst/>
          </a:prstGeom>
        </p:spPr>
      </p:pic>
    </p:spTree>
    <p:extLst>
      <p:ext uri="{BB962C8B-B14F-4D97-AF65-F5344CB8AC3E}">
        <p14:creationId xmlns:p14="http://schemas.microsoft.com/office/powerpoint/2010/main" val="3134536199"/>
      </p:ext>
    </p:extLst>
  </p:cSld>
  <p:clrMapOvr>
    <a:masterClrMapping/>
  </p:clrMapOvr>
  <mc:AlternateContent xmlns:mc="http://schemas.openxmlformats.org/markup-compatibility/2006" xmlns:p14="http://schemas.microsoft.com/office/powerpoint/2010/main">
    <mc:Choice Requires="p14">
      <p:transition spd="slow" p14:dur="2000" advTm="84822"/>
    </mc:Choice>
    <mc:Fallback xmlns="">
      <p:transition spd="slow" advTm="84822"/>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 </a:t>
            </a:r>
            <a:r>
              <a:rPr lang="en-US" altLang="ko-KR" dirty="0"/>
              <a:t>: </a:t>
            </a:r>
            <a:r>
              <a:rPr lang="ko-KR" altLang="en-US" dirty="0"/>
              <a:t>순서도</a:t>
            </a:r>
            <a:r>
              <a:rPr lang="en-US" altLang="ko-KR" dirty="0"/>
              <a:t> </a:t>
            </a:r>
            <a:r>
              <a:rPr lang="ko-KR" altLang="en-US" dirty="0"/>
              <a:t>그리기</a:t>
            </a:r>
          </a:p>
        </p:txBody>
      </p:sp>
      <p:sp>
        <p:nvSpPr>
          <p:cNvPr id="3" name="내용 개체 틀 2"/>
          <p:cNvSpPr>
            <a:spLocks noGrp="1"/>
          </p:cNvSpPr>
          <p:nvPr>
            <p:ph idx="1"/>
          </p:nvPr>
        </p:nvSpPr>
        <p:spPr/>
        <p:txBody>
          <a:bodyPr/>
          <a:lstStyle/>
          <a:p>
            <a:r>
              <a:rPr lang="ko-KR" altLang="en-US" b="1" dirty="0"/>
              <a:t>비가 오지 않으면 외출한다</a:t>
            </a:r>
            <a:r>
              <a:rPr lang="en-US" altLang="ko-KR" b="1" dirty="0"/>
              <a:t>. </a:t>
            </a:r>
            <a:br>
              <a:rPr lang="en-US" altLang="ko-KR" b="1" dirty="0"/>
            </a:br>
            <a:r>
              <a:rPr lang="ko-KR" altLang="en-US" b="1" dirty="0"/>
              <a:t>비가 오면 우산을 가지고 있는지 검사한다</a:t>
            </a:r>
            <a:r>
              <a:rPr lang="en-US" altLang="ko-KR" b="1" dirty="0"/>
              <a:t>. </a:t>
            </a:r>
            <a:br>
              <a:rPr lang="en-US" altLang="ko-KR" b="1" dirty="0"/>
            </a:br>
            <a:r>
              <a:rPr lang="ko-KR" altLang="en-US" b="1" dirty="0"/>
              <a:t>우산을 가지고 있다면 외출한다</a:t>
            </a:r>
            <a:r>
              <a:rPr lang="en-US" altLang="ko-KR" b="1" dirty="0"/>
              <a:t>. </a:t>
            </a:r>
            <a:br>
              <a:rPr lang="en-US" altLang="ko-KR" b="1" dirty="0"/>
            </a:br>
            <a:r>
              <a:rPr lang="ko-KR" altLang="en-US" b="1" dirty="0"/>
              <a:t>우산을 가지고 있지 않다면 무한정 비가 그칠 때까지 기다린다</a:t>
            </a:r>
            <a:r>
              <a:rPr lang="en-US" altLang="ko-KR" b="1" dirty="0"/>
              <a:t>. </a:t>
            </a:r>
          </a:p>
          <a:p>
            <a:endParaRPr lang="ko-KR" altLang="en-US" dirty="0"/>
          </a:p>
        </p:txBody>
      </p:sp>
      <p:pic>
        <p:nvPicPr>
          <p:cNvPr id="7" name="그림 6"/>
          <p:cNvPicPr>
            <a:picLocks noChangeAspect="1"/>
          </p:cNvPicPr>
          <p:nvPr/>
        </p:nvPicPr>
        <p:blipFill>
          <a:blip r:embed="rId2"/>
          <a:stretch>
            <a:fillRect/>
          </a:stretch>
        </p:blipFill>
        <p:spPr>
          <a:xfrm>
            <a:off x="107504" y="3068960"/>
            <a:ext cx="3312368" cy="2947387"/>
          </a:xfrm>
          <a:prstGeom prst="rect">
            <a:avLst/>
          </a:prstGeom>
        </p:spPr>
      </p:pic>
      <p:grpSp>
        <p:nvGrpSpPr>
          <p:cNvPr id="75" name="그룹 74"/>
          <p:cNvGrpSpPr/>
          <p:nvPr/>
        </p:nvGrpSpPr>
        <p:grpSpPr>
          <a:xfrm>
            <a:off x="3603812" y="3113528"/>
            <a:ext cx="5460890" cy="3195792"/>
            <a:chOff x="3603812" y="2911224"/>
            <a:chExt cx="5460890" cy="3195792"/>
          </a:xfrm>
        </p:grpSpPr>
        <p:sp>
          <p:nvSpPr>
            <p:cNvPr id="4" name="순서도: 수행의 시작/종료 3"/>
            <p:cNvSpPr/>
            <p:nvPr/>
          </p:nvSpPr>
          <p:spPr>
            <a:xfrm>
              <a:off x="3963852" y="2911224"/>
              <a:ext cx="1080120" cy="301752"/>
            </a:xfrm>
            <a:prstGeom prst="flowChartTerminator">
              <a:avLst/>
            </a:prstGeom>
            <a:solidFill>
              <a:srgbClr val="C4E5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시작</a:t>
              </a:r>
            </a:p>
          </p:txBody>
        </p:sp>
        <p:sp>
          <p:nvSpPr>
            <p:cNvPr id="5" name="순서도: 판단 4"/>
            <p:cNvSpPr/>
            <p:nvPr/>
          </p:nvSpPr>
          <p:spPr>
            <a:xfrm>
              <a:off x="3603812" y="3573016"/>
              <a:ext cx="1800200" cy="576064"/>
            </a:xfrm>
            <a:prstGeom prst="flowChartDecisi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비가 </a:t>
              </a:r>
              <a:endParaRPr lang="en-US" altLang="ko-KR" sz="1400" b="1" dirty="0">
                <a:solidFill>
                  <a:schemeClr val="tx1"/>
                </a:solidFill>
              </a:endParaRPr>
            </a:p>
            <a:p>
              <a:pPr algn="ctr"/>
              <a:r>
                <a:rPr lang="ko-KR" altLang="en-US" sz="1400" b="1" dirty="0">
                  <a:solidFill>
                    <a:schemeClr val="tx1"/>
                  </a:solidFill>
                </a:rPr>
                <a:t>내리는가</a:t>
              </a:r>
            </a:p>
          </p:txBody>
        </p:sp>
        <p:sp>
          <p:nvSpPr>
            <p:cNvPr id="14" name="순서도: 판단 13"/>
            <p:cNvSpPr/>
            <p:nvPr/>
          </p:nvSpPr>
          <p:spPr>
            <a:xfrm>
              <a:off x="5652120" y="3573016"/>
              <a:ext cx="1440160" cy="576064"/>
            </a:xfrm>
            <a:prstGeom prst="flowChartDecisi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우산이 있는가</a:t>
              </a:r>
            </a:p>
          </p:txBody>
        </p:sp>
        <p:sp>
          <p:nvSpPr>
            <p:cNvPr id="15" name="순서도: 처리 14"/>
            <p:cNvSpPr/>
            <p:nvPr/>
          </p:nvSpPr>
          <p:spPr>
            <a:xfrm>
              <a:off x="3891844" y="5013176"/>
              <a:ext cx="1224136" cy="432048"/>
            </a:xfrm>
            <a:prstGeom prst="flowChartProcess">
              <a:avLst/>
            </a:prstGeom>
            <a:solidFill>
              <a:srgbClr val="C4E5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a:solidFill>
                    <a:schemeClr val="tx1"/>
                  </a:solidFill>
                </a:rPr>
                <a:t>외출한다</a:t>
              </a:r>
            </a:p>
          </p:txBody>
        </p:sp>
        <p:sp>
          <p:nvSpPr>
            <p:cNvPr id="16" name="순서도: 수행의 시작/종료 15"/>
            <p:cNvSpPr/>
            <p:nvPr/>
          </p:nvSpPr>
          <p:spPr>
            <a:xfrm>
              <a:off x="3963852" y="5805264"/>
              <a:ext cx="1080120" cy="301752"/>
            </a:xfrm>
            <a:prstGeom prst="flowChartTerminator">
              <a:avLst/>
            </a:prstGeom>
            <a:solidFill>
              <a:srgbClr val="C4E5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종료</a:t>
              </a:r>
            </a:p>
          </p:txBody>
        </p:sp>
        <p:sp>
          <p:nvSpPr>
            <p:cNvPr id="17" name="순서도: 판단 16"/>
            <p:cNvSpPr/>
            <p:nvPr/>
          </p:nvSpPr>
          <p:spPr>
            <a:xfrm>
              <a:off x="7020272" y="4509120"/>
              <a:ext cx="1800200" cy="576064"/>
            </a:xfrm>
            <a:prstGeom prst="flowChartDecisi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비가 </a:t>
              </a:r>
              <a:endParaRPr lang="en-US" altLang="ko-KR" sz="1400" b="1" dirty="0">
                <a:solidFill>
                  <a:schemeClr val="tx1"/>
                </a:solidFill>
              </a:endParaRPr>
            </a:p>
            <a:p>
              <a:pPr algn="ctr"/>
              <a:r>
                <a:rPr lang="ko-KR" altLang="en-US" sz="1400" b="1" dirty="0">
                  <a:solidFill>
                    <a:schemeClr val="tx1"/>
                  </a:solidFill>
                </a:rPr>
                <a:t>내리는가</a:t>
              </a:r>
            </a:p>
          </p:txBody>
        </p:sp>
        <p:sp>
          <p:nvSpPr>
            <p:cNvPr id="18" name="순서도: 처리 17"/>
            <p:cNvSpPr/>
            <p:nvPr/>
          </p:nvSpPr>
          <p:spPr>
            <a:xfrm>
              <a:off x="7452320" y="3645024"/>
              <a:ext cx="934834" cy="432048"/>
            </a:xfrm>
            <a:prstGeom prst="flowChartProcess">
              <a:avLst/>
            </a:prstGeom>
            <a:solidFill>
              <a:srgbClr val="C4E5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잠시 </a:t>
              </a:r>
              <a:endParaRPr lang="en-US" altLang="ko-KR" sz="1400" b="1" dirty="0">
                <a:solidFill>
                  <a:schemeClr val="tx1"/>
                </a:solidFill>
              </a:endParaRPr>
            </a:p>
            <a:p>
              <a:pPr algn="ctr"/>
              <a:r>
                <a:rPr lang="ko-KR" altLang="en-US" sz="1400" b="1" dirty="0">
                  <a:solidFill>
                    <a:schemeClr val="tx1"/>
                  </a:solidFill>
                </a:rPr>
                <a:t>기다린다</a:t>
              </a:r>
            </a:p>
          </p:txBody>
        </p:sp>
        <p:cxnSp>
          <p:nvCxnSpPr>
            <p:cNvPr id="20" name="직선 연결선 19"/>
            <p:cNvCxnSpPr>
              <a:stCxn id="4" idx="2"/>
            </p:cNvCxnSpPr>
            <p:nvPr/>
          </p:nvCxnSpPr>
          <p:spPr>
            <a:xfrm>
              <a:off x="4503912" y="3212976"/>
              <a:ext cx="0" cy="36004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연결선 21"/>
            <p:cNvCxnSpPr>
              <a:endCxn id="15" idx="0"/>
            </p:cNvCxnSpPr>
            <p:nvPr/>
          </p:nvCxnSpPr>
          <p:spPr>
            <a:xfrm>
              <a:off x="4503912" y="4149080"/>
              <a:ext cx="0" cy="864096"/>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4503912" y="5445224"/>
              <a:ext cx="0" cy="43204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연결선 30"/>
            <p:cNvCxnSpPr>
              <a:stCxn id="5" idx="3"/>
              <a:endCxn id="14" idx="1"/>
            </p:cNvCxnSpPr>
            <p:nvPr/>
          </p:nvCxnSpPr>
          <p:spPr>
            <a:xfrm>
              <a:off x="5404012" y="3861048"/>
              <a:ext cx="248108"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꺾인 연결선 35"/>
            <p:cNvCxnSpPr>
              <a:stCxn id="14" idx="2"/>
            </p:cNvCxnSpPr>
            <p:nvPr/>
          </p:nvCxnSpPr>
          <p:spPr>
            <a:xfrm rot="5400000">
              <a:off x="5292080" y="3356992"/>
              <a:ext cx="288032" cy="18722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연결선 38"/>
            <p:cNvCxnSpPr>
              <a:stCxn id="14" idx="3"/>
              <a:endCxn id="18" idx="1"/>
            </p:cNvCxnSpPr>
            <p:nvPr/>
          </p:nvCxnSpPr>
          <p:spPr>
            <a:xfrm>
              <a:off x="7092280" y="3861048"/>
              <a:ext cx="360040"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연결선 46"/>
            <p:cNvCxnSpPr>
              <a:stCxn id="18" idx="2"/>
              <a:endCxn id="17" idx="0"/>
            </p:cNvCxnSpPr>
            <p:nvPr/>
          </p:nvCxnSpPr>
          <p:spPr>
            <a:xfrm>
              <a:off x="7919737" y="4077072"/>
              <a:ext cx="635" cy="43204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연결선 50"/>
            <p:cNvCxnSpPr>
              <a:stCxn id="17" idx="1"/>
            </p:cNvCxnSpPr>
            <p:nvPr/>
          </p:nvCxnSpPr>
          <p:spPr>
            <a:xfrm flipH="1">
              <a:off x="4499992" y="4797152"/>
              <a:ext cx="2520280"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꺾인 연결선 57"/>
            <p:cNvCxnSpPr>
              <a:stCxn id="17" idx="3"/>
            </p:cNvCxnSpPr>
            <p:nvPr/>
          </p:nvCxnSpPr>
          <p:spPr>
            <a:xfrm flipH="1" flipV="1">
              <a:off x="7236296" y="3429000"/>
              <a:ext cx="1584176" cy="1368152"/>
            </a:xfrm>
            <a:prstGeom prst="bentConnector3">
              <a:avLst>
                <a:gd name="adj1" fmla="val -14430"/>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7236296" y="3429000"/>
              <a:ext cx="0" cy="43204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220072" y="3573016"/>
              <a:ext cx="460254" cy="276999"/>
            </a:xfrm>
            <a:prstGeom prst="rect">
              <a:avLst/>
            </a:prstGeom>
            <a:noFill/>
          </p:spPr>
          <p:txBody>
            <a:bodyPr wrap="none" rtlCol="0">
              <a:spAutoFit/>
            </a:bodyPr>
            <a:lstStyle/>
            <a:p>
              <a:r>
                <a:rPr lang="en-US" altLang="ko-KR" sz="1200" dirty="0">
                  <a:solidFill>
                    <a:srgbClr val="0000FF"/>
                  </a:solidFill>
                </a:rPr>
                <a:t>Yes</a:t>
              </a:r>
              <a:r>
                <a:rPr lang="ko-KR" altLang="en-US" sz="1200" dirty="0">
                  <a:solidFill>
                    <a:srgbClr val="0000FF"/>
                  </a:solidFill>
                </a:rPr>
                <a:t> </a:t>
              </a:r>
            </a:p>
          </p:txBody>
        </p:sp>
        <p:sp>
          <p:nvSpPr>
            <p:cNvPr id="68" name="TextBox 67"/>
            <p:cNvSpPr txBox="1"/>
            <p:nvPr/>
          </p:nvSpPr>
          <p:spPr>
            <a:xfrm>
              <a:off x="4444026" y="4125017"/>
              <a:ext cx="504056" cy="276999"/>
            </a:xfrm>
            <a:prstGeom prst="rect">
              <a:avLst/>
            </a:prstGeom>
            <a:noFill/>
          </p:spPr>
          <p:txBody>
            <a:bodyPr wrap="square" rtlCol="0">
              <a:spAutoFit/>
            </a:bodyPr>
            <a:lstStyle/>
            <a:p>
              <a:r>
                <a:rPr lang="en-US" altLang="ko-KR" sz="1200" dirty="0">
                  <a:solidFill>
                    <a:srgbClr val="0000FF"/>
                  </a:solidFill>
                </a:rPr>
                <a:t>No</a:t>
              </a:r>
              <a:endParaRPr lang="ko-KR" altLang="en-US" sz="1200" dirty="0">
                <a:solidFill>
                  <a:srgbClr val="0000FF"/>
                </a:solidFill>
              </a:endParaRPr>
            </a:p>
          </p:txBody>
        </p:sp>
        <p:sp>
          <p:nvSpPr>
            <p:cNvPr id="69" name="TextBox 68"/>
            <p:cNvSpPr txBox="1"/>
            <p:nvPr/>
          </p:nvSpPr>
          <p:spPr>
            <a:xfrm>
              <a:off x="6940243" y="3845187"/>
              <a:ext cx="504056" cy="276999"/>
            </a:xfrm>
            <a:prstGeom prst="rect">
              <a:avLst/>
            </a:prstGeom>
            <a:noFill/>
          </p:spPr>
          <p:txBody>
            <a:bodyPr wrap="square" rtlCol="0">
              <a:spAutoFit/>
            </a:bodyPr>
            <a:lstStyle/>
            <a:p>
              <a:r>
                <a:rPr lang="en-US" altLang="ko-KR" sz="1200" dirty="0">
                  <a:solidFill>
                    <a:srgbClr val="0000FF"/>
                  </a:solidFill>
                </a:rPr>
                <a:t>No</a:t>
              </a:r>
              <a:endParaRPr lang="ko-KR" altLang="en-US" sz="1200" dirty="0">
                <a:solidFill>
                  <a:srgbClr val="0000FF"/>
                </a:solidFill>
              </a:endParaRPr>
            </a:p>
          </p:txBody>
        </p:sp>
        <p:sp>
          <p:nvSpPr>
            <p:cNvPr id="70" name="TextBox 69"/>
            <p:cNvSpPr txBox="1"/>
            <p:nvPr/>
          </p:nvSpPr>
          <p:spPr>
            <a:xfrm>
              <a:off x="6660232" y="4797152"/>
              <a:ext cx="504056" cy="276999"/>
            </a:xfrm>
            <a:prstGeom prst="rect">
              <a:avLst/>
            </a:prstGeom>
            <a:noFill/>
          </p:spPr>
          <p:txBody>
            <a:bodyPr wrap="square" rtlCol="0">
              <a:spAutoFit/>
            </a:bodyPr>
            <a:lstStyle/>
            <a:p>
              <a:r>
                <a:rPr lang="en-US" altLang="ko-KR" sz="1200" dirty="0">
                  <a:solidFill>
                    <a:srgbClr val="0000FF"/>
                  </a:solidFill>
                </a:rPr>
                <a:t>No</a:t>
              </a:r>
              <a:endParaRPr lang="ko-KR" altLang="en-US" sz="1200" dirty="0">
                <a:solidFill>
                  <a:srgbClr val="0000FF"/>
                </a:solidFill>
              </a:endParaRPr>
            </a:p>
          </p:txBody>
        </p:sp>
        <p:sp>
          <p:nvSpPr>
            <p:cNvPr id="71" name="TextBox 70"/>
            <p:cNvSpPr txBox="1"/>
            <p:nvPr/>
          </p:nvSpPr>
          <p:spPr>
            <a:xfrm>
              <a:off x="6372200" y="4149080"/>
              <a:ext cx="460254" cy="276999"/>
            </a:xfrm>
            <a:prstGeom prst="rect">
              <a:avLst/>
            </a:prstGeom>
            <a:noFill/>
          </p:spPr>
          <p:txBody>
            <a:bodyPr wrap="none" rtlCol="0">
              <a:spAutoFit/>
            </a:bodyPr>
            <a:lstStyle/>
            <a:p>
              <a:r>
                <a:rPr lang="en-US" altLang="ko-KR" sz="1200" dirty="0">
                  <a:solidFill>
                    <a:srgbClr val="0000FF"/>
                  </a:solidFill>
                </a:rPr>
                <a:t>Yes</a:t>
              </a:r>
              <a:r>
                <a:rPr lang="ko-KR" altLang="en-US" sz="1200" dirty="0">
                  <a:solidFill>
                    <a:srgbClr val="0000FF"/>
                  </a:solidFill>
                </a:rPr>
                <a:t> </a:t>
              </a:r>
            </a:p>
          </p:txBody>
        </p:sp>
        <p:sp>
          <p:nvSpPr>
            <p:cNvPr id="72" name="TextBox 71"/>
            <p:cNvSpPr txBox="1"/>
            <p:nvPr/>
          </p:nvSpPr>
          <p:spPr>
            <a:xfrm>
              <a:off x="8604448" y="4437112"/>
              <a:ext cx="460254" cy="276999"/>
            </a:xfrm>
            <a:prstGeom prst="rect">
              <a:avLst/>
            </a:prstGeom>
            <a:noFill/>
          </p:spPr>
          <p:txBody>
            <a:bodyPr wrap="none" rtlCol="0">
              <a:spAutoFit/>
            </a:bodyPr>
            <a:lstStyle/>
            <a:p>
              <a:r>
                <a:rPr lang="en-US" altLang="ko-KR" sz="1200" dirty="0">
                  <a:solidFill>
                    <a:srgbClr val="0000FF"/>
                  </a:solidFill>
                </a:rPr>
                <a:t>Yes</a:t>
              </a:r>
              <a:r>
                <a:rPr lang="ko-KR" altLang="en-US" sz="1200" dirty="0">
                  <a:solidFill>
                    <a:srgbClr val="0000FF"/>
                  </a:solidFill>
                </a:rPr>
                <a:t> </a:t>
              </a:r>
            </a:p>
          </p:txBody>
        </p:sp>
      </p:grpSp>
    </p:spTree>
    <p:extLst>
      <p:ext uri="{BB962C8B-B14F-4D97-AF65-F5344CB8AC3E}">
        <p14:creationId xmlns:p14="http://schemas.microsoft.com/office/powerpoint/2010/main" val="669649923"/>
      </p:ext>
    </p:extLst>
  </p:cSld>
  <p:clrMapOvr>
    <a:masterClrMapping/>
  </p:clrMapOvr>
  <mc:AlternateContent xmlns:mc="http://schemas.openxmlformats.org/markup-compatibility/2006" xmlns:p14="http://schemas.microsoft.com/office/powerpoint/2010/main">
    <mc:Choice Requires="p14">
      <p:transition spd="slow" p14:dur="2000" advTm="153184"/>
    </mc:Choice>
    <mc:Fallback xmlns="">
      <p:transition spd="slow" advTm="153184"/>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305512" y="404664"/>
            <a:ext cx="8229600" cy="5760640"/>
          </a:xfrm>
        </p:spPr>
        <p:txBody>
          <a:bodyPr>
            <a:normAutofit fontScale="92500" lnSpcReduction="20000"/>
          </a:bodyPr>
          <a:lstStyle/>
          <a:p>
            <a:pPr marL="0" indent="0">
              <a:lnSpc>
                <a:spcPct val="150000"/>
              </a:lnSpc>
              <a:buNone/>
            </a:pPr>
            <a:r>
              <a:rPr lang="en-US" altLang="ko-KR" dirty="0"/>
              <a:t>If </a:t>
            </a:r>
            <a:r>
              <a:rPr lang="ko-KR" altLang="en-US" b="1" dirty="0" err="1">
                <a:solidFill>
                  <a:srgbClr val="0000FF"/>
                </a:solidFill>
              </a:rPr>
              <a:t>비가내리는가</a:t>
            </a:r>
            <a:r>
              <a:rPr lang="en-US" altLang="ko-KR" b="1" dirty="0">
                <a:solidFill>
                  <a:srgbClr val="0000FF"/>
                </a:solidFill>
              </a:rPr>
              <a:t>?</a:t>
            </a:r>
            <a:r>
              <a:rPr lang="en-US" altLang="ko-KR" dirty="0"/>
              <a:t> : </a:t>
            </a:r>
          </a:p>
          <a:p>
            <a:pPr marL="0" indent="0">
              <a:lnSpc>
                <a:spcPct val="150000"/>
              </a:lnSpc>
              <a:buNone/>
            </a:pPr>
            <a:r>
              <a:rPr lang="en-US" altLang="ko-KR" dirty="0"/>
              <a:t>    If </a:t>
            </a:r>
            <a:r>
              <a:rPr lang="ko-KR" altLang="en-US" b="1" dirty="0">
                <a:solidFill>
                  <a:srgbClr val="0000FF"/>
                </a:solidFill>
              </a:rPr>
              <a:t>우산이 있는가</a:t>
            </a:r>
            <a:r>
              <a:rPr lang="en-US" altLang="ko-KR" b="1" dirty="0">
                <a:solidFill>
                  <a:srgbClr val="0000FF"/>
                </a:solidFill>
              </a:rPr>
              <a:t>?:</a:t>
            </a:r>
          </a:p>
          <a:p>
            <a:pPr marL="0" indent="0">
              <a:lnSpc>
                <a:spcPct val="150000"/>
              </a:lnSpc>
              <a:buNone/>
            </a:pPr>
            <a:r>
              <a:rPr lang="en-US" altLang="ko-KR" dirty="0"/>
              <a:t>        print(‘</a:t>
            </a:r>
            <a:r>
              <a:rPr lang="ko-KR" altLang="en-US" dirty="0"/>
              <a:t>외출한다</a:t>
            </a:r>
            <a:r>
              <a:rPr lang="en-US" altLang="ko-KR" dirty="0"/>
              <a:t>’)</a:t>
            </a:r>
          </a:p>
          <a:p>
            <a:pPr marL="0" indent="0">
              <a:lnSpc>
                <a:spcPct val="150000"/>
              </a:lnSpc>
              <a:buNone/>
            </a:pPr>
            <a:r>
              <a:rPr lang="en-US" altLang="ko-KR" dirty="0"/>
              <a:t>    else:</a:t>
            </a:r>
          </a:p>
          <a:p>
            <a:pPr marL="0" indent="0">
              <a:lnSpc>
                <a:spcPct val="150000"/>
              </a:lnSpc>
              <a:buNone/>
            </a:pPr>
            <a:r>
              <a:rPr lang="en-US" altLang="ko-KR" dirty="0"/>
              <a:t>        print(‘</a:t>
            </a:r>
            <a:r>
              <a:rPr lang="ko-KR" altLang="en-US" dirty="0"/>
              <a:t>잠시기다린다</a:t>
            </a:r>
            <a:r>
              <a:rPr lang="en-US" altLang="ko-KR" dirty="0"/>
              <a:t>‘)</a:t>
            </a:r>
          </a:p>
          <a:p>
            <a:pPr marL="0" indent="0">
              <a:lnSpc>
                <a:spcPct val="150000"/>
              </a:lnSpc>
              <a:buNone/>
            </a:pPr>
            <a:r>
              <a:rPr lang="en-US" altLang="ko-KR" dirty="0"/>
              <a:t>        if </a:t>
            </a:r>
            <a:r>
              <a:rPr lang="ko-KR" altLang="en-US" b="1" dirty="0" err="1">
                <a:solidFill>
                  <a:srgbClr val="0000FF"/>
                </a:solidFill>
              </a:rPr>
              <a:t>비가내리는가</a:t>
            </a:r>
            <a:r>
              <a:rPr lang="en-US" altLang="ko-KR" b="1" dirty="0">
                <a:solidFill>
                  <a:srgbClr val="0000FF"/>
                </a:solidFill>
              </a:rPr>
              <a:t>?</a:t>
            </a:r>
            <a:r>
              <a:rPr lang="en-US" altLang="ko-KR" dirty="0"/>
              <a:t>:</a:t>
            </a:r>
          </a:p>
          <a:p>
            <a:pPr marL="0" indent="0">
              <a:lnSpc>
                <a:spcPct val="150000"/>
              </a:lnSpc>
              <a:buNone/>
            </a:pPr>
            <a:r>
              <a:rPr lang="en-US" altLang="ko-KR" dirty="0"/>
              <a:t>            print(‘</a:t>
            </a:r>
            <a:r>
              <a:rPr lang="ko-KR" altLang="en-US" dirty="0"/>
              <a:t>잠시기다린다</a:t>
            </a:r>
            <a:r>
              <a:rPr lang="en-US" altLang="ko-KR" dirty="0"/>
              <a:t>’)</a:t>
            </a:r>
          </a:p>
          <a:p>
            <a:pPr marL="0" indent="0">
              <a:lnSpc>
                <a:spcPct val="150000"/>
              </a:lnSpc>
              <a:buNone/>
            </a:pPr>
            <a:r>
              <a:rPr lang="en-US" altLang="ko-KR" dirty="0"/>
              <a:t>            if </a:t>
            </a:r>
            <a:r>
              <a:rPr lang="ko-KR" altLang="en-US" b="1" dirty="0" err="1">
                <a:solidFill>
                  <a:srgbClr val="0000FF"/>
                </a:solidFill>
              </a:rPr>
              <a:t>비가내리는가</a:t>
            </a:r>
            <a:r>
              <a:rPr lang="en-US" altLang="ko-KR" b="1" dirty="0">
                <a:solidFill>
                  <a:srgbClr val="0000FF"/>
                </a:solidFill>
              </a:rPr>
              <a:t>?</a:t>
            </a:r>
            <a:r>
              <a:rPr lang="en-US" altLang="ko-KR" dirty="0"/>
              <a:t>:</a:t>
            </a:r>
          </a:p>
          <a:p>
            <a:pPr marL="0" indent="0">
              <a:lnSpc>
                <a:spcPct val="150000"/>
              </a:lnSpc>
              <a:buNone/>
            </a:pPr>
            <a:r>
              <a:rPr lang="en-US" altLang="ko-KR" dirty="0"/>
              <a:t>                      : </a:t>
            </a:r>
            <a:r>
              <a:rPr lang="en-US" altLang="ko-KR" dirty="0">
                <a:solidFill>
                  <a:srgbClr val="FF0000"/>
                </a:solidFill>
              </a:rPr>
              <a:t>(</a:t>
            </a:r>
            <a:r>
              <a:rPr lang="ko-KR" altLang="en-US" dirty="0">
                <a:solidFill>
                  <a:srgbClr val="FF0000"/>
                </a:solidFill>
              </a:rPr>
              <a:t>무한반복</a:t>
            </a:r>
            <a:r>
              <a:rPr lang="en-US" altLang="ko-KR" dirty="0">
                <a:solidFill>
                  <a:srgbClr val="FF0000"/>
                </a:solidFill>
              </a:rPr>
              <a:t>)</a:t>
            </a:r>
          </a:p>
          <a:p>
            <a:pPr marL="0" indent="0">
              <a:lnSpc>
                <a:spcPct val="150000"/>
              </a:lnSpc>
              <a:buNone/>
            </a:pPr>
            <a:r>
              <a:rPr lang="en-US" altLang="ko-KR" dirty="0"/>
              <a:t>        else:</a:t>
            </a:r>
          </a:p>
          <a:p>
            <a:pPr marL="0" indent="0">
              <a:lnSpc>
                <a:spcPct val="150000"/>
              </a:lnSpc>
              <a:buNone/>
            </a:pPr>
            <a:r>
              <a:rPr lang="en-US" altLang="ko-KR" dirty="0"/>
              <a:t>            print(‘</a:t>
            </a:r>
            <a:r>
              <a:rPr lang="ko-KR" altLang="en-US" dirty="0"/>
              <a:t>외출한다</a:t>
            </a:r>
            <a:r>
              <a:rPr lang="en-US" altLang="ko-KR" dirty="0"/>
              <a:t>’)  </a:t>
            </a:r>
          </a:p>
          <a:p>
            <a:pPr marL="0" indent="0">
              <a:lnSpc>
                <a:spcPct val="150000"/>
              </a:lnSpc>
              <a:buNone/>
            </a:pPr>
            <a:r>
              <a:rPr lang="en-US" altLang="ko-KR" dirty="0"/>
              <a:t>else:</a:t>
            </a:r>
          </a:p>
          <a:p>
            <a:pPr marL="0" indent="0">
              <a:lnSpc>
                <a:spcPct val="150000"/>
              </a:lnSpc>
              <a:buNone/>
            </a:pPr>
            <a:r>
              <a:rPr lang="en-US" altLang="ko-KR" dirty="0"/>
              <a:t>  </a:t>
            </a:r>
            <a:r>
              <a:rPr lang="ko-KR" altLang="en-US" dirty="0"/>
              <a:t>외출한다</a:t>
            </a:r>
            <a:r>
              <a:rPr lang="en-US" altLang="ko-KR" dirty="0"/>
              <a:t>       </a:t>
            </a:r>
            <a:endParaRPr lang="ko-KR" altLang="en-US" dirty="0"/>
          </a:p>
        </p:txBody>
      </p:sp>
      <p:pic>
        <p:nvPicPr>
          <p:cNvPr id="8" name="그림 7"/>
          <p:cNvPicPr>
            <a:picLocks noChangeAspect="1"/>
          </p:cNvPicPr>
          <p:nvPr/>
        </p:nvPicPr>
        <p:blipFill>
          <a:blip r:embed="rId3"/>
          <a:stretch>
            <a:fillRect/>
          </a:stretch>
        </p:blipFill>
        <p:spPr>
          <a:xfrm>
            <a:off x="3635896" y="548680"/>
            <a:ext cx="5057455" cy="3024336"/>
          </a:xfrm>
          <a:prstGeom prst="rect">
            <a:avLst/>
          </a:prstGeom>
        </p:spPr>
      </p:pic>
    </p:spTree>
    <p:custDataLst>
      <p:tags r:id="rId1"/>
    </p:custDataLst>
    <p:extLst>
      <p:ext uri="{BB962C8B-B14F-4D97-AF65-F5344CB8AC3E}">
        <p14:creationId xmlns:p14="http://schemas.microsoft.com/office/powerpoint/2010/main" val="1515872654"/>
      </p:ext>
    </p:extLst>
  </p:cSld>
  <p:clrMapOvr>
    <a:masterClrMapping/>
  </p:clrMapOvr>
  <mc:AlternateContent xmlns:mc="http://schemas.openxmlformats.org/markup-compatibility/2006" xmlns:p14="http://schemas.microsoft.com/office/powerpoint/2010/main">
    <mc:Choice Requires="p14">
      <p:transition spd="slow" p14:dur="2000" advTm="68465"/>
    </mc:Choice>
    <mc:Fallback xmlns="">
      <p:transition spd="slow" advTm="684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해양산업에서 데이터</a:t>
            </a:r>
          </a:p>
        </p:txBody>
      </p:sp>
      <p:sp>
        <p:nvSpPr>
          <p:cNvPr id="3" name="내용 개체 틀 2"/>
          <p:cNvSpPr>
            <a:spLocks noGrp="1"/>
          </p:cNvSpPr>
          <p:nvPr>
            <p:ph idx="1"/>
          </p:nvPr>
        </p:nvSpPr>
        <p:spPr>
          <a:xfrm>
            <a:off x="457200" y="1120552"/>
            <a:ext cx="8229600" cy="5328592"/>
          </a:xfrm>
        </p:spPr>
        <p:txBody>
          <a:bodyPr/>
          <a:lstStyle/>
          <a:p>
            <a:pPr>
              <a:lnSpc>
                <a:spcPct val="150000"/>
              </a:lnSpc>
            </a:pPr>
            <a:r>
              <a:rPr lang="en-US" altLang="ko-KR" dirty="0"/>
              <a:t>Global fishing watch</a:t>
            </a:r>
          </a:p>
          <a:p>
            <a:pPr lvl="1">
              <a:lnSpc>
                <a:spcPct val="150000"/>
              </a:lnSpc>
            </a:pPr>
            <a:endParaRPr lang="en-US" altLang="ko-KR" dirty="0"/>
          </a:p>
          <a:p>
            <a:pPr lvl="1">
              <a:lnSpc>
                <a:spcPct val="150000"/>
              </a:lnSpc>
            </a:pPr>
            <a:endParaRPr lang="en-US" altLang="ko-KR" dirty="0"/>
          </a:p>
          <a:p>
            <a:pPr lvl="1">
              <a:lnSpc>
                <a:spcPct val="150000"/>
              </a:lnSpc>
            </a:pPr>
            <a:endParaRPr lang="en-US" altLang="ko-KR" dirty="0"/>
          </a:p>
          <a:p>
            <a:pPr lvl="1">
              <a:lnSpc>
                <a:spcPct val="150000"/>
              </a:lnSpc>
            </a:pPr>
            <a:endParaRPr lang="en-US" altLang="ko-KR" dirty="0"/>
          </a:p>
          <a:p>
            <a:pPr lvl="1">
              <a:lnSpc>
                <a:spcPct val="150000"/>
              </a:lnSpc>
            </a:pPr>
            <a:endParaRPr lang="ko-KR" altLang="en-US" dirty="0"/>
          </a:p>
        </p:txBody>
      </p:sp>
      <p:sp>
        <p:nvSpPr>
          <p:cNvPr id="4" name="Rectangle 2"/>
          <p:cNvSpPr>
            <a:spLocks noChangeArrowheads="1"/>
          </p:cNvSpPr>
          <p:nvPr/>
        </p:nvSpPr>
        <p:spPr bwMode="auto">
          <a:xfrm>
            <a:off x="1552575" y="27527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6" name="Picture 2" descr="global fishing watch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24" y="1737159"/>
            <a:ext cx="8821014" cy="49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46640"/>
      </p:ext>
    </p:extLst>
  </p:cSld>
  <p:clrMapOvr>
    <a:masterClrMapping/>
  </p:clrMapOvr>
  <mc:AlternateContent xmlns:mc="http://schemas.openxmlformats.org/markup-compatibility/2006" xmlns:p14="http://schemas.microsoft.com/office/powerpoint/2010/main">
    <mc:Choice Requires="p14">
      <p:transition spd="slow" p14:dur="2000" advTm="34761"/>
    </mc:Choice>
    <mc:Fallback xmlns="">
      <p:transition spd="slow" advTm="34761"/>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err="1"/>
              <a:t>터틀</a:t>
            </a:r>
            <a:r>
              <a:rPr lang="ko-KR" altLang="en-US" dirty="0"/>
              <a:t> 그래픽</a:t>
            </a:r>
          </a:p>
        </p:txBody>
      </p:sp>
      <p:sp>
        <p:nvSpPr>
          <p:cNvPr id="3" name="내용 개체 틀 2"/>
          <p:cNvSpPr>
            <a:spLocks noGrp="1"/>
          </p:cNvSpPr>
          <p:nvPr>
            <p:ph idx="1"/>
          </p:nvPr>
        </p:nvSpPr>
        <p:spPr/>
        <p:txBody>
          <a:bodyPr/>
          <a:lstStyle/>
          <a:p>
            <a:r>
              <a:rPr lang="ko-KR" altLang="en-US" dirty="0"/>
              <a:t>사용자로부터 명령어를 받아서 </a:t>
            </a:r>
            <a:r>
              <a:rPr lang="ko-KR" altLang="en-US" b="1" dirty="0" err="1"/>
              <a:t>터틀</a:t>
            </a:r>
            <a:r>
              <a:rPr lang="ko-KR" altLang="en-US" dirty="0" err="1"/>
              <a:t>을</a:t>
            </a:r>
            <a:r>
              <a:rPr lang="ko-KR" altLang="en-US" dirty="0"/>
              <a:t> 제어해보자</a:t>
            </a:r>
            <a:r>
              <a:rPr lang="en-US" altLang="ko-KR" dirty="0"/>
              <a:t>. </a:t>
            </a:r>
            <a:br>
              <a:rPr lang="en-US" altLang="ko-KR" dirty="0"/>
            </a:br>
            <a:r>
              <a:rPr lang="ko-KR" altLang="en-US" dirty="0"/>
              <a:t>사용자가 </a:t>
            </a:r>
            <a:r>
              <a:rPr lang="en-US" altLang="ko-KR" dirty="0"/>
              <a:t>"left"</a:t>
            </a:r>
            <a:r>
              <a:rPr lang="ko-KR" altLang="en-US" dirty="0"/>
              <a:t>를 입력하면 왼쪽으로 회전하게 하고 </a:t>
            </a:r>
            <a:r>
              <a:rPr lang="en-US" altLang="ko-KR" dirty="0"/>
              <a:t/>
            </a:r>
            <a:br>
              <a:rPr lang="en-US" altLang="ko-KR" dirty="0"/>
            </a:br>
            <a:r>
              <a:rPr lang="ko-KR" altLang="en-US" dirty="0"/>
              <a:t>사용자가 </a:t>
            </a:r>
            <a:r>
              <a:rPr lang="en-US" altLang="ko-KR" dirty="0"/>
              <a:t>"right"</a:t>
            </a:r>
            <a:r>
              <a:rPr lang="ko-KR" altLang="en-US" dirty="0"/>
              <a:t>를 입력하면 오른쪽으로 회전하게 하자</a:t>
            </a:r>
            <a:r>
              <a:rPr lang="en-US" altLang="ko-KR" dirty="0"/>
              <a:t>. </a:t>
            </a:r>
          </a:p>
          <a:p>
            <a:endParaRPr lang="ko-KR" altLang="en-US" dirty="0"/>
          </a:p>
        </p:txBody>
      </p:sp>
      <p:sp>
        <p:nvSpPr>
          <p:cNvPr id="7" name="직사각형 6"/>
          <p:cNvSpPr/>
          <p:nvPr/>
        </p:nvSpPr>
        <p:spPr>
          <a:xfrm>
            <a:off x="4788024" y="6075062"/>
            <a:ext cx="2664512" cy="369332"/>
          </a:xfrm>
          <a:prstGeom prst="rect">
            <a:avLst/>
          </a:prstGeom>
        </p:spPr>
        <p:txBody>
          <a:bodyPr wrap="none">
            <a:spAutoFit/>
          </a:bodyPr>
          <a:lstStyle/>
          <a:p>
            <a:r>
              <a:rPr lang="en-US" altLang="ko-KR" b="1" dirty="0"/>
              <a:t>** </a:t>
            </a:r>
            <a:r>
              <a:rPr lang="ko-KR" altLang="en-US" b="1" dirty="0"/>
              <a:t>중지는 </a:t>
            </a:r>
            <a:r>
              <a:rPr lang="en-US" altLang="ko-KR" b="1" dirty="0"/>
              <a:t>Ctrl + C </a:t>
            </a:r>
            <a:r>
              <a:rPr lang="ko-KR" altLang="en-US" b="1" dirty="0"/>
              <a:t>누름</a:t>
            </a:r>
          </a:p>
        </p:txBody>
      </p:sp>
      <p:pic>
        <p:nvPicPr>
          <p:cNvPr id="8" name="그림 7">
            <a:extLst>
              <a:ext uri="{FF2B5EF4-FFF2-40B4-BE49-F238E27FC236}">
                <a16:creationId xmlns:a16="http://schemas.microsoft.com/office/drawing/2014/main" id="{7A7FC974-1ED2-42C0-9363-226E43D85E48}"/>
              </a:ext>
            </a:extLst>
          </p:cNvPr>
          <p:cNvPicPr>
            <a:picLocks noChangeAspect="1"/>
          </p:cNvPicPr>
          <p:nvPr/>
        </p:nvPicPr>
        <p:blipFill>
          <a:blip r:embed="rId2"/>
          <a:stretch>
            <a:fillRect/>
          </a:stretch>
        </p:blipFill>
        <p:spPr>
          <a:xfrm>
            <a:off x="3890318" y="2734761"/>
            <a:ext cx="5104054" cy="3848601"/>
          </a:xfrm>
          <a:prstGeom prst="rect">
            <a:avLst/>
          </a:prstGeom>
        </p:spPr>
      </p:pic>
      <p:pic>
        <p:nvPicPr>
          <p:cNvPr id="10" name="그림 9">
            <a:extLst>
              <a:ext uri="{FF2B5EF4-FFF2-40B4-BE49-F238E27FC236}">
                <a16:creationId xmlns:a16="http://schemas.microsoft.com/office/drawing/2014/main" id="{7E0E2F34-4433-4C3E-BBCF-C59329DB6F76}"/>
              </a:ext>
            </a:extLst>
          </p:cNvPr>
          <p:cNvPicPr>
            <a:picLocks noChangeAspect="1"/>
          </p:cNvPicPr>
          <p:nvPr/>
        </p:nvPicPr>
        <p:blipFill>
          <a:blip r:embed="rId3"/>
          <a:stretch>
            <a:fillRect/>
          </a:stretch>
        </p:blipFill>
        <p:spPr>
          <a:xfrm>
            <a:off x="251520" y="2626656"/>
            <a:ext cx="3363157" cy="1628390"/>
          </a:xfrm>
          <a:prstGeom prst="rect">
            <a:avLst/>
          </a:prstGeom>
        </p:spPr>
      </p:pic>
      <p:pic>
        <p:nvPicPr>
          <p:cNvPr id="11" name="그림 10">
            <a:extLst>
              <a:ext uri="{FF2B5EF4-FFF2-40B4-BE49-F238E27FC236}">
                <a16:creationId xmlns:a16="http://schemas.microsoft.com/office/drawing/2014/main" id="{C5F7ED2B-1F6D-427D-9127-7F7F9D404961}"/>
              </a:ext>
            </a:extLst>
          </p:cNvPr>
          <p:cNvPicPr>
            <a:picLocks noChangeAspect="1"/>
          </p:cNvPicPr>
          <p:nvPr/>
        </p:nvPicPr>
        <p:blipFill>
          <a:blip r:embed="rId4"/>
          <a:stretch>
            <a:fillRect/>
          </a:stretch>
        </p:blipFill>
        <p:spPr>
          <a:xfrm>
            <a:off x="607993" y="4570166"/>
            <a:ext cx="2800488" cy="1874228"/>
          </a:xfrm>
          <a:prstGeom prst="rect">
            <a:avLst/>
          </a:prstGeom>
        </p:spPr>
      </p:pic>
    </p:spTree>
    <p:extLst>
      <p:ext uri="{BB962C8B-B14F-4D97-AF65-F5344CB8AC3E}">
        <p14:creationId xmlns:p14="http://schemas.microsoft.com/office/powerpoint/2010/main" val="2071317723"/>
      </p:ext>
    </p:extLst>
  </p:cSld>
  <p:clrMapOvr>
    <a:masterClrMapping/>
  </p:clrMapOvr>
  <mc:AlternateContent xmlns:mc="http://schemas.openxmlformats.org/markup-compatibility/2006" xmlns:p14="http://schemas.microsoft.com/office/powerpoint/2010/main">
    <mc:Choice Requires="p14">
      <p:transition spd="slow" p14:dur="2000" advTm="43715"/>
    </mc:Choice>
    <mc:Fallback xmlns="">
      <p:transition spd="slow" advTm="43715"/>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수하물 비용 계산 </a:t>
            </a:r>
          </a:p>
        </p:txBody>
      </p:sp>
      <p:sp>
        <p:nvSpPr>
          <p:cNvPr id="3" name="내용 개체 틀 2"/>
          <p:cNvSpPr>
            <a:spLocks noGrp="1"/>
          </p:cNvSpPr>
          <p:nvPr>
            <p:ph idx="1"/>
          </p:nvPr>
        </p:nvSpPr>
        <p:spPr/>
        <p:txBody>
          <a:bodyPr/>
          <a:lstStyle/>
          <a:p>
            <a:r>
              <a:rPr lang="ko-KR" altLang="en-US" dirty="0"/>
              <a:t>항공사에서는 짐을 부칠 때</a:t>
            </a:r>
            <a:r>
              <a:rPr lang="en-US" altLang="ko-KR" dirty="0"/>
              <a:t>, </a:t>
            </a:r>
            <a:r>
              <a:rPr lang="en-US" altLang="ko-KR" b="1" dirty="0"/>
              <a:t>20kg</a:t>
            </a:r>
            <a:r>
              <a:rPr lang="ko-KR" altLang="en-US" b="1" dirty="0"/>
              <a:t>이 넘어가면 </a:t>
            </a:r>
            <a:r>
              <a:rPr lang="en-US" altLang="ko-KR" dirty="0"/>
              <a:t>20,000</a:t>
            </a:r>
            <a:r>
              <a:rPr lang="ko-KR" altLang="en-US" dirty="0"/>
              <a:t>원을 </a:t>
            </a:r>
            <a:r>
              <a:rPr lang="ko-KR" altLang="en-US" dirty="0" err="1"/>
              <a:t>내야한다</a:t>
            </a:r>
            <a:r>
              <a:rPr lang="en-US" altLang="ko-KR" dirty="0"/>
              <a:t>. </a:t>
            </a:r>
            <a:r>
              <a:rPr lang="en-US" altLang="ko-KR" b="1" dirty="0"/>
              <a:t>20kg</a:t>
            </a:r>
            <a:r>
              <a:rPr lang="ko-KR" altLang="en-US" b="1" dirty="0"/>
              <a:t>이하 이면 </a:t>
            </a:r>
            <a:r>
              <a:rPr lang="ko-KR" altLang="en-US" dirty="0"/>
              <a:t>수수료는 없다</a:t>
            </a:r>
            <a:r>
              <a:rPr lang="en-US" altLang="ko-KR" dirty="0"/>
              <a:t>. </a:t>
            </a:r>
            <a:r>
              <a:rPr lang="ko-KR" altLang="en-US" dirty="0"/>
              <a:t>사용자로부터 </a:t>
            </a:r>
            <a:r>
              <a:rPr lang="ko-KR" altLang="en-US" b="1" dirty="0"/>
              <a:t>짐의 무게를 </a:t>
            </a:r>
            <a:r>
              <a:rPr lang="ko-KR" altLang="en-US" b="1" dirty="0" err="1"/>
              <a:t>입력</a:t>
            </a:r>
            <a:r>
              <a:rPr lang="ko-KR" altLang="en-US" dirty="0" err="1"/>
              <a:t>받고</a:t>
            </a:r>
            <a:r>
              <a:rPr lang="ko-KR" altLang="en-US" dirty="0"/>
              <a:t> 사용자가 </a:t>
            </a:r>
            <a:r>
              <a:rPr lang="ko-KR" altLang="en-US" b="1" dirty="0"/>
              <a:t>지불하여야 할 금액을 계산</a:t>
            </a:r>
            <a:r>
              <a:rPr lang="ko-KR" altLang="en-US" dirty="0"/>
              <a:t>하는 프로그램을 작성해보자</a:t>
            </a:r>
            <a:r>
              <a:rPr lang="en-US" altLang="ko-KR" dirty="0"/>
              <a:t>.</a:t>
            </a:r>
            <a:endParaRPr lang="ko-KR" altLang="en-US" dirty="0"/>
          </a:p>
          <a:p>
            <a:endParaRPr lang="ko-KR" altLang="en-US" dirty="0"/>
          </a:p>
        </p:txBody>
      </p:sp>
      <p:sp>
        <p:nvSpPr>
          <p:cNvPr id="4" name="TextBox 3"/>
          <p:cNvSpPr txBox="1"/>
          <p:nvPr/>
        </p:nvSpPr>
        <p:spPr>
          <a:xfrm>
            <a:off x="1907704" y="2276872"/>
            <a:ext cx="4896544" cy="861774"/>
          </a:xfrm>
          <a:prstGeom prst="rect">
            <a:avLst/>
          </a:prstGeom>
          <a:solidFill>
            <a:srgbClr val="CCCCFF"/>
          </a:solidFill>
          <a:ln>
            <a:solidFill>
              <a:schemeClr val="tx1"/>
            </a:solidFill>
          </a:ln>
        </p:spPr>
        <p:txBody>
          <a:bodyPr wrap="square" rtlCol="0">
            <a:spAutoFit/>
          </a:bodyPr>
          <a:lstStyle/>
          <a:p>
            <a:r>
              <a:rPr lang="ko-KR" altLang="en-US" sz="1600" b="1" dirty="0">
                <a:latin typeface="Consolas" panose="020B0609020204030204" pitchFamily="49" charset="0"/>
                <a:ea typeface="굴림" panose="020B0600000101010101" pitchFamily="50" charset="-127"/>
                <a:cs typeface="Arial" panose="020B0604020202020204" pitchFamily="34" charset="0"/>
              </a:rPr>
              <a:t>짐의 무게는 얼마입니까</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0000FF"/>
                </a:solidFill>
                <a:latin typeface="Consolas" panose="020B0609020204030204" pitchFamily="49" charset="0"/>
                <a:ea typeface="굴림" panose="020B0600000101010101" pitchFamily="50" charset="-127"/>
                <a:cs typeface="Arial" panose="020B0604020202020204" pitchFamily="34" charset="0"/>
              </a:rPr>
              <a:t>18</a:t>
            </a:r>
          </a:p>
          <a:p>
            <a:r>
              <a:rPr lang="ko-KR" altLang="en-US" sz="1600" b="1" dirty="0">
                <a:latin typeface="Consolas" panose="020B0609020204030204" pitchFamily="49" charset="0"/>
                <a:ea typeface="굴림" panose="020B0600000101010101" pitchFamily="50" charset="-127"/>
                <a:cs typeface="Arial" panose="020B0604020202020204" pitchFamily="34" charset="0"/>
              </a:rPr>
              <a:t>짐에 대한 수수료는 없습니다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r>
              <a:rPr lang="ko-KR" altLang="en-US" sz="1600" b="1" dirty="0">
                <a:latin typeface="Consolas" panose="020B0609020204030204" pitchFamily="49" charset="0"/>
                <a:ea typeface="굴림" panose="020B0600000101010101" pitchFamily="50" charset="-127"/>
                <a:cs typeface="Arial" panose="020B0604020202020204" pitchFamily="34" charset="0"/>
              </a:rPr>
              <a:t>감사합니다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p:txBody>
      </p:sp>
      <p:sp>
        <p:nvSpPr>
          <p:cNvPr id="5" name="TextBox 4"/>
          <p:cNvSpPr txBox="1"/>
          <p:nvPr/>
        </p:nvSpPr>
        <p:spPr>
          <a:xfrm>
            <a:off x="1907703" y="3297758"/>
            <a:ext cx="4896544" cy="861774"/>
          </a:xfrm>
          <a:prstGeom prst="rect">
            <a:avLst/>
          </a:prstGeom>
          <a:solidFill>
            <a:srgbClr val="CCCCFF"/>
          </a:solidFill>
          <a:ln>
            <a:solidFill>
              <a:schemeClr val="tx1"/>
            </a:solidFill>
          </a:ln>
        </p:spPr>
        <p:txBody>
          <a:bodyPr wrap="square" rtlCol="0">
            <a:spAutoFit/>
          </a:bodyPr>
          <a:lstStyle/>
          <a:p>
            <a:r>
              <a:rPr lang="ko-KR" altLang="en-US" sz="1600" b="1" dirty="0">
                <a:latin typeface="Consolas" panose="020B0609020204030204" pitchFamily="49" charset="0"/>
                <a:ea typeface="굴림" panose="020B0600000101010101" pitchFamily="50" charset="-127"/>
                <a:cs typeface="Arial" panose="020B0604020202020204" pitchFamily="34" charset="0"/>
              </a:rPr>
              <a:t>짐의 무게는 얼마입니까</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0000FF"/>
                </a:solidFill>
                <a:latin typeface="Consolas" panose="020B0609020204030204" pitchFamily="49" charset="0"/>
                <a:ea typeface="굴림" panose="020B0600000101010101" pitchFamily="50" charset="-127"/>
                <a:cs typeface="Arial" panose="020B0604020202020204" pitchFamily="34" charset="0"/>
              </a:rPr>
              <a:t>30</a:t>
            </a:r>
          </a:p>
          <a:p>
            <a:r>
              <a:rPr lang="ko-KR" altLang="en-US" sz="1600" b="1" dirty="0">
                <a:latin typeface="Consolas" panose="020B0609020204030204" pitchFamily="49" charset="0"/>
                <a:ea typeface="굴림" panose="020B0600000101010101" pitchFamily="50" charset="-127"/>
                <a:cs typeface="Arial" panose="020B0604020202020204" pitchFamily="34" charset="0"/>
              </a:rPr>
              <a:t>무거운 짐은 </a:t>
            </a:r>
            <a:r>
              <a:rPr lang="en-US" altLang="ko-KR" sz="1600" b="1" dirty="0">
                <a:latin typeface="Consolas" panose="020B0609020204030204" pitchFamily="49" charset="0"/>
                <a:ea typeface="굴림" panose="020B0600000101010101" pitchFamily="50" charset="-127"/>
                <a:cs typeface="Arial" panose="020B0604020202020204" pitchFamily="34" charset="0"/>
              </a:rPr>
              <a:t>20,000</a:t>
            </a:r>
            <a:r>
              <a:rPr lang="ko-KR" altLang="en-US" sz="1600" b="1" dirty="0">
                <a:latin typeface="Consolas" panose="020B0609020204030204" pitchFamily="49" charset="0"/>
                <a:ea typeface="굴림" panose="020B0600000101010101" pitchFamily="50" charset="-127"/>
                <a:cs typeface="Arial" panose="020B0604020202020204" pitchFamily="34" charset="0"/>
              </a:rPr>
              <a:t>원을 내셔야 합니다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r>
              <a:rPr lang="ko-KR" altLang="en-US" sz="1600" b="1" dirty="0">
                <a:latin typeface="Consolas" panose="020B0609020204030204" pitchFamily="49" charset="0"/>
                <a:ea typeface="굴림" panose="020B0600000101010101" pitchFamily="50" charset="-127"/>
                <a:cs typeface="Arial" panose="020B0604020202020204" pitchFamily="34" charset="0"/>
              </a:rPr>
              <a:t>감사합니다</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p:txBody>
      </p:sp>
      <p:sp>
        <p:nvSpPr>
          <p:cNvPr id="6" name="TextBox 5"/>
          <p:cNvSpPr txBox="1"/>
          <p:nvPr/>
        </p:nvSpPr>
        <p:spPr>
          <a:xfrm>
            <a:off x="1187624" y="4406016"/>
            <a:ext cx="6572431" cy="1815882"/>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cs typeface="Arial" panose="020B0604020202020204" pitchFamily="34" charset="0"/>
              </a:rPr>
              <a:t>weight = </a:t>
            </a:r>
            <a:r>
              <a:rPr lang="en-US"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float</a:t>
            </a:r>
            <a:r>
              <a:rPr lang="en-US" altLang="ko-KR" sz="1600" dirty="0">
                <a:latin typeface="Consolas" panose="020B0609020204030204" pitchFamily="49" charset="0"/>
                <a:ea typeface="굴림" panose="020B0600000101010101" pitchFamily="50" charset="-127"/>
                <a:cs typeface="Arial" panose="020B0604020202020204" pitchFamily="34" charset="0"/>
              </a:rPr>
              <a:t>(</a:t>
            </a:r>
            <a:r>
              <a:rPr lang="en-US"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sz="1600" dirty="0">
                <a:latin typeface="Consolas" panose="020B0609020204030204" pitchFamily="49" charset="0"/>
                <a:ea typeface="굴림" panose="020B0600000101010101" pitchFamily="50" charset="-127"/>
                <a:cs typeface="Arial" panose="020B0604020202020204" pitchFamily="34" charset="0"/>
              </a:rPr>
              <a:t>("</a:t>
            </a:r>
            <a:r>
              <a:rPr lang="ko-KR" altLang="en-US" sz="1600" dirty="0">
                <a:latin typeface="Consolas" panose="020B0609020204030204" pitchFamily="49" charset="0"/>
                <a:ea typeface="굴림" panose="020B0600000101010101" pitchFamily="50" charset="-127"/>
                <a:cs typeface="Arial" panose="020B0604020202020204" pitchFamily="34" charset="0"/>
              </a:rPr>
              <a:t>짐의 무게는 얼마입니까</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endParaRPr lang="en-US" altLang="ko-KR" sz="1600" dirty="0">
              <a:latin typeface="Consolas" panose="020B0609020204030204" pitchFamily="49" charset="0"/>
              <a:ea typeface="굴림" panose="020B0600000101010101" pitchFamily="50" charset="-127"/>
              <a:cs typeface="Arial" panose="020B0604020202020204" pitchFamily="34" charset="0"/>
            </a:endParaRPr>
          </a:p>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sz="1600" dirty="0">
                <a:latin typeface="Consolas" panose="020B0609020204030204" pitchFamily="49" charset="0"/>
                <a:ea typeface="굴림" panose="020B0600000101010101" pitchFamily="50" charset="-127"/>
                <a:cs typeface="Arial" panose="020B0604020202020204" pitchFamily="34" charset="0"/>
              </a:rPr>
              <a:t> weight &gt; 20:</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무거운 짐은 </a:t>
            </a:r>
            <a:r>
              <a:rPr lang="en-US" altLang="ko-KR" sz="1600" dirty="0">
                <a:latin typeface="Consolas" panose="020B0609020204030204" pitchFamily="49" charset="0"/>
                <a:ea typeface="굴림" panose="020B0600000101010101" pitchFamily="50" charset="-127"/>
                <a:cs typeface="Arial" panose="020B0604020202020204" pitchFamily="34" charset="0"/>
              </a:rPr>
              <a:t>20,000</a:t>
            </a:r>
            <a:r>
              <a:rPr lang="ko-KR" altLang="en-US" sz="1600" dirty="0">
                <a:latin typeface="Consolas" panose="020B0609020204030204" pitchFamily="49" charset="0"/>
                <a:ea typeface="굴림" panose="020B0600000101010101" pitchFamily="50" charset="-127"/>
                <a:cs typeface="Arial" panose="020B0604020202020204" pitchFamily="34" charset="0"/>
              </a:rPr>
              <a:t>원을 내셔야 합니다</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짐에 대한 수수료는 없습니다</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r>
              <a:rPr lang="en-US" altLang="ko-KR" sz="1600" dirty="0">
                <a:latin typeface="Consolas" panose="020B0609020204030204" pitchFamily="49" charset="0"/>
                <a:ea typeface="굴림" panose="020B0600000101010101" pitchFamily="50" charset="-127"/>
                <a:cs typeface="Arial" panose="020B0604020202020204" pitchFamily="34" charset="0"/>
              </a:rPr>
              <a:t>print("</a:t>
            </a:r>
            <a:r>
              <a:rPr lang="ko-KR" altLang="en-US" sz="1600" dirty="0">
                <a:latin typeface="Consolas" panose="020B0609020204030204" pitchFamily="49" charset="0"/>
                <a:ea typeface="굴림" panose="020B0600000101010101" pitchFamily="50" charset="-127"/>
                <a:cs typeface="Arial" panose="020B0604020202020204" pitchFamily="34" charset="0"/>
              </a:rPr>
              <a:t>감사합니다</a:t>
            </a:r>
            <a:r>
              <a:rPr lang="en-US" altLang="ko-KR" sz="1600" dirty="0">
                <a:latin typeface="Consolas" panose="020B0609020204030204" pitchFamily="49" charset="0"/>
                <a:ea typeface="굴림" panose="020B0600000101010101" pitchFamily="50" charset="-127"/>
                <a:cs typeface="Arial" panose="020B0604020202020204" pitchFamily="34" charset="0"/>
              </a:rPr>
              <a:t>. ")</a:t>
            </a:r>
          </a:p>
        </p:txBody>
      </p:sp>
    </p:spTree>
    <p:custDataLst>
      <p:tags r:id="rId1"/>
    </p:custDataLst>
    <p:extLst>
      <p:ext uri="{BB962C8B-B14F-4D97-AF65-F5344CB8AC3E}">
        <p14:creationId xmlns:p14="http://schemas.microsoft.com/office/powerpoint/2010/main" val="1987535774"/>
      </p:ext>
    </p:extLst>
  </p:cSld>
  <p:clrMapOvr>
    <a:masterClrMapping/>
  </p:clrMapOvr>
  <mc:AlternateContent xmlns:mc="http://schemas.openxmlformats.org/markup-compatibility/2006" xmlns:p14="http://schemas.microsoft.com/office/powerpoint/2010/main">
    <mc:Choice Requires="p14">
      <p:transition spd="slow" p14:dur="2000" advTm="77739"/>
    </mc:Choice>
    <mc:Fallback xmlns="">
      <p:transition spd="slow" advTm="777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문자열의 중간문자</a:t>
            </a:r>
          </a:p>
        </p:txBody>
      </p:sp>
      <p:sp>
        <p:nvSpPr>
          <p:cNvPr id="3" name="내용 개체 틀 2"/>
          <p:cNvSpPr>
            <a:spLocks noGrp="1"/>
          </p:cNvSpPr>
          <p:nvPr>
            <p:ph idx="1"/>
          </p:nvPr>
        </p:nvSpPr>
        <p:spPr/>
        <p:txBody>
          <a:bodyPr/>
          <a:lstStyle/>
          <a:p>
            <a:r>
              <a:rPr lang="ko-KR" altLang="en-US" b="1" dirty="0"/>
              <a:t>문자열의 중앙에 있는 문자</a:t>
            </a:r>
            <a:r>
              <a:rPr lang="ko-KR" altLang="en-US" dirty="0"/>
              <a:t>를 출력한다</a:t>
            </a:r>
            <a:r>
              <a:rPr lang="en-US" altLang="ko-KR" dirty="0"/>
              <a:t>. </a:t>
            </a:r>
            <a:r>
              <a:rPr lang="ko-KR" altLang="en-US" dirty="0"/>
              <a:t>예를 들어서 문자열이 </a:t>
            </a:r>
            <a:r>
              <a:rPr lang="en-US" altLang="ko-KR" dirty="0"/>
              <a:t>"</a:t>
            </a:r>
            <a:r>
              <a:rPr lang="en-US" altLang="ko-KR" b="1" dirty="0"/>
              <a:t>weekday</a:t>
            </a:r>
            <a:r>
              <a:rPr lang="en-US" altLang="ko-KR" dirty="0"/>
              <a:t>"</a:t>
            </a:r>
            <a:r>
              <a:rPr lang="ko-KR" altLang="en-US" dirty="0"/>
              <a:t>이라면 중앙의 문자는 </a:t>
            </a:r>
            <a:r>
              <a:rPr lang="en-US" altLang="ko-KR" dirty="0"/>
              <a:t>"</a:t>
            </a:r>
            <a:r>
              <a:rPr lang="en-US" altLang="ko-KR" b="1" dirty="0"/>
              <a:t>k</a:t>
            </a:r>
            <a:r>
              <a:rPr lang="en-US" altLang="ko-KR" dirty="0"/>
              <a:t>"</a:t>
            </a:r>
            <a:r>
              <a:rPr lang="ko-KR" altLang="en-US" dirty="0"/>
              <a:t>가 된다</a:t>
            </a:r>
            <a:r>
              <a:rPr lang="en-US" altLang="ko-KR" dirty="0"/>
              <a:t>. </a:t>
            </a:r>
            <a:r>
              <a:rPr lang="ko-KR" altLang="en-US" dirty="0"/>
              <a:t>하지만 만약 문자열이 </a:t>
            </a:r>
            <a:r>
              <a:rPr lang="ko-KR" altLang="en-US" b="1" dirty="0"/>
              <a:t>짝수개의 문자</a:t>
            </a:r>
            <a:r>
              <a:rPr lang="ko-KR" altLang="en-US" dirty="0"/>
              <a:t>를 가지고 있다면 </a:t>
            </a:r>
            <a:r>
              <a:rPr lang="ko-KR" altLang="en-US" b="1" dirty="0"/>
              <a:t>중앙의 </a:t>
            </a:r>
            <a:r>
              <a:rPr lang="en-US" altLang="ko-KR" b="1" dirty="0"/>
              <a:t>2</a:t>
            </a:r>
            <a:r>
              <a:rPr lang="ko-KR" altLang="en-US" b="1" dirty="0"/>
              <a:t>개의 글자</a:t>
            </a:r>
            <a:r>
              <a:rPr lang="ko-KR" altLang="en-US" dirty="0"/>
              <a:t>를 출력한다</a:t>
            </a:r>
            <a:r>
              <a:rPr lang="en-US" altLang="ko-KR" dirty="0"/>
              <a:t>. </a:t>
            </a:r>
            <a:r>
              <a:rPr lang="ko-KR" altLang="en-US" dirty="0"/>
              <a:t>예를 들어서 </a:t>
            </a:r>
            <a:r>
              <a:rPr lang="en-US" altLang="ko-KR" dirty="0"/>
              <a:t>"</a:t>
            </a:r>
            <a:r>
              <a:rPr lang="en-US" altLang="ko-KR" b="1" dirty="0"/>
              <a:t>string</a:t>
            </a:r>
            <a:r>
              <a:rPr lang="en-US" altLang="ko-KR" dirty="0"/>
              <a:t>" </a:t>
            </a:r>
            <a:r>
              <a:rPr lang="ko-KR" altLang="en-US" dirty="0"/>
              <a:t>문자열에서는 </a:t>
            </a:r>
            <a:r>
              <a:rPr lang="en-US" altLang="ko-KR" dirty="0"/>
              <a:t>"</a:t>
            </a:r>
            <a:r>
              <a:rPr lang="en-US" altLang="ko-KR" b="1" dirty="0" err="1"/>
              <a:t>ri</a:t>
            </a:r>
            <a:r>
              <a:rPr lang="en-US" altLang="ko-KR" dirty="0"/>
              <a:t>"</a:t>
            </a:r>
            <a:r>
              <a:rPr lang="ko-KR" altLang="en-US" dirty="0"/>
              <a:t>를 반환한다</a:t>
            </a:r>
            <a:r>
              <a:rPr lang="en-US" altLang="ko-KR" dirty="0"/>
              <a:t>. </a:t>
            </a:r>
            <a:endParaRPr lang="ko-KR" altLang="en-US" dirty="0"/>
          </a:p>
          <a:p>
            <a:endParaRPr lang="ko-KR" altLang="en-US" dirty="0"/>
          </a:p>
        </p:txBody>
      </p:sp>
      <p:sp>
        <p:nvSpPr>
          <p:cNvPr id="4" name="TextBox 3"/>
          <p:cNvSpPr txBox="1"/>
          <p:nvPr/>
        </p:nvSpPr>
        <p:spPr>
          <a:xfrm>
            <a:off x="128327" y="3499681"/>
            <a:ext cx="3743755" cy="646331"/>
          </a:xfrm>
          <a:prstGeom prst="rect">
            <a:avLst/>
          </a:prstGeom>
          <a:solidFill>
            <a:srgbClr val="CCCCFF"/>
          </a:solidFill>
          <a:ln>
            <a:solidFill>
              <a:schemeClr val="tx1"/>
            </a:solidFill>
          </a:ln>
        </p:spPr>
        <p:txBody>
          <a:bodyPr wrap="square" rtlCol="0">
            <a:spAutoFit/>
          </a:bodyPr>
          <a:lstStyle/>
          <a:p>
            <a:r>
              <a:rPr lang="ko-KR" altLang="en-US" dirty="0">
                <a:latin typeface="Consolas" panose="020B0609020204030204" pitchFamily="49" charset="0"/>
                <a:ea typeface="굴림" panose="020B0600000101010101" pitchFamily="50" charset="-127"/>
                <a:cs typeface="Arial" panose="020B0604020202020204" pitchFamily="34" charset="0"/>
              </a:rPr>
              <a:t>문자열을 </a:t>
            </a:r>
            <a:r>
              <a:rPr lang="ko-KR" altLang="en-US"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dirty="0">
                <a:latin typeface="Consolas" panose="020B0609020204030204" pitchFamily="49" charset="0"/>
                <a:ea typeface="굴림" panose="020B0600000101010101" pitchFamily="50" charset="-127"/>
                <a:cs typeface="Arial" panose="020B0604020202020204" pitchFamily="34" charset="0"/>
              </a:rPr>
              <a:t>: weekday</a:t>
            </a:r>
          </a:p>
          <a:p>
            <a:r>
              <a:rPr lang="ko-KR" altLang="en-US" dirty="0" err="1">
                <a:latin typeface="Consolas" panose="020B0609020204030204" pitchFamily="49" charset="0"/>
                <a:ea typeface="굴림" panose="020B0600000101010101" pitchFamily="50" charset="-127"/>
                <a:cs typeface="Arial" panose="020B0604020202020204" pitchFamily="34" charset="0"/>
              </a:rPr>
              <a:t>중앙글자는</a:t>
            </a:r>
            <a:r>
              <a:rPr lang="ko-KR" altLang="en-US" dirty="0">
                <a:latin typeface="Consolas" panose="020B0609020204030204" pitchFamily="49" charset="0"/>
                <a:ea typeface="굴림" panose="020B0600000101010101" pitchFamily="50" charset="-127"/>
                <a:cs typeface="Arial" panose="020B0604020202020204" pitchFamily="34" charset="0"/>
              </a:rPr>
              <a:t>  </a:t>
            </a:r>
            <a:r>
              <a:rPr lang="en-US" altLang="ko-KR" dirty="0">
                <a:latin typeface="Consolas" panose="020B0609020204030204" pitchFamily="49" charset="0"/>
                <a:ea typeface="굴림" panose="020B0600000101010101" pitchFamily="50" charset="-127"/>
                <a:cs typeface="Arial" panose="020B0604020202020204" pitchFamily="34" charset="0"/>
              </a:rPr>
              <a:t>k</a:t>
            </a:r>
          </a:p>
        </p:txBody>
      </p:sp>
      <p:sp>
        <p:nvSpPr>
          <p:cNvPr id="5" name="TextBox 4"/>
          <p:cNvSpPr txBox="1"/>
          <p:nvPr/>
        </p:nvSpPr>
        <p:spPr>
          <a:xfrm>
            <a:off x="137440" y="4437112"/>
            <a:ext cx="3743755" cy="646331"/>
          </a:xfrm>
          <a:prstGeom prst="rect">
            <a:avLst/>
          </a:prstGeom>
          <a:solidFill>
            <a:srgbClr val="CCCCFF"/>
          </a:solidFill>
          <a:ln>
            <a:solidFill>
              <a:schemeClr val="tx1"/>
            </a:solidFill>
          </a:ln>
        </p:spPr>
        <p:txBody>
          <a:bodyPr wrap="square" rtlCol="0">
            <a:spAutoFit/>
          </a:bodyPr>
          <a:lstStyle/>
          <a:p>
            <a:r>
              <a:rPr lang="ko-KR" altLang="en-US" dirty="0">
                <a:latin typeface="Consolas" panose="020B0609020204030204" pitchFamily="49" charset="0"/>
                <a:ea typeface="굴림" panose="020B0600000101010101" pitchFamily="50" charset="-127"/>
                <a:cs typeface="Arial" panose="020B0604020202020204" pitchFamily="34" charset="0"/>
              </a:rPr>
              <a:t>문자열을 </a:t>
            </a:r>
            <a:r>
              <a:rPr lang="ko-KR" altLang="en-US"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dirty="0">
                <a:latin typeface="Consolas" panose="020B0609020204030204" pitchFamily="49" charset="0"/>
                <a:ea typeface="굴림" panose="020B0600000101010101" pitchFamily="50" charset="-127"/>
                <a:cs typeface="Arial" panose="020B0604020202020204" pitchFamily="34" charset="0"/>
              </a:rPr>
              <a:t>: string</a:t>
            </a:r>
          </a:p>
          <a:p>
            <a:r>
              <a:rPr lang="ko-KR" altLang="en-US" dirty="0" err="1">
                <a:latin typeface="Consolas" panose="020B0609020204030204" pitchFamily="49" charset="0"/>
                <a:ea typeface="굴림" panose="020B0600000101010101" pitchFamily="50" charset="-127"/>
                <a:cs typeface="Arial" panose="020B0604020202020204" pitchFamily="34" charset="0"/>
              </a:rPr>
              <a:t>중앙글자는</a:t>
            </a:r>
            <a:r>
              <a:rPr lang="ko-KR" altLang="en-US" dirty="0">
                <a:latin typeface="Consolas" panose="020B0609020204030204" pitchFamily="49" charset="0"/>
                <a:ea typeface="굴림" panose="020B0600000101010101" pitchFamily="50" charset="-127"/>
                <a:cs typeface="Arial" panose="020B0604020202020204" pitchFamily="34" charset="0"/>
              </a:rPr>
              <a:t>  </a:t>
            </a:r>
            <a:r>
              <a:rPr lang="en-US" altLang="ko-KR" dirty="0">
                <a:latin typeface="Consolas" panose="020B0609020204030204" pitchFamily="49" charset="0"/>
                <a:ea typeface="굴림" panose="020B0600000101010101" pitchFamily="50" charset="-127"/>
                <a:cs typeface="Arial" panose="020B0604020202020204" pitchFamily="34" charset="0"/>
              </a:rPr>
              <a:t>r </a:t>
            </a:r>
            <a:r>
              <a:rPr lang="en-US" altLang="ko-KR" dirty="0" err="1">
                <a:latin typeface="Consolas" panose="020B0609020204030204" pitchFamily="49" charset="0"/>
                <a:ea typeface="굴림" panose="020B0600000101010101" pitchFamily="50" charset="-127"/>
                <a:cs typeface="Arial" panose="020B0604020202020204" pitchFamily="34" charset="0"/>
              </a:rPr>
              <a:t>i</a:t>
            </a:r>
            <a:endParaRPr lang="en-US" altLang="ko-KR" dirty="0">
              <a:latin typeface="Consolas" panose="020B0609020204030204" pitchFamily="49" charset="0"/>
              <a:ea typeface="굴림" panose="020B0600000101010101" pitchFamily="50" charset="-127"/>
              <a:cs typeface="Arial" panose="020B0604020202020204" pitchFamily="34" charset="0"/>
            </a:endParaRPr>
          </a:p>
        </p:txBody>
      </p:sp>
      <p:sp>
        <p:nvSpPr>
          <p:cNvPr id="6" name="TextBox 5"/>
          <p:cNvSpPr txBox="1"/>
          <p:nvPr/>
        </p:nvSpPr>
        <p:spPr>
          <a:xfrm>
            <a:off x="4018305" y="3005951"/>
            <a:ext cx="4988255" cy="2585323"/>
          </a:xfrm>
          <a:prstGeom prst="rect">
            <a:avLst/>
          </a:prstGeom>
          <a:solidFill>
            <a:srgbClr val="CCFFFF"/>
          </a:solidFill>
          <a:ln>
            <a:solidFill>
              <a:schemeClr val="tx1"/>
            </a:solidFill>
          </a:ln>
        </p:spPr>
        <p:txBody>
          <a:bodyPr wrap="square" rtlCol="0">
            <a:spAutoFit/>
          </a:bodyPr>
          <a:lstStyle/>
          <a:p>
            <a:r>
              <a:rPr lang="en-US" altLang="ko-KR" b="1" dirty="0" err="1">
                <a:latin typeface="Consolas" panose="020B0609020204030204" pitchFamily="49" charset="0"/>
                <a:ea typeface="굴림" panose="020B0600000101010101" pitchFamily="50" charset="-127"/>
                <a:cs typeface="Arial" panose="020B0604020202020204" pitchFamily="34" charset="0"/>
              </a:rPr>
              <a:t>str</a:t>
            </a:r>
            <a:r>
              <a:rPr lang="en-US" altLang="ko-KR" b="1" dirty="0">
                <a:latin typeface="Consolas" panose="020B0609020204030204" pitchFamily="49" charset="0"/>
                <a:ea typeface="굴림" panose="020B0600000101010101" pitchFamily="50" charset="-127"/>
                <a:cs typeface="Arial" panose="020B0604020202020204" pitchFamily="34" charset="0"/>
              </a:rPr>
              <a:t> = </a:t>
            </a:r>
            <a:r>
              <a:rPr lang="en-US" altLang="ko-KR" b="1"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ko-KR" altLang="en-US" b="1" dirty="0">
                <a:latin typeface="Consolas" panose="020B0609020204030204" pitchFamily="49" charset="0"/>
                <a:ea typeface="굴림" panose="020B0600000101010101" pitchFamily="50" charset="-127"/>
                <a:cs typeface="Arial" panose="020B0604020202020204" pitchFamily="34" charset="0"/>
              </a:rPr>
              <a:t>문자열을 </a:t>
            </a:r>
            <a:r>
              <a:rPr lang="ko-KR" altLang="en-US"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b="1" dirty="0">
                <a:latin typeface="Consolas" panose="020B0609020204030204" pitchFamily="49" charset="0"/>
                <a:ea typeface="굴림" panose="020B0600000101010101" pitchFamily="50" charset="-127"/>
                <a:cs typeface="Arial" panose="020B0604020202020204" pitchFamily="34" charset="0"/>
              </a:rPr>
              <a:t>: ")</a:t>
            </a:r>
          </a:p>
          <a:p>
            <a:r>
              <a:rPr lang="en-US" altLang="ko-KR" b="1" dirty="0">
                <a:latin typeface="Consolas" panose="020B0609020204030204" pitchFamily="49" charset="0"/>
                <a:ea typeface="굴림" panose="020B0600000101010101" pitchFamily="50" charset="-127"/>
                <a:cs typeface="Arial" panose="020B0604020202020204" pitchFamily="34" charset="0"/>
              </a:rPr>
              <a:t>length = </a:t>
            </a:r>
            <a:r>
              <a:rPr lang="en-US" altLang="ko-KR" b="1" dirty="0" err="1">
                <a:solidFill>
                  <a:srgbClr val="0000FF"/>
                </a:solidFill>
                <a:latin typeface="Consolas" panose="020B0609020204030204" pitchFamily="49" charset="0"/>
                <a:ea typeface="굴림" panose="020B0600000101010101" pitchFamily="50" charset="-127"/>
                <a:cs typeface="Arial" panose="020B0604020202020204" pitchFamily="34" charset="0"/>
              </a:rPr>
              <a:t>len</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en-US" altLang="ko-KR" b="1" dirty="0" err="1">
                <a:latin typeface="Consolas" panose="020B0609020204030204" pitchFamily="49" charset="0"/>
                <a:ea typeface="굴림" panose="020B0600000101010101" pitchFamily="50" charset="-127"/>
                <a:cs typeface="Arial" panose="020B0604020202020204" pitchFamily="34" charset="0"/>
              </a:rPr>
              <a:t>str</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b="1" dirty="0">
                <a:latin typeface="Consolas" panose="020B0609020204030204" pitchFamily="49" charset="0"/>
                <a:ea typeface="굴림" panose="020B0600000101010101" pitchFamily="50" charset="-127"/>
                <a:cs typeface="Arial" panose="020B0604020202020204" pitchFamily="34" charset="0"/>
              </a:rPr>
              <a:t> </a:t>
            </a:r>
            <a:r>
              <a:rPr lang="en-US"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length%2 </a:t>
            </a:r>
            <a:r>
              <a:rPr lang="en-US" altLang="ko-KR" b="1" dirty="0">
                <a:latin typeface="Consolas" panose="020B0609020204030204" pitchFamily="49" charset="0"/>
                <a:ea typeface="굴림" panose="020B0600000101010101" pitchFamily="50" charset="-127"/>
                <a:cs typeface="Arial" panose="020B0604020202020204" pitchFamily="34" charset="0"/>
              </a:rPr>
              <a:t>== 1 : </a:t>
            </a:r>
          </a:p>
          <a:p>
            <a:r>
              <a:rPr lang="en-US" altLang="ko-KR" b="1" dirty="0">
                <a:latin typeface="Consolas" panose="020B0609020204030204" pitchFamily="49" charset="0"/>
                <a:ea typeface="굴림" panose="020B0600000101010101" pitchFamily="50" charset="-127"/>
                <a:cs typeface="Arial" panose="020B0604020202020204" pitchFamily="34" charset="0"/>
              </a:rPr>
              <a:t>	ch1 = </a:t>
            </a:r>
            <a:r>
              <a:rPr lang="en-US" altLang="ko-KR" b="1" dirty="0" err="1">
                <a:latin typeface="Consolas" panose="020B0609020204030204" pitchFamily="49" charset="0"/>
                <a:ea typeface="굴림" panose="020B0600000101010101" pitchFamily="50" charset="-127"/>
                <a:cs typeface="Arial" panose="020B0604020202020204" pitchFamily="34" charset="0"/>
              </a:rPr>
              <a:t>str</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en-US"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length//2</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err="1">
                <a:latin typeface="Consolas" panose="020B0609020204030204" pitchFamily="49" charset="0"/>
                <a:ea typeface="굴림" panose="020B0600000101010101" pitchFamily="50" charset="-127"/>
                <a:cs typeface="Arial" panose="020B0604020202020204" pitchFamily="34" charset="0"/>
              </a:rPr>
              <a:t>중앙글자는</a:t>
            </a:r>
            <a:r>
              <a:rPr lang="ko-KR" altLang="en-US" b="1" dirty="0">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 ch1)</a:t>
            </a: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b="1" dirty="0">
                <a:latin typeface="Consolas" panose="020B0609020204030204" pitchFamily="49" charset="0"/>
                <a:ea typeface="굴림" panose="020B0600000101010101" pitchFamily="50" charset="-127"/>
                <a:cs typeface="Arial" panose="020B0604020202020204" pitchFamily="34" charset="0"/>
              </a:rPr>
              <a:t> :</a:t>
            </a:r>
          </a:p>
          <a:p>
            <a:r>
              <a:rPr lang="en-US" altLang="ko-KR" b="1" dirty="0">
                <a:latin typeface="Consolas" panose="020B0609020204030204" pitchFamily="49" charset="0"/>
                <a:ea typeface="굴림" panose="020B0600000101010101" pitchFamily="50" charset="-127"/>
                <a:cs typeface="Arial" panose="020B0604020202020204" pitchFamily="34" charset="0"/>
              </a:rPr>
              <a:t>	ch1 = </a:t>
            </a:r>
            <a:r>
              <a:rPr lang="en-US" altLang="ko-KR" b="1" dirty="0" err="1">
                <a:latin typeface="Consolas" panose="020B0609020204030204" pitchFamily="49" charset="0"/>
                <a:ea typeface="굴림" panose="020B0600000101010101" pitchFamily="50" charset="-127"/>
                <a:cs typeface="Arial" panose="020B0604020202020204" pitchFamily="34" charset="0"/>
              </a:rPr>
              <a:t>str</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en-US"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length//2-1</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en-US" altLang="ko-KR" b="1" dirty="0">
                <a:latin typeface="Consolas" panose="020B0609020204030204" pitchFamily="49" charset="0"/>
                <a:ea typeface="굴림" panose="020B0600000101010101" pitchFamily="50" charset="-127"/>
                <a:cs typeface="Arial" panose="020B0604020202020204" pitchFamily="34" charset="0"/>
              </a:rPr>
              <a:t>	ch2 = </a:t>
            </a:r>
            <a:r>
              <a:rPr lang="en-US" altLang="ko-KR" b="1" dirty="0" err="1">
                <a:latin typeface="Consolas" panose="020B0609020204030204" pitchFamily="49" charset="0"/>
                <a:ea typeface="굴림" panose="020B0600000101010101" pitchFamily="50" charset="-127"/>
                <a:cs typeface="Arial" panose="020B0604020202020204" pitchFamily="34" charset="0"/>
              </a:rPr>
              <a:t>str</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en-US" altLang="ko-KR" b="1" dirty="0">
                <a:solidFill>
                  <a:srgbClr val="7030A0"/>
                </a:solidFill>
                <a:latin typeface="Consolas" panose="020B0609020204030204" pitchFamily="49" charset="0"/>
                <a:ea typeface="굴림" panose="020B0600000101010101" pitchFamily="50" charset="-127"/>
                <a:cs typeface="Arial" panose="020B0604020202020204" pitchFamily="34" charset="0"/>
              </a:rPr>
              <a:t>length//2</a:t>
            </a:r>
            <a:r>
              <a:rPr lang="en-US" altLang="ko-KR" b="1" dirty="0">
                <a:latin typeface="Consolas" panose="020B0609020204030204" pitchFamily="49" charset="0"/>
                <a:ea typeface="굴림" panose="020B0600000101010101" pitchFamily="50" charset="-127"/>
                <a:cs typeface="Arial" panose="020B0604020202020204" pitchFamily="34" charset="0"/>
              </a:rPr>
              <a:t>]</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err="1">
                <a:latin typeface="Consolas" panose="020B0609020204030204" pitchFamily="49" charset="0"/>
                <a:ea typeface="굴림" panose="020B0600000101010101" pitchFamily="50" charset="-127"/>
                <a:cs typeface="Arial" panose="020B0604020202020204" pitchFamily="34" charset="0"/>
              </a:rPr>
              <a:t>중앙글자는</a:t>
            </a:r>
            <a:r>
              <a:rPr lang="ko-KR" altLang="en-US" b="1" dirty="0">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 ch1, ch2)</a:t>
            </a:r>
          </a:p>
        </p:txBody>
      </p:sp>
    </p:spTree>
    <p:extLst>
      <p:ext uri="{BB962C8B-B14F-4D97-AF65-F5344CB8AC3E}">
        <p14:creationId xmlns:p14="http://schemas.microsoft.com/office/powerpoint/2010/main" val="3474998259"/>
      </p:ext>
    </p:extLst>
  </p:cSld>
  <p:clrMapOvr>
    <a:masterClrMapping/>
  </p:clrMapOvr>
  <mc:AlternateContent xmlns:mc="http://schemas.openxmlformats.org/markup-compatibility/2006" xmlns:p14="http://schemas.microsoft.com/office/powerpoint/2010/main">
    <mc:Choice Requires="p14">
      <p:transition spd="slow" p14:dur="2000" advTm="83024"/>
    </mc:Choice>
    <mc:Fallback xmlns="">
      <p:transition spd="slow" advTm="83024"/>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a:t>
            </a:r>
            <a:r>
              <a:rPr lang="ko-KR" altLang="en-US" dirty="0"/>
              <a:t>논리 연산자</a:t>
            </a:r>
          </a:p>
        </p:txBody>
      </p:sp>
      <p:sp>
        <p:nvSpPr>
          <p:cNvPr id="3" name="내용 개체 틀 2"/>
          <p:cNvSpPr>
            <a:spLocks noGrp="1"/>
          </p:cNvSpPr>
          <p:nvPr>
            <p:ph idx="1"/>
          </p:nvPr>
        </p:nvSpPr>
        <p:spPr/>
        <p:txBody>
          <a:bodyPr/>
          <a:lstStyle/>
          <a:p>
            <a:r>
              <a:rPr lang="ko-KR" altLang="en-US" b="1" dirty="0"/>
              <a:t>논리 연산자</a:t>
            </a:r>
            <a:r>
              <a:rPr lang="en-US" altLang="ko-KR" b="1" dirty="0"/>
              <a:t>(logical operator)</a:t>
            </a:r>
            <a:r>
              <a:rPr lang="ko-KR" altLang="en-US" dirty="0"/>
              <a:t> </a:t>
            </a:r>
            <a:endParaRPr lang="en-US" altLang="ko-KR" dirty="0"/>
          </a:p>
          <a:p>
            <a:pPr lvl="1"/>
            <a:r>
              <a:rPr lang="ko-KR" altLang="en-US" dirty="0"/>
              <a:t>참</a:t>
            </a:r>
            <a:r>
              <a:rPr lang="en-US" altLang="ko-KR" dirty="0"/>
              <a:t>/</a:t>
            </a:r>
            <a:r>
              <a:rPr lang="ko-KR" altLang="en-US" dirty="0"/>
              <a:t>거짓의 값을 결합하는 연산자 </a:t>
            </a:r>
            <a:endParaRPr lang="en-US" altLang="ko-KR" dirty="0"/>
          </a:p>
          <a:p>
            <a:pPr lvl="1"/>
            <a:r>
              <a:rPr lang="en-US" altLang="ko-KR" dirty="0">
                <a:solidFill>
                  <a:srgbClr val="C00000"/>
                </a:solidFill>
              </a:rPr>
              <a:t>AND</a:t>
            </a:r>
            <a:r>
              <a:rPr lang="en-US" altLang="ko-KR" dirty="0"/>
              <a:t>(</a:t>
            </a:r>
            <a:r>
              <a:rPr lang="ko-KR" altLang="en-US" dirty="0"/>
              <a:t>논리곱</a:t>
            </a:r>
            <a:r>
              <a:rPr lang="en-US" altLang="ko-KR" dirty="0"/>
              <a:t>), </a:t>
            </a:r>
            <a:r>
              <a:rPr lang="en-US" altLang="ko-KR" dirty="0">
                <a:solidFill>
                  <a:srgbClr val="C00000"/>
                </a:solidFill>
              </a:rPr>
              <a:t>OR</a:t>
            </a:r>
            <a:r>
              <a:rPr lang="en-US" altLang="ko-KR" dirty="0"/>
              <a:t>(</a:t>
            </a:r>
            <a:r>
              <a:rPr lang="ko-KR" altLang="en-US" dirty="0"/>
              <a:t>논리합</a:t>
            </a:r>
            <a:r>
              <a:rPr lang="en-US" altLang="ko-KR" dirty="0"/>
              <a:t>), </a:t>
            </a:r>
            <a:r>
              <a:rPr lang="en-US" altLang="ko-KR" dirty="0">
                <a:solidFill>
                  <a:srgbClr val="C00000"/>
                </a:solidFill>
              </a:rPr>
              <a:t>NOT</a:t>
            </a:r>
            <a:r>
              <a:rPr lang="en-US" altLang="ko-KR" dirty="0"/>
              <a:t>(</a:t>
            </a:r>
            <a:r>
              <a:rPr lang="ko-KR" altLang="en-US" dirty="0"/>
              <a:t>논리부정</a:t>
            </a:r>
            <a:r>
              <a:rPr lang="en-US" altLang="ko-KR" dirty="0"/>
              <a:t>)</a:t>
            </a:r>
          </a:p>
          <a:p>
            <a:pPr lvl="1"/>
            <a:r>
              <a:rPr lang="ko-KR" altLang="en-US" dirty="0"/>
              <a:t>여러 개의 조건을 조합하여 참인지 거짓인지를 따질 때 사용</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endParaRPr lang="ko-KR" altLang="en-US" dirty="0"/>
          </a:p>
        </p:txBody>
      </p:sp>
      <p:pic>
        <p:nvPicPr>
          <p:cNvPr id="5" name="그림 4"/>
          <p:cNvPicPr>
            <a:picLocks noChangeAspect="1"/>
          </p:cNvPicPr>
          <p:nvPr/>
        </p:nvPicPr>
        <p:blipFill>
          <a:blip r:embed="rId2"/>
          <a:stretch>
            <a:fillRect/>
          </a:stretch>
        </p:blipFill>
        <p:spPr>
          <a:xfrm>
            <a:off x="1043608" y="2708920"/>
            <a:ext cx="7482355" cy="1872208"/>
          </a:xfrm>
          <a:prstGeom prst="rect">
            <a:avLst/>
          </a:prstGeom>
        </p:spPr>
      </p:pic>
    </p:spTree>
    <p:extLst>
      <p:ext uri="{BB962C8B-B14F-4D97-AF65-F5344CB8AC3E}">
        <p14:creationId xmlns:p14="http://schemas.microsoft.com/office/powerpoint/2010/main" val="2038030006"/>
      </p:ext>
    </p:extLst>
  </p:cSld>
  <p:clrMapOvr>
    <a:masterClrMapping/>
  </p:clrMapOvr>
  <mc:AlternateContent xmlns:mc="http://schemas.openxmlformats.org/markup-compatibility/2006" xmlns:p14="http://schemas.microsoft.com/office/powerpoint/2010/main">
    <mc:Choice Requires="p14">
      <p:transition spd="slow" p14:dur="2000" advTm="98031"/>
    </mc:Choice>
    <mc:Fallback xmlns="">
      <p:transition spd="slow" advTm="98031"/>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 논리 연산자">
            <a:extLst>
              <a:ext uri="{FF2B5EF4-FFF2-40B4-BE49-F238E27FC236}">
                <a16:creationId xmlns:a16="http://schemas.microsoft.com/office/drawing/2014/main" id="{53510B92-BD6F-411B-A89A-086F1294D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772816"/>
            <a:ext cx="5184576" cy="2901117"/>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C1F662B4-57FD-45F1-9A5E-011B21BB5531}"/>
              </a:ext>
            </a:extLst>
          </p:cNvPr>
          <p:cNvPicPr>
            <a:picLocks noChangeAspect="1"/>
          </p:cNvPicPr>
          <p:nvPr/>
        </p:nvPicPr>
        <p:blipFill>
          <a:blip r:embed="rId3"/>
          <a:stretch>
            <a:fillRect/>
          </a:stretch>
        </p:blipFill>
        <p:spPr>
          <a:xfrm>
            <a:off x="179512" y="1772816"/>
            <a:ext cx="3005474" cy="2901117"/>
          </a:xfrm>
          <a:prstGeom prst="rect">
            <a:avLst/>
          </a:prstGeom>
        </p:spPr>
      </p:pic>
      <p:sp>
        <p:nvSpPr>
          <p:cNvPr id="5" name="TextBox 4">
            <a:extLst>
              <a:ext uri="{FF2B5EF4-FFF2-40B4-BE49-F238E27FC236}">
                <a16:creationId xmlns:a16="http://schemas.microsoft.com/office/drawing/2014/main" id="{9ED25F19-29E9-4F46-9705-922B9646BC18}"/>
              </a:ext>
            </a:extLst>
          </p:cNvPr>
          <p:cNvSpPr txBox="1"/>
          <p:nvPr/>
        </p:nvSpPr>
        <p:spPr>
          <a:xfrm>
            <a:off x="4355976" y="2492896"/>
            <a:ext cx="624658" cy="369332"/>
          </a:xfrm>
          <a:prstGeom prst="rect">
            <a:avLst/>
          </a:prstGeom>
          <a:noFill/>
        </p:spPr>
        <p:txBody>
          <a:bodyPr wrap="none" rtlCol="0">
            <a:spAutoFit/>
          </a:bodyPr>
          <a:lstStyle/>
          <a:p>
            <a:r>
              <a:rPr lang="en-US" altLang="ko-KR" dirty="0" smtClean="0"/>
              <a:t>True</a:t>
            </a:r>
            <a:endParaRPr lang="ko-KR" altLang="en-US" dirty="0"/>
          </a:p>
        </p:txBody>
      </p:sp>
      <p:sp>
        <p:nvSpPr>
          <p:cNvPr id="7" name="TextBox 6">
            <a:extLst>
              <a:ext uri="{FF2B5EF4-FFF2-40B4-BE49-F238E27FC236}">
                <a16:creationId xmlns:a16="http://schemas.microsoft.com/office/drawing/2014/main" id="{2D71860A-904A-4CAE-915D-77EB11F246DE}"/>
              </a:ext>
            </a:extLst>
          </p:cNvPr>
          <p:cNvSpPr txBox="1"/>
          <p:nvPr/>
        </p:nvSpPr>
        <p:spPr>
          <a:xfrm>
            <a:off x="4355976" y="3594500"/>
            <a:ext cx="689997" cy="369332"/>
          </a:xfrm>
          <a:prstGeom prst="rect">
            <a:avLst/>
          </a:prstGeom>
          <a:noFill/>
        </p:spPr>
        <p:txBody>
          <a:bodyPr wrap="none" rtlCol="0">
            <a:spAutoFit/>
          </a:bodyPr>
          <a:lstStyle/>
          <a:p>
            <a:r>
              <a:rPr lang="en-US" altLang="ko-KR" dirty="0"/>
              <a:t>False</a:t>
            </a:r>
            <a:endParaRPr lang="ko-KR" altLang="en-US" dirty="0"/>
          </a:p>
        </p:txBody>
      </p:sp>
    </p:spTree>
    <p:extLst>
      <p:ext uri="{BB962C8B-B14F-4D97-AF65-F5344CB8AC3E}">
        <p14:creationId xmlns:p14="http://schemas.microsoft.com/office/powerpoint/2010/main" val="1974276638"/>
      </p:ext>
    </p:extLst>
  </p:cSld>
  <p:clrMapOvr>
    <a:masterClrMapping/>
  </p:clrMapOvr>
  <mc:AlternateContent xmlns:mc="http://schemas.openxmlformats.org/markup-compatibility/2006" xmlns:p14="http://schemas.microsoft.com/office/powerpoint/2010/main">
    <mc:Choice Requires="p14">
      <p:transition spd="slow" p14:dur="2000" advTm="138302"/>
    </mc:Choice>
    <mc:Fallback xmlns="">
      <p:transition spd="slow" advTm="138302"/>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논리 연산자</a:t>
            </a:r>
          </a:p>
        </p:txBody>
      </p:sp>
      <p:sp>
        <p:nvSpPr>
          <p:cNvPr id="3" name="내용 개체 틀 2"/>
          <p:cNvSpPr>
            <a:spLocks noGrp="1"/>
          </p:cNvSpPr>
          <p:nvPr>
            <p:ph idx="1"/>
          </p:nvPr>
        </p:nvSpPr>
        <p:spPr/>
        <p:txBody>
          <a:bodyPr/>
          <a:lstStyle/>
          <a:p>
            <a:r>
              <a:rPr lang="ko-KR" altLang="en-US" b="1" dirty="0"/>
              <a:t>예</a:t>
            </a:r>
            <a:r>
              <a:rPr lang="en-US" altLang="ko-KR" b="1" dirty="0"/>
              <a:t>: </a:t>
            </a:r>
            <a:r>
              <a:rPr lang="ko-KR" altLang="en-US" b="1" dirty="0"/>
              <a:t>놀이 기구를 탈 수 있는 조건</a:t>
            </a:r>
            <a:r>
              <a:rPr lang="en-US" altLang="ko-KR" b="1" dirty="0"/>
              <a:t> </a:t>
            </a:r>
          </a:p>
          <a:p>
            <a:pPr lvl="1"/>
            <a:r>
              <a:rPr lang="en-US" altLang="ko-KR" dirty="0"/>
              <a:t>10</a:t>
            </a:r>
            <a:r>
              <a:rPr lang="ko-KR" altLang="en-US" dirty="0"/>
              <a:t>세 이상이면서 키 </a:t>
            </a:r>
            <a:r>
              <a:rPr lang="en-US" altLang="ko-KR" dirty="0"/>
              <a:t>165cm </a:t>
            </a:r>
            <a:r>
              <a:rPr lang="ko-KR" altLang="en-US" dirty="0"/>
              <a:t>이상</a:t>
            </a:r>
          </a:p>
        </p:txBody>
      </p:sp>
      <p:pic>
        <p:nvPicPr>
          <p:cNvPr id="4" name="그림 3"/>
          <p:cNvPicPr>
            <a:picLocks noChangeAspect="1"/>
          </p:cNvPicPr>
          <p:nvPr/>
        </p:nvPicPr>
        <p:blipFill>
          <a:blip r:embed="rId3"/>
          <a:stretch>
            <a:fillRect/>
          </a:stretch>
        </p:blipFill>
        <p:spPr>
          <a:xfrm>
            <a:off x="1331640" y="1988840"/>
            <a:ext cx="6768752" cy="2002357"/>
          </a:xfrm>
          <a:prstGeom prst="rect">
            <a:avLst/>
          </a:prstGeom>
        </p:spPr>
      </p:pic>
      <p:sp>
        <p:nvSpPr>
          <p:cNvPr id="5" name="TextBox 4"/>
          <p:cNvSpPr txBox="1"/>
          <p:nvPr/>
        </p:nvSpPr>
        <p:spPr>
          <a:xfrm>
            <a:off x="1563373" y="4159101"/>
            <a:ext cx="5744931" cy="2123658"/>
          </a:xfrm>
          <a:prstGeom prst="rect">
            <a:avLst/>
          </a:prstGeom>
          <a:solidFill>
            <a:srgbClr val="CCFFFF"/>
          </a:solidFill>
          <a:ln>
            <a:solidFill>
              <a:schemeClr val="tx1"/>
            </a:solidFill>
          </a:ln>
        </p:spPr>
        <p:txBody>
          <a:bodyPr wrap="square" rtlCol="0">
            <a:spAutoFit/>
          </a:bodyPr>
          <a:lstStyle/>
          <a:p>
            <a:r>
              <a:rPr lang="en-US" altLang="ko-KR" sz="1600" b="1" dirty="0">
                <a:latin typeface="Consolas" panose="020B0609020204030204" pitchFamily="49" charset="0"/>
                <a:ea typeface="굴림" panose="020B0600000101010101" pitchFamily="50" charset="-127"/>
                <a:cs typeface="Arial" panose="020B0604020202020204" pitchFamily="34" charset="0"/>
              </a:rPr>
              <a:t>&gt;&gt;&gt; age = 20</a:t>
            </a:r>
          </a:p>
          <a:p>
            <a:r>
              <a:rPr lang="en-US" altLang="ko-KR" sz="1600" b="1" dirty="0">
                <a:latin typeface="Consolas" panose="020B0609020204030204" pitchFamily="49" charset="0"/>
                <a:ea typeface="굴림" panose="020B0600000101010101" pitchFamily="50" charset="-127"/>
                <a:cs typeface="Arial" panose="020B0604020202020204" pitchFamily="34" charset="0"/>
              </a:rPr>
              <a:t>&gt;&gt;&gt; height  = 180</a:t>
            </a:r>
          </a:p>
          <a:p>
            <a:r>
              <a:rPr lang="en-US" altLang="ko-KR" sz="1600" b="1" dirty="0">
                <a:latin typeface="Consolas" panose="020B0609020204030204" pitchFamily="49" charset="0"/>
                <a:ea typeface="굴림" panose="020B0600000101010101" pitchFamily="50" charset="-127"/>
                <a:cs typeface="Arial" panose="020B0604020202020204" pitchFamily="34" charset="0"/>
              </a:rPr>
              <a:t>&gt;&gt;&gt; </a:t>
            </a:r>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7030A0"/>
                </a:solidFill>
                <a:latin typeface="Consolas" panose="020B0609020204030204" pitchFamily="49" charset="0"/>
                <a:ea typeface="굴림" panose="020B0600000101010101" pitchFamily="50" charset="-127"/>
                <a:cs typeface="Arial" panose="020B0604020202020204" pitchFamily="34" charset="0"/>
              </a:rPr>
              <a:t>age&gt;=10</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and</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r>
              <a:rPr lang="en-US" altLang="ko-KR" sz="1600" b="1" dirty="0">
                <a:solidFill>
                  <a:srgbClr val="7030A0"/>
                </a:solidFill>
                <a:latin typeface="Consolas" panose="020B0609020204030204" pitchFamily="49" charset="0"/>
                <a:ea typeface="굴림" panose="020B0600000101010101" pitchFamily="50" charset="-127"/>
                <a:cs typeface="Arial" panose="020B0604020202020204" pitchFamily="34" charset="0"/>
              </a:rPr>
              <a:t>height&gt;=165</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a:t>
            </a:r>
            <a:r>
              <a:rPr lang="ko-KR" altLang="en-US" sz="1600" b="1" dirty="0">
                <a:latin typeface="Consolas" panose="020B0609020204030204" pitchFamily="49" charset="0"/>
                <a:ea typeface="굴림" panose="020B0600000101010101" pitchFamily="50" charset="-127"/>
                <a:cs typeface="Arial" panose="020B0604020202020204" pitchFamily="34" charset="0"/>
              </a:rPr>
              <a:t>놀이 기구를 탈 수 있습니다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r>
              <a:rPr lang="en-US" altLang="ko-KR" sz="1600"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sz="1600" b="1" dirty="0">
                <a:latin typeface="Consolas" panose="020B0609020204030204" pitchFamily="49" charset="0"/>
                <a:ea typeface="굴림" panose="020B0600000101010101" pitchFamily="50" charset="-127"/>
                <a:cs typeface="Arial" panose="020B0604020202020204" pitchFamily="34" charset="0"/>
              </a:rPr>
              <a:t> :</a:t>
            </a:r>
          </a:p>
          <a:p>
            <a:r>
              <a:rPr lang="en-US" altLang="ko-KR" sz="1600" b="1" dirty="0">
                <a:latin typeface="Consolas" panose="020B0609020204030204" pitchFamily="49" charset="0"/>
                <a:ea typeface="굴림" panose="020B0600000101010101" pitchFamily="50" charset="-127"/>
                <a:cs typeface="Arial" panose="020B0604020202020204" pitchFamily="34" charset="0"/>
              </a:rPr>
              <a:t>    print("</a:t>
            </a:r>
            <a:r>
              <a:rPr lang="ko-KR" altLang="en-US" sz="1600" b="1" dirty="0">
                <a:latin typeface="Consolas" panose="020B0609020204030204" pitchFamily="49" charset="0"/>
                <a:ea typeface="굴림" panose="020B0600000101010101" pitchFamily="50" charset="-127"/>
                <a:cs typeface="Arial" panose="020B0604020202020204" pitchFamily="34" charset="0"/>
              </a:rPr>
              <a:t>놀이 기구를 탈 수 없습니다</a:t>
            </a:r>
            <a:r>
              <a:rPr lang="en-US" altLang="ko-KR" sz="1600" b="1" dirty="0">
                <a:latin typeface="Consolas" panose="020B0609020204030204" pitchFamily="49" charset="0"/>
                <a:ea typeface="굴림" panose="020B0600000101010101" pitchFamily="50" charset="-127"/>
                <a:cs typeface="Arial" panose="020B0604020202020204" pitchFamily="34" charset="0"/>
              </a:rPr>
              <a:t>.")</a:t>
            </a:r>
          </a:p>
          <a:p>
            <a:endParaRPr lang="en-US" altLang="ko-KR" sz="1600" b="1" dirty="0">
              <a:latin typeface="Consolas" panose="020B0609020204030204" pitchFamily="49" charset="0"/>
              <a:ea typeface="굴림" panose="020B0600000101010101" pitchFamily="50" charset="-127"/>
              <a:cs typeface="Arial" panose="020B0604020202020204" pitchFamily="34" charset="0"/>
            </a:endParaRPr>
          </a:p>
          <a:p>
            <a:r>
              <a:rPr lang="ko-KR" altLang="en-US" sz="1600" b="1" dirty="0">
                <a:solidFill>
                  <a:srgbClr val="0000FF"/>
                </a:solidFill>
                <a:latin typeface="Consolas" panose="020B0609020204030204" pitchFamily="49" charset="0"/>
                <a:ea typeface="굴림" panose="020B0600000101010101" pitchFamily="50" charset="-127"/>
                <a:cs typeface="Arial" panose="020B0604020202020204" pitchFamily="34" charset="0"/>
              </a:rPr>
              <a:t>놀이 기구를 탈 수 있습니다</a:t>
            </a:r>
            <a:r>
              <a:rPr lang="en-US" altLang="ko-KR" sz="1600" b="1" dirty="0">
                <a:solidFill>
                  <a:srgbClr val="0000FF"/>
                </a:solidFill>
                <a:latin typeface="Consolas" panose="020B0609020204030204" pitchFamily="49" charset="0"/>
                <a:ea typeface="굴림" panose="020B0600000101010101" pitchFamily="50" charset="-127"/>
                <a:cs typeface="Arial" panose="020B0604020202020204" pitchFamily="34" charset="0"/>
              </a:rPr>
              <a:t>.</a:t>
            </a:r>
          </a:p>
        </p:txBody>
      </p:sp>
    </p:spTree>
    <p:custDataLst>
      <p:tags r:id="rId1"/>
    </p:custDataLst>
    <p:extLst>
      <p:ext uri="{BB962C8B-B14F-4D97-AF65-F5344CB8AC3E}">
        <p14:creationId xmlns:p14="http://schemas.microsoft.com/office/powerpoint/2010/main" val="1416932589"/>
      </p:ext>
    </p:extLst>
  </p:cSld>
  <p:clrMapOvr>
    <a:masterClrMapping/>
  </p:clrMapOvr>
  <mc:AlternateContent xmlns:mc="http://schemas.openxmlformats.org/markup-compatibility/2006" xmlns:p14="http://schemas.microsoft.com/office/powerpoint/2010/main">
    <mc:Choice Requires="p14">
      <p:transition spd="slow" p14:dur="2000" advTm="70518"/>
    </mc:Choice>
    <mc:Fallback xmlns="">
      <p:transition spd="slow" advTm="705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졸업 학점 검사하기</a:t>
            </a:r>
          </a:p>
        </p:txBody>
      </p:sp>
      <p:sp>
        <p:nvSpPr>
          <p:cNvPr id="3" name="내용 개체 틀 2"/>
          <p:cNvSpPr>
            <a:spLocks noGrp="1"/>
          </p:cNvSpPr>
          <p:nvPr>
            <p:ph idx="1"/>
          </p:nvPr>
        </p:nvSpPr>
        <p:spPr/>
        <p:txBody>
          <a:bodyPr/>
          <a:lstStyle/>
          <a:p>
            <a:r>
              <a:rPr lang="ko-KR" altLang="en-US" dirty="0"/>
              <a:t>어떤 대학교를 졸업하려면 적어도 </a:t>
            </a:r>
            <a:r>
              <a:rPr lang="en-US" altLang="ko-KR" b="1" dirty="0"/>
              <a:t>140</a:t>
            </a:r>
            <a:r>
              <a:rPr lang="ko-KR" altLang="en-US" b="1" dirty="0"/>
              <a:t>학점을 이수</a:t>
            </a:r>
            <a:r>
              <a:rPr lang="ko-KR" altLang="en-US" dirty="0"/>
              <a:t>해야 하고 </a:t>
            </a:r>
            <a:r>
              <a:rPr lang="ko-KR" altLang="en-US" b="1" dirty="0"/>
              <a:t>평점이 </a:t>
            </a:r>
            <a:r>
              <a:rPr lang="en-US" altLang="ko-KR" b="1" dirty="0"/>
              <a:t>2.0</a:t>
            </a:r>
            <a:r>
              <a:rPr lang="ko-KR" altLang="en-US" dirty="0"/>
              <a:t>은 되어야 한다고 하자</a:t>
            </a:r>
            <a:r>
              <a:rPr lang="en-US" altLang="ko-KR" dirty="0"/>
              <a:t>. </a:t>
            </a:r>
            <a:r>
              <a:rPr lang="ko-KR" altLang="en-US" dirty="0"/>
              <a:t>사용자에게 </a:t>
            </a:r>
            <a:r>
              <a:rPr lang="ko-KR" altLang="en-US" dirty="0" err="1"/>
              <a:t>이수학점수와</a:t>
            </a:r>
            <a:r>
              <a:rPr lang="ko-KR" altLang="en-US" dirty="0"/>
              <a:t> 평점을 물어보고 </a:t>
            </a:r>
            <a:r>
              <a:rPr lang="ko-KR" altLang="en-US" b="1" dirty="0"/>
              <a:t>졸업 가능 여부를 출력</a:t>
            </a:r>
            <a:r>
              <a:rPr lang="ko-KR" altLang="en-US" dirty="0"/>
              <a:t>하는 프로그램을 작성해보자</a:t>
            </a:r>
            <a:r>
              <a:rPr lang="en-US" altLang="ko-KR" dirty="0"/>
              <a:t>.</a:t>
            </a:r>
          </a:p>
          <a:p>
            <a:endParaRPr lang="ko-KR" altLang="en-US" dirty="0"/>
          </a:p>
        </p:txBody>
      </p:sp>
      <p:sp>
        <p:nvSpPr>
          <p:cNvPr id="4" name="TextBox 3"/>
          <p:cNvSpPr txBox="1"/>
          <p:nvPr/>
        </p:nvSpPr>
        <p:spPr>
          <a:xfrm>
            <a:off x="2659953" y="2492896"/>
            <a:ext cx="4203836" cy="1015663"/>
          </a:xfrm>
          <a:prstGeom prst="rect">
            <a:avLst/>
          </a:prstGeom>
          <a:solidFill>
            <a:srgbClr val="CCCCFF"/>
          </a:solidFill>
          <a:ln>
            <a:solidFill>
              <a:schemeClr val="tx1"/>
            </a:solidFill>
          </a:ln>
        </p:spPr>
        <p:txBody>
          <a:bodyPr wrap="square" rtlCol="0">
            <a:spAutoFit/>
          </a:bodyPr>
          <a:lstStyle/>
          <a:p>
            <a:r>
              <a:rPr lang="ko-KR" altLang="en-US" sz="2000" b="1" dirty="0">
                <a:latin typeface="Arial" panose="020B0604020202020204" pitchFamily="34" charset="0"/>
                <a:ea typeface="굴림" panose="020B0600000101010101" pitchFamily="50" charset="-127"/>
                <a:cs typeface="Arial" panose="020B0604020202020204" pitchFamily="34" charset="0"/>
              </a:rPr>
              <a:t>이수한 </a:t>
            </a:r>
            <a:r>
              <a:rPr lang="ko-KR" altLang="en-US" sz="2000" b="1" dirty="0" err="1">
                <a:latin typeface="Arial" panose="020B0604020202020204" pitchFamily="34" charset="0"/>
                <a:ea typeface="굴림" panose="020B0600000101010101" pitchFamily="50" charset="-127"/>
                <a:cs typeface="Arial" panose="020B0604020202020204" pitchFamily="34" charset="0"/>
              </a:rPr>
              <a:t>학점수를</a:t>
            </a:r>
            <a:r>
              <a:rPr lang="ko-KR" altLang="en-US" sz="2000" b="1" dirty="0">
                <a:latin typeface="Arial" panose="020B0604020202020204" pitchFamily="34" charset="0"/>
                <a:ea typeface="굴림" panose="020B0600000101010101" pitchFamily="50" charset="-127"/>
                <a:cs typeface="Arial" panose="020B0604020202020204" pitchFamily="34" charset="0"/>
              </a:rPr>
              <a:t> </a:t>
            </a:r>
            <a:r>
              <a:rPr lang="ko-KR" altLang="en-US" sz="2000" b="1" dirty="0" err="1">
                <a:latin typeface="Arial" panose="020B0604020202020204" pitchFamily="34" charset="0"/>
                <a:ea typeface="굴림" panose="020B0600000101010101" pitchFamily="50" charset="-127"/>
                <a:cs typeface="Arial" panose="020B0604020202020204" pitchFamily="34" charset="0"/>
              </a:rPr>
              <a:t>입력하시오</a:t>
            </a:r>
            <a:r>
              <a:rPr lang="en-US" altLang="ko-KR" sz="2000" b="1" dirty="0">
                <a:latin typeface="Arial" panose="020B0604020202020204" pitchFamily="34" charset="0"/>
                <a:ea typeface="굴림" panose="020B0600000101010101" pitchFamily="50" charset="-127"/>
                <a:cs typeface="Arial" panose="020B0604020202020204" pitchFamily="34" charset="0"/>
              </a:rPr>
              <a:t>: 120</a:t>
            </a:r>
          </a:p>
          <a:p>
            <a:r>
              <a:rPr lang="ko-KR" altLang="en-US" sz="2000" b="1" dirty="0">
                <a:latin typeface="Arial" panose="020B0604020202020204" pitchFamily="34" charset="0"/>
                <a:ea typeface="굴림" panose="020B0600000101010101" pitchFamily="50" charset="-127"/>
                <a:cs typeface="Arial" panose="020B0604020202020204" pitchFamily="34" charset="0"/>
              </a:rPr>
              <a:t>평점을 </a:t>
            </a:r>
            <a:r>
              <a:rPr lang="ko-KR" altLang="en-US" sz="2000" b="1" dirty="0" err="1">
                <a:latin typeface="Arial" panose="020B0604020202020204" pitchFamily="34" charset="0"/>
                <a:ea typeface="굴림" panose="020B0600000101010101" pitchFamily="50" charset="-127"/>
                <a:cs typeface="Arial" panose="020B0604020202020204" pitchFamily="34" charset="0"/>
              </a:rPr>
              <a:t>입력하시오</a:t>
            </a:r>
            <a:r>
              <a:rPr lang="en-US" altLang="ko-KR" sz="2000" b="1" dirty="0">
                <a:latin typeface="Arial" panose="020B0604020202020204" pitchFamily="34" charset="0"/>
                <a:ea typeface="굴림" panose="020B0600000101010101" pitchFamily="50" charset="-127"/>
                <a:cs typeface="Arial" panose="020B0604020202020204" pitchFamily="34" charset="0"/>
              </a:rPr>
              <a:t>: 2.3</a:t>
            </a:r>
          </a:p>
          <a:p>
            <a:r>
              <a:rPr lang="ko-KR" altLang="en-US" sz="2000" b="1" dirty="0">
                <a:latin typeface="Arial" panose="020B0604020202020204" pitchFamily="34" charset="0"/>
                <a:ea typeface="굴림" panose="020B0600000101010101" pitchFamily="50" charset="-127"/>
                <a:cs typeface="Arial" panose="020B0604020202020204" pitchFamily="34" charset="0"/>
              </a:rPr>
              <a:t>졸업이 힘듭니다</a:t>
            </a:r>
            <a:r>
              <a:rPr lang="en-US" altLang="ko-KR" sz="2000" b="1" dirty="0">
                <a:latin typeface="Arial" panose="020B0604020202020204" pitchFamily="34" charset="0"/>
                <a:ea typeface="굴림" panose="020B0600000101010101" pitchFamily="50" charset="-127"/>
                <a:cs typeface="Arial" panose="020B0604020202020204" pitchFamily="34" charset="0"/>
              </a:rPr>
              <a:t>!</a:t>
            </a:r>
          </a:p>
        </p:txBody>
      </p:sp>
      <p:sp>
        <p:nvSpPr>
          <p:cNvPr id="5" name="TextBox 4"/>
          <p:cNvSpPr txBox="1"/>
          <p:nvPr/>
        </p:nvSpPr>
        <p:spPr>
          <a:xfrm>
            <a:off x="1403647" y="3932851"/>
            <a:ext cx="6716447" cy="2031325"/>
          </a:xfrm>
          <a:prstGeom prst="rect">
            <a:avLst/>
          </a:prstGeom>
          <a:solidFill>
            <a:srgbClr val="CCFFFF"/>
          </a:solidFill>
          <a:ln>
            <a:solidFill>
              <a:schemeClr val="tx1"/>
            </a:solidFill>
          </a:ln>
        </p:spPr>
        <p:txBody>
          <a:bodyPr wrap="square" rtlCol="0">
            <a:spAutoFit/>
          </a:bodyPr>
          <a:lstStyle/>
          <a:p>
            <a:r>
              <a:rPr lang="en-US" altLang="ko-KR" dirty="0">
                <a:latin typeface="Consolas" panose="020B0609020204030204" pitchFamily="49" charset="0"/>
                <a:ea typeface="굴림" panose="020B0600000101010101" pitchFamily="50" charset="-127"/>
                <a:cs typeface="Arial" panose="020B0604020202020204" pitchFamily="34" charset="0"/>
              </a:rPr>
              <a:t>credits = </a:t>
            </a:r>
            <a:r>
              <a:rPr lang="en-US" altLang="ko-KR" dirty="0">
                <a:solidFill>
                  <a:srgbClr val="0000FF"/>
                </a:solidFill>
                <a:latin typeface="Consolas" panose="020B0609020204030204" pitchFamily="49" charset="0"/>
                <a:ea typeface="굴림" panose="020B0600000101010101" pitchFamily="50" charset="-127"/>
                <a:cs typeface="Arial" panose="020B0604020202020204" pitchFamily="34" charset="0"/>
              </a:rPr>
              <a:t>floa</a:t>
            </a:r>
            <a:r>
              <a:rPr lang="en-US" altLang="ko-KR" dirty="0">
                <a:latin typeface="Consolas" panose="020B0609020204030204" pitchFamily="49" charset="0"/>
                <a:ea typeface="굴림" panose="020B0600000101010101" pitchFamily="50" charset="-127"/>
                <a:cs typeface="Arial" panose="020B0604020202020204" pitchFamily="34" charset="0"/>
              </a:rPr>
              <a:t>t(</a:t>
            </a:r>
            <a:r>
              <a:rPr lang="en-US" altLang="ko-KR"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dirty="0">
                <a:latin typeface="Consolas" panose="020B0609020204030204" pitchFamily="49" charset="0"/>
                <a:ea typeface="굴림" panose="020B0600000101010101" pitchFamily="50" charset="-127"/>
                <a:cs typeface="Arial" panose="020B0604020202020204" pitchFamily="34" charset="0"/>
              </a:rPr>
              <a:t>('</a:t>
            </a:r>
            <a:r>
              <a:rPr lang="ko-KR" altLang="en-US" dirty="0">
                <a:latin typeface="Consolas" panose="020B0609020204030204" pitchFamily="49" charset="0"/>
                <a:ea typeface="굴림" panose="020B0600000101010101" pitchFamily="50" charset="-127"/>
                <a:cs typeface="Arial" panose="020B0604020202020204" pitchFamily="34" charset="0"/>
              </a:rPr>
              <a:t>이수한 </a:t>
            </a:r>
            <a:r>
              <a:rPr lang="ko-KR" altLang="en-US" dirty="0" err="1">
                <a:latin typeface="Consolas" panose="020B0609020204030204" pitchFamily="49" charset="0"/>
                <a:ea typeface="굴림" panose="020B0600000101010101" pitchFamily="50" charset="-127"/>
                <a:cs typeface="Arial" panose="020B0604020202020204" pitchFamily="34" charset="0"/>
              </a:rPr>
              <a:t>학점수를</a:t>
            </a:r>
            <a:r>
              <a:rPr lang="ko-KR" altLang="en-US" dirty="0">
                <a:latin typeface="Consolas" panose="020B0609020204030204" pitchFamily="49" charset="0"/>
                <a:ea typeface="굴림" panose="020B0600000101010101" pitchFamily="50" charset="-127"/>
                <a:cs typeface="Arial" panose="020B0604020202020204" pitchFamily="34" charset="0"/>
              </a:rPr>
              <a:t> </a:t>
            </a:r>
            <a:r>
              <a:rPr lang="ko-KR" altLang="en-US"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dirty="0">
                <a:latin typeface="Consolas" panose="020B0609020204030204" pitchFamily="49" charset="0"/>
                <a:ea typeface="굴림" panose="020B0600000101010101" pitchFamily="50" charset="-127"/>
                <a:cs typeface="Arial" panose="020B0604020202020204" pitchFamily="34" charset="0"/>
              </a:rPr>
              <a:t>: '))</a:t>
            </a:r>
          </a:p>
          <a:p>
            <a:r>
              <a:rPr lang="en-US" altLang="ko-KR" dirty="0" err="1">
                <a:latin typeface="Consolas" panose="020B0609020204030204" pitchFamily="49" charset="0"/>
                <a:ea typeface="굴림" panose="020B0600000101010101" pitchFamily="50" charset="-127"/>
                <a:cs typeface="Arial" panose="020B0604020202020204" pitchFamily="34" charset="0"/>
              </a:rPr>
              <a:t>gpa</a:t>
            </a:r>
            <a:r>
              <a:rPr lang="en-US" altLang="ko-KR" dirty="0">
                <a:latin typeface="Consolas" panose="020B0609020204030204" pitchFamily="49" charset="0"/>
                <a:ea typeface="굴림" panose="020B0600000101010101" pitchFamily="50" charset="-127"/>
                <a:cs typeface="Arial" panose="020B0604020202020204" pitchFamily="34" charset="0"/>
              </a:rPr>
              <a:t> = </a:t>
            </a:r>
            <a:r>
              <a:rPr lang="en-US" altLang="ko-KR" dirty="0">
                <a:solidFill>
                  <a:srgbClr val="0000FF"/>
                </a:solidFill>
                <a:latin typeface="Consolas" panose="020B0609020204030204" pitchFamily="49" charset="0"/>
                <a:ea typeface="굴림" panose="020B0600000101010101" pitchFamily="50" charset="-127"/>
                <a:cs typeface="Arial" panose="020B0604020202020204" pitchFamily="34" charset="0"/>
              </a:rPr>
              <a:t>float</a:t>
            </a:r>
            <a:r>
              <a:rPr lang="en-US" altLang="ko-KR" dirty="0">
                <a:latin typeface="Consolas" panose="020B0609020204030204" pitchFamily="49" charset="0"/>
                <a:ea typeface="굴림" panose="020B0600000101010101" pitchFamily="50" charset="-127"/>
                <a:cs typeface="Arial" panose="020B0604020202020204" pitchFamily="34" charset="0"/>
              </a:rPr>
              <a:t>(</a:t>
            </a:r>
            <a:r>
              <a:rPr lang="en-US" altLang="ko-KR"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dirty="0">
                <a:latin typeface="Consolas" panose="020B0609020204030204" pitchFamily="49" charset="0"/>
                <a:ea typeface="굴림" panose="020B0600000101010101" pitchFamily="50" charset="-127"/>
                <a:cs typeface="Arial" panose="020B0604020202020204" pitchFamily="34" charset="0"/>
              </a:rPr>
              <a:t>('</a:t>
            </a:r>
            <a:r>
              <a:rPr lang="ko-KR" altLang="en-US" dirty="0">
                <a:latin typeface="Consolas" panose="020B0609020204030204" pitchFamily="49" charset="0"/>
                <a:ea typeface="굴림" panose="020B0600000101010101" pitchFamily="50" charset="-127"/>
                <a:cs typeface="Arial" panose="020B0604020202020204" pitchFamily="34" charset="0"/>
              </a:rPr>
              <a:t>평점을 </a:t>
            </a:r>
            <a:r>
              <a:rPr lang="ko-KR" altLang="en-US"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dirty="0">
                <a:latin typeface="Consolas" panose="020B0609020204030204" pitchFamily="49" charset="0"/>
                <a:ea typeface="굴림" panose="020B0600000101010101" pitchFamily="50" charset="-127"/>
                <a:cs typeface="Arial" panose="020B0604020202020204" pitchFamily="34" charset="0"/>
              </a:rPr>
              <a:t>: '))</a:t>
            </a:r>
          </a:p>
          <a:p>
            <a:endParaRPr lang="en-US" altLang="ko-KR" dirty="0">
              <a:latin typeface="Consolas" panose="020B0609020204030204" pitchFamily="49" charset="0"/>
              <a:ea typeface="굴림" panose="020B0600000101010101" pitchFamily="50" charset="-127"/>
              <a:cs typeface="Arial" panose="020B0604020202020204" pitchFamily="34" charset="0"/>
            </a:endParaRPr>
          </a:p>
          <a:p>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dirty="0">
                <a:latin typeface="Consolas" panose="020B0609020204030204" pitchFamily="49" charset="0"/>
                <a:ea typeface="굴림" panose="020B0600000101010101" pitchFamily="50" charset="-127"/>
                <a:cs typeface="Arial" panose="020B0604020202020204" pitchFamily="34" charset="0"/>
              </a:rPr>
              <a:t> credits &gt;= 140 </a:t>
            </a:r>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and</a:t>
            </a:r>
            <a:r>
              <a:rPr lang="en-US" altLang="ko-KR" dirty="0">
                <a:latin typeface="Consolas" panose="020B0609020204030204" pitchFamily="49" charset="0"/>
                <a:ea typeface="굴림" panose="020B0600000101010101" pitchFamily="50" charset="-127"/>
                <a:cs typeface="Arial" panose="020B0604020202020204" pitchFamily="34" charset="0"/>
              </a:rPr>
              <a:t> </a:t>
            </a:r>
            <a:r>
              <a:rPr lang="en-US" altLang="ko-KR" dirty="0" err="1">
                <a:latin typeface="Consolas" panose="020B0609020204030204" pitchFamily="49" charset="0"/>
                <a:ea typeface="굴림" panose="020B0600000101010101" pitchFamily="50" charset="-127"/>
                <a:cs typeface="Arial" panose="020B0604020202020204" pitchFamily="34" charset="0"/>
              </a:rPr>
              <a:t>gpa</a:t>
            </a:r>
            <a:r>
              <a:rPr lang="en-US" altLang="ko-KR" dirty="0">
                <a:latin typeface="Consolas" panose="020B0609020204030204" pitchFamily="49" charset="0"/>
                <a:ea typeface="굴림" panose="020B0600000101010101" pitchFamily="50" charset="-127"/>
                <a:cs typeface="Arial" panose="020B0604020202020204" pitchFamily="34" charset="0"/>
              </a:rPr>
              <a:t> &gt;= 2.0:</a:t>
            </a:r>
          </a:p>
          <a:p>
            <a:r>
              <a:rPr lang="en-US" altLang="ko-KR" dirty="0">
                <a:latin typeface="Consolas" panose="020B0609020204030204" pitchFamily="49" charset="0"/>
                <a:ea typeface="굴림" panose="020B0600000101010101" pitchFamily="50" charset="-127"/>
                <a:cs typeface="Arial" panose="020B0604020202020204" pitchFamily="34" charset="0"/>
              </a:rPr>
              <a:t>    print('</a:t>
            </a:r>
            <a:r>
              <a:rPr lang="ko-KR" altLang="en-US" dirty="0">
                <a:latin typeface="Consolas" panose="020B0609020204030204" pitchFamily="49" charset="0"/>
                <a:ea typeface="굴림" panose="020B0600000101010101" pitchFamily="50" charset="-127"/>
                <a:cs typeface="Arial" panose="020B0604020202020204" pitchFamily="34" charset="0"/>
              </a:rPr>
              <a:t>졸업 가능합니다</a:t>
            </a:r>
            <a:r>
              <a:rPr lang="en-US" altLang="ko-KR" dirty="0">
                <a:latin typeface="Consolas" panose="020B0609020204030204" pitchFamily="49" charset="0"/>
                <a:ea typeface="굴림" panose="020B0600000101010101" pitchFamily="50" charset="-127"/>
                <a:cs typeface="Arial" panose="020B0604020202020204" pitchFamily="34" charset="0"/>
              </a:rPr>
              <a:t>!')</a:t>
            </a:r>
          </a:p>
          <a:p>
            <a:r>
              <a:rPr lang="en-US" altLang="ko-KR"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dirty="0">
                <a:latin typeface="Consolas" panose="020B0609020204030204" pitchFamily="49" charset="0"/>
                <a:ea typeface="굴림" panose="020B0600000101010101" pitchFamily="50" charset="-127"/>
                <a:cs typeface="Arial" panose="020B0604020202020204" pitchFamily="34" charset="0"/>
              </a:rPr>
              <a:t>:</a:t>
            </a:r>
          </a:p>
          <a:p>
            <a:r>
              <a:rPr lang="en-US" altLang="ko-KR" dirty="0">
                <a:latin typeface="Consolas" panose="020B0609020204030204" pitchFamily="49" charset="0"/>
                <a:ea typeface="굴림" panose="020B0600000101010101" pitchFamily="50" charset="-127"/>
                <a:cs typeface="Arial" panose="020B0604020202020204" pitchFamily="34" charset="0"/>
              </a:rPr>
              <a:t>    print('</a:t>
            </a:r>
            <a:r>
              <a:rPr lang="ko-KR" altLang="en-US" dirty="0">
                <a:latin typeface="Consolas" panose="020B0609020204030204" pitchFamily="49" charset="0"/>
                <a:ea typeface="굴림" panose="020B0600000101010101" pitchFamily="50" charset="-127"/>
                <a:cs typeface="Arial" panose="020B0604020202020204" pitchFamily="34" charset="0"/>
              </a:rPr>
              <a:t>졸업이 힘듭니다</a:t>
            </a:r>
            <a:r>
              <a:rPr lang="en-US" altLang="ko-KR" dirty="0">
                <a:latin typeface="Consolas" panose="020B0609020204030204" pitchFamily="49" charset="0"/>
                <a:ea typeface="굴림" panose="020B0600000101010101" pitchFamily="50" charset="-127"/>
                <a:cs typeface="Arial" panose="020B0604020202020204" pitchFamily="34" charset="0"/>
              </a:rPr>
              <a:t>!')</a:t>
            </a:r>
          </a:p>
        </p:txBody>
      </p:sp>
    </p:spTree>
    <p:custDataLst>
      <p:tags r:id="rId1"/>
    </p:custDataLst>
    <p:extLst>
      <p:ext uri="{BB962C8B-B14F-4D97-AF65-F5344CB8AC3E}">
        <p14:creationId xmlns:p14="http://schemas.microsoft.com/office/powerpoint/2010/main" val="3514005418"/>
      </p:ext>
    </p:extLst>
  </p:cSld>
  <p:clrMapOvr>
    <a:masterClrMapping/>
  </p:clrMapOvr>
  <mc:AlternateContent xmlns:mc="http://schemas.openxmlformats.org/markup-compatibility/2006" xmlns:p14="http://schemas.microsoft.com/office/powerpoint/2010/main">
    <mc:Choice Requires="p14">
      <p:transition spd="slow" p14:dur="2000" advTm="81841"/>
    </mc:Choice>
    <mc:Fallback xmlns="">
      <p:transition spd="slow" advTm="818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연속적인 </a:t>
            </a:r>
            <a:r>
              <a:rPr lang="en-US" altLang="ko-KR" dirty="0"/>
              <a:t>if-else </a:t>
            </a:r>
            <a:r>
              <a:rPr lang="ko-KR" altLang="en-US" dirty="0"/>
              <a:t>문</a:t>
            </a:r>
          </a:p>
        </p:txBody>
      </p:sp>
      <p:sp>
        <p:nvSpPr>
          <p:cNvPr id="3" name="내용 개체 틀 2"/>
          <p:cNvSpPr>
            <a:spLocks noGrp="1"/>
          </p:cNvSpPr>
          <p:nvPr>
            <p:ph idx="1"/>
          </p:nvPr>
        </p:nvSpPr>
        <p:spPr/>
        <p:txBody>
          <a:bodyPr/>
          <a:lstStyle/>
          <a:p>
            <a:r>
              <a:rPr lang="en-US" altLang="ko-KR" b="1" dirty="0"/>
              <a:t> if</a:t>
            </a:r>
            <a:r>
              <a:rPr lang="ko-KR" altLang="en-US" b="1" dirty="0"/>
              <a:t> </a:t>
            </a:r>
            <a:r>
              <a:rPr lang="en-US" altLang="ko-KR" b="1" dirty="0"/>
              <a:t>~ </a:t>
            </a:r>
            <a:r>
              <a:rPr lang="en-US" altLang="ko-KR" b="1" dirty="0" err="1"/>
              <a:t>elif</a:t>
            </a:r>
            <a:r>
              <a:rPr lang="en-US" altLang="ko-KR" b="1" dirty="0"/>
              <a:t> ~ else </a:t>
            </a:r>
            <a:r>
              <a:rPr lang="ko-KR" altLang="en-US" b="1" dirty="0"/>
              <a:t>구문 </a:t>
            </a:r>
          </a:p>
        </p:txBody>
      </p:sp>
      <p:sp>
        <p:nvSpPr>
          <p:cNvPr id="4" name="TextBox 3"/>
          <p:cNvSpPr txBox="1"/>
          <p:nvPr/>
        </p:nvSpPr>
        <p:spPr>
          <a:xfrm>
            <a:off x="1979712" y="1863551"/>
            <a:ext cx="5492311" cy="3416320"/>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Arial" panose="020B0604020202020204" pitchFamily="34" charset="0"/>
              </a:rPr>
              <a:t>score = </a:t>
            </a:r>
            <a:r>
              <a:rPr lang="en-US" altLang="ko-KR" b="1" dirty="0" err="1">
                <a:solidFill>
                  <a:srgbClr val="0000FF"/>
                </a:solidFill>
                <a:latin typeface="Consolas" panose="020B0609020204030204" pitchFamily="49" charset="0"/>
                <a:ea typeface="굴림" panose="020B0600000101010101" pitchFamily="50" charset="-127"/>
                <a:cs typeface="Arial" panose="020B0604020202020204" pitchFamily="34" charset="0"/>
              </a:rPr>
              <a:t>int</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en-US" altLang="ko-KR" b="1"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ko-KR" altLang="en-US" b="1" dirty="0">
                <a:latin typeface="Consolas" panose="020B0609020204030204" pitchFamily="49" charset="0"/>
                <a:ea typeface="굴림" panose="020B0600000101010101" pitchFamily="50" charset="-127"/>
                <a:cs typeface="Arial" panose="020B0604020202020204" pitchFamily="34" charset="0"/>
              </a:rPr>
              <a:t>성적을 </a:t>
            </a:r>
            <a:r>
              <a:rPr lang="ko-KR" altLang="en-US"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b="1" dirty="0">
                <a:latin typeface="Consolas" panose="020B0609020204030204" pitchFamily="49" charset="0"/>
                <a:ea typeface="굴림" panose="020B0600000101010101" pitchFamily="50" charset="-127"/>
                <a:cs typeface="Arial" panose="020B0604020202020204" pitchFamily="34" charset="0"/>
              </a:rPr>
              <a:t>: "))</a:t>
            </a:r>
          </a:p>
          <a:p>
            <a:endParaRPr lang="en-US" altLang="ko-KR" b="1" dirty="0">
              <a:latin typeface="Consolas" panose="020B0609020204030204" pitchFamily="49" charset="0"/>
              <a:ea typeface="굴림" panose="020B0600000101010101" pitchFamily="50" charset="-127"/>
              <a:cs typeface="Arial" panose="020B0604020202020204" pitchFamily="34" charset="0"/>
            </a:endParaRP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b="1" dirty="0">
                <a:latin typeface="Consolas" panose="020B0609020204030204" pitchFamily="49" charset="0"/>
                <a:ea typeface="굴림" panose="020B0600000101010101" pitchFamily="50" charset="-127"/>
                <a:cs typeface="Arial" panose="020B0604020202020204" pitchFamily="34" charset="0"/>
              </a:rPr>
              <a:t> score &gt;= 90 :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A")</a:t>
            </a:r>
          </a:p>
          <a:p>
            <a:r>
              <a:rPr lang="en-US" altLang="ko-KR" b="1" dirty="0" err="1">
                <a:solidFill>
                  <a:srgbClr val="C00000"/>
                </a:solidFill>
                <a:latin typeface="Consolas" panose="020B0609020204030204" pitchFamily="49" charset="0"/>
                <a:ea typeface="굴림" panose="020B0600000101010101" pitchFamily="50" charset="-127"/>
                <a:cs typeface="Arial" panose="020B0604020202020204" pitchFamily="34" charset="0"/>
              </a:rPr>
              <a:t>elif</a:t>
            </a:r>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score &gt;= 80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B")</a:t>
            </a:r>
          </a:p>
          <a:p>
            <a:r>
              <a:rPr lang="en-US" altLang="ko-KR" b="1" dirty="0" err="1">
                <a:solidFill>
                  <a:srgbClr val="C00000"/>
                </a:solidFill>
                <a:latin typeface="Consolas" panose="020B0609020204030204" pitchFamily="49" charset="0"/>
                <a:ea typeface="굴림" panose="020B0600000101010101" pitchFamily="50" charset="-127"/>
                <a:cs typeface="Arial" panose="020B0604020202020204" pitchFamily="34" charset="0"/>
              </a:rPr>
              <a:t>elif</a:t>
            </a:r>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score &gt;= 70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C")</a:t>
            </a:r>
          </a:p>
          <a:p>
            <a:r>
              <a:rPr lang="en-US" altLang="ko-KR" b="1" dirty="0" err="1">
                <a:solidFill>
                  <a:srgbClr val="C00000"/>
                </a:solidFill>
                <a:latin typeface="Consolas" panose="020B0609020204030204" pitchFamily="49" charset="0"/>
                <a:ea typeface="굴림" panose="020B0600000101010101" pitchFamily="50" charset="-127"/>
                <a:cs typeface="Arial" panose="020B0604020202020204" pitchFamily="34" charset="0"/>
              </a:rPr>
              <a:t>elif</a:t>
            </a:r>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score &gt;= 60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D")</a:t>
            </a: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b="1" dirty="0">
                <a:latin typeface="Consolas" panose="020B0609020204030204" pitchFamily="49" charset="0"/>
                <a:ea typeface="굴림" panose="020B0600000101010101" pitchFamily="50" charset="-127"/>
                <a:cs typeface="Arial" panose="020B0604020202020204" pitchFamily="34" charset="0"/>
              </a:rPr>
              <a:t>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F");</a:t>
            </a:r>
          </a:p>
        </p:txBody>
      </p:sp>
      <p:sp>
        <p:nvSpPr>
          <p:cNvPr id="5" name="TextBox 4"/>
          <p:cNvSpPr txBox="1"/>
          <p:nvPr/>
        </p:nvSpPr>
        <p:spPr>
          <a:xfrm>
            <a:off x="1979711" y="5592727"/>
            <a:ext cx="5492311" cy="646331"/>
          </a:xfrm>
          <a:prstGeom prst="rect">
            <a:avLst/>
          </a:prstGeom>
          <a:solidFill>
            <a:srgbClr val="CCCCFF"/>
          </a:solidFill>
          <a:ln>
            <a:solidFill>
              <a:schemeClr val="tx1"/>
            </a:solidFill>
          </a:ln>
        </p:spPr>
        <p:txBody>
          <a:bodyPr wrap="square" rtlCol="0">
            <a:spAutoFit/>
          </a:bodyPr>
          <a:lstStyle/>
          <a:p>
            <a:r>
              <a:rPr lang="ko-KR" altLang="en-US" b="1" dirty="0">
                <a:latin typeface="Arial" panose="020B0604020202020204" pitchFamily="34" charset="0"/>
                <a:ea typeface="굴림" panose="020B0600000101010101" pitchFamily="50" charset="-127"/>
                <a:cs typeface="Arial" panose="020B0604020202020204" pitchFamily="34" charset="0"/>
              </a:rPr>
              <a:t>성적을 </a:t>
            </a:r>
            <a:r>
              <a:rPr lang="ko-KR" altLang="en-US" b="1" dirty="0" err="1">
                <a:latin typeface="Arial" panose="020B0604020202020204" pitchFamily="34" charset="0"/>
                <a:ea typeface="굴림" panose="020B0600000101010101" pitchFamily="50" charset="-127"/>
                <a:cs typeface="Arial" panose="020B0604020202020204" pitchFamily="34" charset="0"/>
              </a:rPr>
              <a:t>입력하시오</a:t>
            </a:r>
            <a:r>
              <a:rPr lang="en-US" altLang="ko-KR" b="1" dirty="0">
                <a:latin typeface="Arial" panose="020B0604020202020204" pitchFamily="34" charset="0"/>
                <a:ea typeface="굴림" panose="020B0600000101010101" pitchFamily="50" charset="-127"/>
                <a:cs typeface="Arial" panose="020B0604020202020204" pitchFamily="34" charset="0"/>
              </a:rPr>
              <a:t>: 90</a:t>
            </a:r>
          </a:p>
          <a:p>
            <a:r>
              <a:rPr lang="ko-KR" altLang="en-US" b="1" dirty="0">
                <a:latin typeface="Arial" panose="020B0604020202020204" pitchFamily="34" charset="0"/>
                <a:ea typeface="굴림" panose="020B0600000101010101" pitchFamily="50" charset="-127"/>
                <a:cs typeface="Arial" panose="020B0604020202020204" pitchFamily="34" charset="0"/>
              </a:rPr>
              <a:t>학점 </a:t>
            </a:r>
            <a:r>
              <a:rPr lang="en-US" altLang="ko-KR" b="1" dirty="0">
                <a:latin typeface="Arial" panose="020B0604020202020204" pitchFamily="34" charset="0"/>
                <a:ea typeface="굴림" panose="020B0600000101010101" pitchFamily="50" charset="-127"/>
                <a:cs typeface="Arial" panose="020B0604020202020204" pitchFamily="34" charset="0"/>
              </a:rPr>
              <a:t>A</a:t>
            </a:r>
          </a:p>
        </p:txBody>
      </p:sp>
      <p:sp>
        <p:nvSpPr>
          <p:cNvPr id="6" name="직사각형 5"/>
          <p:cNvSpPr/>
          <p:nvPr/>
        </p:nvSpPr>
        <p:spPr>
          <a:xfrm>
            <a:off x="404893" y="1863551"/>
            <a:ext cx="720080" cy="43924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altLang="ko-KR" dirty="0"/>
              <a:t>100</a:t>
            </a:r>
          </a:p>
          <a:p>
            <a:pPr algn="ctr">
              <a:lnSpc>
                <a:spcPct val="150000"/>
              </a:lnSpc>
            </a:pPr>
            <a:r>
              <a:rPr lang="en-US" altLang="ko-KR" dirty="0"/>
              <a:t>95</a:t>
            </a:r>
          </a:p>
          <a:p>
            <a:pPr algn="ctr">
              <a:lnSpc>
                <a:spcPct val="150000"/>
              </a:lnSpc>
            </a:pPr>
            <a:r>
              <a:rPr lang="en-US" altLang="ko-KR" dirty="0"/>
              <a:t>90</a:t>
            </a:r>
          </a:p>
          <a:p>
            <a:pPr algn="ctr">
              <a:lnSpc>
                <a:spcPct val="150000"/>
              </a:lnSpc>
            </a:pPr>
            <a:r>
              <a:rPr lang="en-US" altLang="ko-KR" dirty="0"/>
              <a:t>85</a:t>
            </a:r>
          </a:p>
          <a:p>
            <a:pPr algn="ctr">
              <a:lnSpc>
                <a:spcPct val="150000"/>
              </a:lnSpc>
            </a:pPr>
            <a:r>
              <a:rPr lang="en-US" altLang="ko-KR" dirty="0"/>
              <a:t>80</a:t>
            </a:r>
          </a:p>
          <a:p>
            <a:pPr algn="ctr">
              <a:lnSpc>
                <a:spcPct val="150000"/>
              </a:lnSpc>
            </a:pPr>
            <a:r>
              <a:rPr lang="en-US" altLang="ko-KR" dirty="0"/>
              <a:t>75</a:t>
            </a:r>
          </a:p>
          <a:p>
            <a:pPr algn="ctr">
              <a:lnSpc>
                <a:spcPct val="150000"/>
              </a:lnSpc>
            </a:pPr>
            <a:r>
              <a:rPr lang="en-US" altLang="ko-KR" dirty="0"/>
              <a:t>70</a:t>
            </a:r>
          </a:p>
          <a:p>
            <a:pPr algn="ctr">
              <a:lnSpc>
                <a:spcPct val="150000"/>
              </a:lnSpc>
            </a:pPr>
            <a:r>
              <a:rPr lang="en-US" altLang="ko-KR" dirty="0"/>
              <a:t>65</a:t>
            </a:r>
          </a:p>
          <a:p>
            <a:pPr algn="ctr">
              <a:lnSpc>
                <a:spcPct val="150000"/>
              </a:lnSpc>
            </a:pPr>
            <a:r>
              <a:rPr lang="en-US" altLang="ko-KR" dirty="0"/>
              <a:t>60</a:t>
            </a:r>
          </a:p>
          <a:p>
            <a:pPr algn="ctr">
              <a:lnSpc>
                <a:spcPct val="150000"/>
              </a:lnSpc>
            </a:pPr>
            <a:r>
              <a:rPr lang="en-US" altLang="ko-KR" dirty="0"/>
              <a:t>55</a:t>
            </a:r>
          </a:p>
          <a:p>
            <a:pPr algn="ctr">
              <a:lnSpc>
                <a:spcPct val="150000"/>
              </a:lnSpc>
            </a:pPr>
            <a:r>
              <a:rPr lang="en-US" altLang="ko-KR" dirty="0"/>
              <a:t>:</a:t>
            </a:r>
            <a:endParaRPr lang="ko-KR" altLang="en-US" dirty="0"/>
          </a:p>
        </p:txBody>
      </p:sp>
      <p:cxnSp>
        <p:nvCxnSpPr>
          <p:cNvPr id="10" name="직선 연결선 9"/>
          <p:cNvCxnSpPr/>
          <p:nvPr/>
        </p:nvCxnSpPr>
        <p:spPr>
          <a:xfrm>
            <a:off x="404893" y="2852936"/>
            <a:ext cx="114277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404893" y="3645024"/>
            <a:ext cx="114277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404893" y="4509120"/>
            <a:ext cx="114277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404893" y="5301208"/>
            <a:ext cx="114277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15390" y="2246083"/>
            <a:ext cx="336952" cy="369332"/>
          </a:xfrm>
          <a:prstGeom prst="rect">
            <a:avLst/>
          </a:prstGeom>
          <a:noFill/>
        </p:spPr>
        <p:txBody>
          <a:bodyPr wrap="none" rtlCol="0">
            <a:spAutoFit/>
          </a:bodyPr>
          <a:lstStyle/>
          <a:p>
            <a:r>
              <a:rPr lang="en-US" altLang="ko-KR" dirty="0"/>
              <a:t>A</a:t>
            </a:r>
            <a:endParaRPr lang="ko-KR" altLang="en-US" dirty="0"/>
          </a:p>
        </p:txBody>
      </p:sp>
      <p:sp>
        <p:nvSpPr>
          <p:cNvPr id="16" name="TextBox 15"/>
          <p:cNvSpPr txBox="1"/>
          <p:nvPr/>
        </p:nvSpPr>
        <p:spPr>
          <a:xfrm>
            <a:off x="1215390" y="3090458"/>
            <a:ext cx="319318" cy="369332"/>
          </a:xfrm>
          <a:prstGeom prst="rect">
            <a:avLst/>
          </a:prstGeom>
          <a:noFill/>
        </p:spPr>
        <p:txBody>
          <a:bodyPr wrap="none" rtlCol="0">
            <a:spAutoFit/>
          </a:bodyPr>
          <a:lstStyle/>
          <a:p>
            <a:r>
              <a:rPr lang="en-US" altLang="ko-KR" dirty="0"/>
              <a:t>B</a:t>
            </a:r>
            <a:endParaRPr lang="ko-KR" altLang="en-US" dirty="0"/>
          </a:p>
        </p:txBody>
      </p:sp>
      <p:sp>
        <p:nvSpPr>
          <p:cNvPr id="17" name="TextBox 16"/>
          <p:cNvSpPr txBox="1"/>
          <p:nvPr/>
        </p:nvSpPr>
        <p:spPr>
          <a:xfrm>
            <a:off x="1210865" y="3937774"/>
            <a:ext cx="330540" cy="369332"/>
          </a:xfrm>
          <a:prstGeom prst="rect">
            <a:avLst/>
          </a:prstGeom>
          <a:noFill/>
        </p:spPr>
        <p:txBody>
          <a:bodyPr wrap="none" rtlCol="0">
            <a:spAutoFit/>
          </a:bodyPr>
          <a:lstStyle/>
          <a:p>
            <a:r>
              <a:rPr lang="en-US" altLang="ko-KR" dirty="0"/>
              <a:t>C</a:t>
            </a:r>
            <a:endParaRPr lang="ko-KR" altLang="en-US" dirty="0"/>
          </a:p>
        </p:txBody>
      </p:sp>
      <p:sp>
        <p:nvSpPr>
          <p:cNvPr id="18" name="TextBox 17"/>
          <p:cNvSpPr txBox="1"/>
          <p:nvPr/>
        </p:nvSpPr>
        <p:spPr>
          <a:xfrm>
            <a:off x="1238374" y="4751856"/>
            <a:ext cx="349776" cy="369332"/>
          </a:xfrm>
          <a:prstGeom prst="rect">
            <a:avLst/>
          </a:prstGeom>
          <a:noFill/>
        </p:spPr>
        <p:txBody>
          <a:bodyPr wrap="none" rtlCol="0">
            <a:spAutoFit/>
          </a:bodyPr>
          <a:lstStyle/>
          <a:p>
            <a:r>
              <a:rPr lang="en-US" altLang="ko-KR" dirty="0"/>
              <a:t>D</a:t>
            </a:r>
            <a:endParaRPr lang="ko-KR" altLang="en-US" dirty="0"/>
          </a:p>
        </p:txBody>
      </p:sp>
      <p:sp>
        <p:nvSpPr>
          <p:cNvPr id="19" name="TextBox 18"/>
          <p:cNvSpPr txBox="1"/>
          <p:nvPr/>
        </p:nvSpPr>
        <p:spPr>
          <a:xfrm>
            <a:off x="1212365" y="5576765"/>
            <a:ext cx="300082" cy="369332"/>
          </a:xfrm>
          <a:prstGeom prst="rect">
            <a:avLst/>
          </a:prstGeom>
          <a:noFill/>
        </p:spPr>
        <p:txBody>
          <a:bodyPr wrap="none" rtlCol="0">
            <a:spAutoFit/>
          </a:bodyPr>
          <a:lstStyle/>
          <a:p>
            <a:r>
              <a:rPr lang="en-US" altLang="ko-KR" dirty="0"/>
              <a:t>F</a:t>
            </a:r>
            <a:endParaRPr lang="ko-KR" altLang="en-US" dirty="0"/>
          </a:p>
        </p:txBody>
      </p:sp>
      <p:cxnSp>
        <p:nvCxnSpPr>
          <p:cNvPr id="21" name="직선 화살표 연결선 20"/>
          <p:cNvCxnSpPr/>
          <p:nvPr/>
        </p:nvCxnSpPr>
        <p:spPr>
          <a:xfrm>
            <a:off x="1238374" y="1863551"/>
            <a:ext cx="0" cy="9893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a:off x="1238374" y="2871663"/>
            <a:ext cx="0" cy="7733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1238374" y="3673114"/>
            <a:ext cx="0" cy="7733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1238374" y="4527847"/>
            <a:ext cx="0" cy="7733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a:off x="1238374" y="5374750"/>
            <a:ext cx="0" cy="7733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8109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연속적인 </a:t>
            </a:r>
            <a:r>
              <a:rPr lang="en-US" altLang="ko-KR" dirty="0"/>
              <a:t>if-else </a:t>
            </a:r>
            <a:r>
              <a:rPr lang="ko-KR" altLang="en-US" dirty="0"/>
              <a:t>문</a:t>
            </a:r>
          </a:p>
        </p:txBody>
      </p:sp>
      <p:sp>
        <p:nvSpPr>
          <p:cNvPr id="3" name="내용 개체 틀 2"/>
          <p:cNvSpPr>
            <a:spLocks noGrp="1"/>
          </p:cNvSpPr>
          <p:nvPr>
            <p:ph idx="1"/>
          </p:nvPr>
        </p:nvSpPr>
        <p:spPr/>
        <p:txBody>
          <a:bodyPr/>
          <a:lstStyle/>
          <a:p>
            <a:r>
              <a:rPr lang="en-US" altLang="ko-KR" b="1" dirty="0"/>
              <a:t> </a:t>
            </a:r>
            <a:r>
              <a:rPr lang="ko-KR" altLang="en-US" b="1" dirty="0"/>
              <a:t>범위 설정 주의 </a:t>
            </a:r>
          </a:p>
        </p:txBody>
      </p:sp>
      <p:sp>
        <p:nvSpPr>
          <p:cNvPr id="4" name="TextBox 3"/>
          <p:cNvSpPr txBox="1"/>
          <p:nvPr/>
        </p:nvSpPr>
        <p:spPr>
          <a:xfrm>
            <a:off x="1979712" y="1863551"/>
            <a:ext cx="5492311" cy="3416320"/>
          </a:xfrm>
          <a:prstGeom prst="rect">
            <a:avLst/>
          </a:prstGeom>
          <a:solidFill>
            <a:srgbClr val="CCFFFF"/>
          </a:solidFill>
          <a:ln>
            <a:solidFill>
              <a:schemeClr val="tx1"/>
            </a:solidFill>
          </a:ln>
        </p:spPr>
        <p:txBody>
          <a:bodyPr wrap="square" rtlCol="0">
            <a:spAutoFit/>
          </a:bodyPr>
          <a:lstStyle/>
          <a:p>
            <a:r>
              <a:rPr lang="en-US" altLang="ko-KR" b="1" dirty="0">
                <a:latin typeface="Consolas" panose="020B0609020204030204" pitchFamily="49" charset="0"/>
                <a:ea typeface="굴림" panose="020B0600000101010101" pitchFamily="50" charset="-127"/>
                <a:cs typeface="Arial" panose="020B0604020202020204" pitchFamily="34" charset="0"/>
              </a:rPr>
              <a:t>score = </a:t>
            </a:r>
            <a:r>
              <a:rPr lang="en-US" altLang="ko-KR" b="1" dirty="0" err="1">
                <a:solidFill>
                  <a:srgbClr val="0000FF"/>
                </a:solidFill>
                <a:latin typeface="Consolas" panose="020B0609020204030204" pitchFamily="49" charset="0"/>
                <a:ea typeface="굴림" panose="020B0600000101010101" pitchFamily="50" charset="-127"/>
                <a:cs typeface="Arial" panose="020B0604020202020204" pitchFamily="34" charset="0"/>
              </a:rPr>
              <a:t>int</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en-US" altLang="ko-KR" b="1"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b="1" dirty="0">
                <a:latin typeface="Consolas" panose="020B0609020204030204" pitchFamily="49" charset="0"/>
                <a:ea typeface="굴림" panose="020B0600000101010101" pitchFamily="50" charset="-127"/>
                <a:cs typeface="Arial" panose="020B0604020202020204" pitchFamily="34" charset="0"/>
              </a:rPr>
              <a:t>("</a:t>
            </a:r>
            <a:r>
              <a:rPr lang="ko-KR" altLang="en-US" b="1" dirty="0">
                <a:latin typeface="Consolas" panose="020B0609020204030204" pitchFamily="49" charset="0"/>
                <a:ea typeface="굴림" panose="020B0600000101010101" pitchFamily="50" charset="-127"/>
                <a:cs typeface="Arial" panose="020B0604020202020204" pitchFamily="34" charset="0"/>
              </a:rPr>
              <a:t>성적을 </a:t>
            </a:r>
            <a:r>
              <a:rPr lang="ko-KR" altLang="en-US"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b="1" dirty="0">
                <a:latin typeface="Consolas" panose="020B0609020204030204" pitchFamily="49" charset="0"/>
                <a:ea typeface="굴림" panose="020B0600000101010101" pitchFamily="50" charset="-127"/>
                <a:cs typeface="Arial" panose="020B0604020202020204" pitchFamily="34" charset="0"/>
              </a:rPr>
              <a:t>: "))</a:t>
            </a:r>
          </a:p>
          <a:p>
            <a:endParaRPr lang="en-US" altLang="ko-KR" b="1" dirty="0">
              <a:latin typeface="Consolas" panose="020B0609020204030204" pitchFamily="49" charset="0"/>
              <a:ea typeface="굴림" panose="020B0600000101010101" pitchFamily="50" charset="-127"/>
              <a:cs typeface="Arial" panose="020B0604020202020204" pitchFamily="34" charset="0"/>
            </a:endParaRP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b="1" dirty="0">
                <a:latin typeface="Consolas" panose="020B0609020204030204" pitchFamily="49" charset="0"/>
                <a:ea typeface="굴림" panose="020B0600000101010101" pitchFamily="50" charset="-127"/>
                <a:cs typeface="Arial" panose="020B0604020202020204" pitchFamily="34" charset="0"/>
              </a:rPr>
              <a:t> score &gt;= 80 :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B")</a:t>
            </a:r>
          </a:p>
          <a:p>
            <a:r>
              <a:rPr lang="en-US" altLang="ko-KR" b="1" dirty="0" err="1">
                <a:solidFill>
                  <a:srgbClr val="C00000"/>
                </a:solidFill>
                <a:latin typeface="Consolas" panose="020B0609020204030204" pitchFamily="49" charset="0"/>
                <a:ea typeface="굴림" panose="020B0600000101010101" pitchFamily="50" charset="-127"/>
                <a:cs typeface="Arial" panose="020B0604020202020204" pitchFamily="34" charset="0"/>
              </a:rPr>
              <a:t>elif</a:t>
            </a:r>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score &gt;= 60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D")</a:t>
            </a:r>
          </a:p>
          <a:p>
            <a:r>
              <a:rPr lang="en-US" altLang="ko-KR" b="1" dirty="0" err="1">
                <a:solidFill>
                  <a:srgbClr val="C00000"/>
                </a:solidFill>
                <a:latin typeface="Consolas" panose="020B0609020204030204" pitchFamily="49" charset="0"/>
                <a:ea typeface="굴림" panose="020B0600000101010101" pitchFamily="50" charset="-127"/>
                <a:cs typeface="Arial" panose="020B0604020202020204" pitchFamily="34" charset="0"/>
              </a:rPr>
              <a:t>elif</a:t>
            </a:r>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score &gt;= 70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C")</a:t>
            </a:r>
          </a:p>
          <a:p>
            <a:r>
              <a:rPr lang="en-US" altLang="ko-KR" b="1" dirty="0" err="1">
                <a:solidFill>
                  <a:srgbClr val="C00000"/>
                </a:solidFill>
                <a:latin typeface="Consolas" panose="020B0609020204030204" pitchFamily="49" charset="0"/>
                <a:ea typeface="굴림" panose="020B0600000101010101" pitchFamily="50" charset="-127"/>
                <a:cs typeface="Arial" panose="020B0604020202020204" pitchFamily="34" charset="0"/>
              </a:rPr>
              <a:t>elif</a:t>
            </a:r>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 </a:t>
            </a:r>
            <a:r>
              <a:rPr lang="en-US" altLang="ko-KR" b="1" dirty="0">
                <a:latin typeface="Consolas" panose="020B0609020204030204" pitchFamily="49" charset="0"/>
                <a:ea typeface="굴림" panose="020B0600000101010101" pitchFamily="50" charset="-127"/>
                <a:cs typeface="Arial" panose="020B0604020202020204" pitchFamily="34" charset="0"/>
              </a:rPr>
              <a:t>score &gt;= 90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A")</a:t>
            </a:r>
          </a:p>
          <a:p>
            <a:r>
              <a:rPr lang="en-US" altLang="ko-KR" b="1"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b="1" dirty="0">
                <a:latin typeface="Consolas" panose="020B0609020204030204" pitchFamily="49" charset="0"/>
                <a:ea typeface="굴림" panose="020B0600000101010101" pitchFamily="50" charset="-127"/>
                <a:cs typeface="Arial" panose="020B0604020202020204" pitchFamily="34" charset="0"/>
              </a:rPr>
              <a:t> :</a:t>
            </a:r>
          </a:p>
          <a:p>
            <a:r>
              <a:rPr lang="en-US" altLang="ko-KR" b="1" dirty="0">
                <a:latin typeface="Consolas" panose="020B0609020204030204" pitchFamily="49" charset="0"/>
                <a:ea typeface="굴림" panose="020B0600000101010101" pitchFamily="50" charset="-127"/>
                <a:cs typeface="Arial" panose="020B0604020202020204" pitchFamily="34" charset="0"/>
              </a:rPr>
              <a:t>	print("</a:t>
            </a:r>
            <a:r>
              <a:rPr lang="ko-KR" altLang="en-US" b="1" dirty="0">
                <a:latin typeface="Consolas" panose="020B0609020204030204" pitchFamily="49" charset="0"/>
                <a:ea typeface="굴림" panose="020B0600000101010101" pitchFamily="50" charset="-127"/>
                <a:cs typeface="Arial" panose="020B0604020202020204" pitchFamily="34" charset="0"/>
              </a:rPr>
              <a:t>학점 </a:t>
            </a:r>
            <a:r>
              <a:rPr lang="en-US" altLang="ko-KR" b="1" dirty="0">
                <a:latin typeface="Consolas" panose="020B0609020204030204" pitchFamily="49" charset="0"/>
                <a:ea typeface="굴림" panose="020B0600000101010101" pitchFamily="50" charset="-127"/>
                <a:cs typeface="Arial" panose="020B0604020202020204" pitchFamily="34" charset="0"/>
              </a:rPr>
              <a:t>F");</a:t>
            </a:r>
          </a:p>
        </p:txBody>
      </p:sp>
      <p:sp>
        <p:nvSpPr>
          <p:cNvPr id="5" name="TextBox 4"/>
          <p:cNvSpPr txBox="1"/>
          <p:nvPr/>
        </p:nvSpPr>
        <p:spPr>
          <a:xfrm>
            <a:off x="1979711" y="5592727"/>
            <a:ext cx="5492311" cy="646331"/>
          </a:xfrm>
          <a:prstGeom prst="rect">
            <a:avLst/>
          </a:prstGeom>
          <a:solidFill>
            <a:srgbClr val="CCCCFF"/>
          </a:solidFill>
          <a:ln>
            <a:solidFill>
              <a:schemeClr val="tx1"/>
            </a:solidFill>
          </a:ln>
        </p:spPr>
        <p:txBody>
          <a:bodyPr wrap="square" rtlCol="0">
            <a:spAutoFit/>
          </a:bodyPr>
          <a:lstStyle/>
          <a:p>
            <a:r>
              <a:rPr lang="ko-KR" altLang="en-US" b="1" dirty="0">
                <a:latin typeface="Arial" panose="020B0604020202020204" pitchFamily="34" charset="0"/>
                <a:ea typeface="굴림" panose="020B0600000101010101" pitchFamily="50" charset="-127"/>
                <a:cs typeface="Arial" panose="020B0604020202020204" pitchFamily="34" charset="0"/>
              </a:rPr>
              <a:t>성적을 </a:t>
            </a:r>
            <a:r>
              <a:rPr lang="ko-KR" altLang="en-US" b="1" dirty="0" err="1">
                <a:latin typeface="Arial" panose="020B0604020202020204" pitchFamily="34" charset="0"/>
                <a:ea typeface="굴림" panose="020B0600000101010101" pitchFamily="50" charset="-127"/>
                <a:cs typeface="Arial" panose="020B0604020202020204" pitchFamily="34" charset="0"/>
              </a:rPr>
              <a:t>입력하시오</a:t>
            </a:r>
            <a:r>
              <a:rPr lang="en-US" altLang="ko-KR" b="1" dirty="0">
                <a:latin typeface="Arial" panose="020B0604020202020204" pitchFamily="34" charset="0"/>
                <a:ea typeface="굴림" panose="020B0600000101010101" pitchFamily="50" charset="-127"/>
                <a:cs typeface="Arial" panose="020B0604020202020204" pitchFamily="34" charset="0"/>
              </a:rPr>
              <a:t>: 90</a:t>
            </a:r>
          </a:p>
          <a:p>
            <a:r>
              <a:rPr lang="ko-KR" altLang="en-US" b="1" dirty="0">
                <a:latin typeface="Arial" panose="020B0604020202020204" pitchFamily="34" charset="0"/>
                <a:ea typeface="굴림" panose="020B0600000101010101" pitchFamily="50" charset="-127"/>
                <a:cs typeface="Arial" panose="020B0604020202020204" pitchFamily="34" charset="0"/>
              </a:rPr>
              <a:t>학점 </a:t>
            </a:r>
            <a:r>
              <a:rPr lang="en-US" altLang="ko-KR" b="1" dirty="0">
                <a:latin typeface="Arial" panose="020B0604020202020204" pitchFamily="34" charset="0"/>
                <a:ea typeface="굴림" panose="020B0600000101010101" pitchFamily="50" charset="-127"/>
                <a:cs typeface="Arial" panose="020B0604020202020204" pitchFamily="34" charset="0"/>
              </a:rPr>
              <a:t>A</a:t>
            </a:r>
          </a:p>
        </p:txBody>
      </p:sp>
      <p:sp>
        <p:nvSpPr>
          <p:cNvPr id="6" name="직사각형 5"/>
          <p:cNvSpPr/>
          <p:nvPr/>
        </p:nvSpPr>
        <p:spPr>
          <a:xfrm>
            <a:off x="404893" y="1863551"/>
            <a:ext cx="720080" cy="43924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altLang="ko-KR" dirty="0"/>
              <a:t>100</a:t>
            </a:r>
          </a:p>
          <a:p>
            <a:pPr algn="ctr">
              <a:lnSpc>
                <a:spcPct val="150000"/>
              </a:lnSpc>
            </a:pPr>
            <a:r>
              <a:rPr lang="en-US" altLang="ko-KR" dirty="0"/>
              <a:t>95</a:t>
            </a:r>
          </a:p>
          <a:p>
            <a:pPr algn="ctr">
              <a:lnSpc>
                <a:spcPct val="150000"/>
              </a:lnSpc>
            </a:pPr>
            <a:r>
              <a:rPr lang="en-US" altLang="ko-KR" dirty="0"/>
              <a:t>90</a:t>
            </a:r>
          </a:p>
          <a:p>
            <a:pPr algn="ctr">
              <a:lnSpc>
                <a:spcPct val="150000"/>
              </a:lnSpc>
            </a:pPr>
            <a:r>
              <a:rPr lang="en-US" altLang="ko-KR" dirty="0"/>
              <a:t>85</a:t>
            </a:r>
          </a:p>
          <a:p>
            <a:pPr algn="ctr">
              <a:lnSpc>
                <a:spcPct val="150000"/>
              </a:lnSpc>
            </a:pPr>
            <a:r>
              <a:rPr lang="en-US" altLang="ko-KR" dirty="0"/>
              <a:t>80</a:t>
            </a:r>
          </a:p>
          <a:p>
            <a:pPr algn="ctr">
              <a:lnSpc>
                <a:spcPct val="150000"/>
              </a:lnSpc>
            </a:pPr>
            <a:r>
              <a:rPr lang="en-US" altLang="ko-KR" dirty="0"/>
              <a:t>75</a:t>
            </a:r>
          </a:p>
          <a:p>
            <a:pPr algn="ctr">
              <a:lnSpc>
                <a:spcPct val="150000"/>
              </a:lnSpc>
            </a:pPr>
            <a:r>
              <a:rPr lang="en-US" altLang="ko-KR" dirty="0"/>
              <a:t>70</a:t>
            </a:r>
          </a:p>
          <a:p>
            <a:pPr algn="ctr">
              <a:lnSpc>
                <a:spcPct val="150000"/>
              </a:lnSpc>
            </a:pPr>
            <a:r>
              <a:rPr lang="en-US" altLang="ko-KR" dirty="0"/>
              <a:t>65</a:t>
            </a:r>
          </a:p>
          <a:p>
            <a:pPr algn="ctr">
              <a:lnSpc>
                <a:spcPct val="150000"/>
              </a:lnSpc>
            </a:pPr>
            <a:r>
              <a:rPr lang="en-US" altLang="ko-KR" dirty="0"/>
              <a:t>60</a:t>
            </a:r>
          </a:p>
          <a:p>
            <a:pPr algn="ctr">
              <a:lnSpc>
                <a:spcPct val="150000"/>
              </a:lnSpc>
            </a:pPr>
            <a:r>
              <a:rPr lang="en-US" altLang="ko-KR" dirty="0"/>
              <a:t>55</a:t>
            </a:r>
          </a:p>
          <a:p>
            <a:pPr algn="ctr">
              <a:lnSpc>
                <a:spcPct val="150000"/>
              </a:lnSpc>
            </a:pPr>
            <a:r>
              <a:rPr lang="en-US" altLang="ko-KR" dirty="0"/>
              <a:t>:</a:t>
            </a:r>
            <a:endParaRPr lang="ko-KR" altLang="en-US" dirty="0"/>
          </a:p>
        </p:txBody>
      </p:sp>
      <p:cxnSp>
        <p:nvCxnSpPr>
          <p:cNvPr id="10" name="직선 연결선 9"/>
          <p:cNvCxnSpPr/>
          <p:nvPr/>
        </p:nvCxnSpPr>
        <p:spPr>
          <a:xfrm>
            <a:off x="404893" y="2852936"/>
            <a:ext cx="8074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404893" y="3645024"/>
            <a:ext cx="114277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404893" y="5301208"/>
            <a:ext cx="114277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77287" y="2262934"/>
            <a:ext cx="336952" cy="369332"/>
          </a:xfrm>
          <a:prstGeom prst="rect">
            <a:avLst/>
          </a:prstGeom>
          <a:noFill/>
        </p:spPr>
        <p:txBody>
          <a:bodyPr wrap="none" rtlCol="0">
            <a:spAutoFit/>
          </a:bodyPr>
          <a:lstStyle/>
          <a:p>
            <a:r>
              <a:rPr lang="en-US" altLang="ko-KR" dirty="0"/>
              <a:t>A</a:t>
            </a:r>
            <a:endParaRPr lang="ko-KR" altLang="en-US" dirty="0"/>
          </a:p>
        </p:txBody>
      </p:sp>
      <p:sp>
        <p:nvSpPr>
          <p:cNvPr id="16" name="TextBox 15"/>
          <p:cNvSpPr txBox="1"/>
          <p:nvPr/>
        </p:nvSpPr>
        <p:spPr>
          <a:xfrm>
            <a:off x="1222476" y="2680634"/>
            <a:ext cx="319318" cy="369332"/>
          </a:xfrm>
          <a:prstGeom prst="rect">
            <a:avLst/>
          </a:prstGeom>
          <a:noFill/>
        </p:spPr>
        <p:txBody>
          <a:bodyPr wrap="none" rtlCol="0">
            <a:spAutoFit/>
          </a:bodyPr>
          <a:lstStyle/>
          <a:p>
            <a:r>
              <a:rPr lang="en-US" altLang="ko-KR" dirty="0"/>
              <a:t>B</a:t>
            </a:r>
            <a:endParaRPr lang="ko-KR" altLang="en-US" dirty="0"/>
          </a:p>
        </p:txBody>
      </p:sp>
      <p:sp>
        <p:nvSpPr>
          <p:cNvPr id="17" name="TextBox 16"/>
          <p:cNvSpPr txBox="1"/>
          <p:nvPr/>
        </p:nvSpPr>
        <p:spPr>
          <a:xfrm>
            <a:off x="1701040" y="3937774"/>
            <a:ext cx="330540" cy="369332"/>
          </a:xfrm>
          <a:prstGeom prst="rect">
            <a:avLst/>
          </a:prstGeom>
          <a:noFill/>
        </p:spPr>
        <p:txBody>
          <a:bodyPr wrap="none" rtlCol="0">
            <a:spAutoFit/>
          </a:bodyPr>
          <a:lstStyle/>
          <a:p>
            <a:r>
              <a:rPr lang="en-US" altLang="ko-KR" dirty="0"/>
              <a:t>C</a:t>
            </a:r>
            <a:endParaRPr lang="ko-KR" altLang="en-US" dirty="0"/>
          </a:p>
        </p:txBody>
      </p:sp>
      <p:sp>
        <p:nvSpPr>
          <p:cNvPr id="18" name="TextBox 17"/>
          <p:cNvSpPr txBox="1"/>
          <p:nvPr/>
        </p:nvSpPr>
        <p:spPr>
          <a:xfrm>
            <a:off x="1251873" y="4278342"/>
            <a:ext cx="349776" cy="369332"/>
          </a:xfrm>
          <a:prstGeom prst="rect">
            <a:avLst/>
          </a:prstGeom>
          <a:noFill/>
        </p:spPr>
        <p:txBody>
          <a:bodyPr wrap="none" rtlCol="0">
            <a:spAutoFit/>
          </a:bodyPr>
          <a:lstStyle/>
          <a:p>
            <a:r>
              <a:rPr lang="en-US" altLang="ko-KR" dirty="0"/>
              <a:t>D</a:t>
            </a:r>
            <a:endParaRPr lang="ko-KR" altLang="en-US" dirty="0"/>
          </a:p>
        </p:txBody>
      </p:sp>
      <p:sp>
        <p:nvSpPr>
          <p:cNvPr id="19" name="TextBox 18"/>
          <p:cNvSpPr txBox="1"/>
          <p:nvPr/>
        </p:nvSpPr>
        <p:spPr>
          <a:xfrm>
            <a:off x="1212365" y="5576765"/>
            <a:ext cx="300082" cy="369332"/>
          </a:xfrm>
          <a:prstGeom prst="rect">
            <a:avLst/>
          </a:prstGeom>
          <a:noFill/>
        </p:spPr>
        <p:txBody>
          <a:bodyPr wrap="none" rtlCol="0">
            <a:spAutoFit/>
          </a:bodyPr>
          <a:lstStyle/>
          <a:p>
            <a:r>
              <a:rPr lang="en-US" altLang="ko-KR" dirty="0"/>
              <a:t>F</a:t>
            </a:r>
            <a:endParaRPr lang="ko-KR" altLang="en-US" dirty="0"/>
          </a:p>
        </p:txBody>
      </p:sp>
      <p:cxnSp>
        <p:nvCxnSpPr>
          <p:cNvPr id="21" name="직선 화살표 연결선 20"/>
          <p:cNvCxnSpPr/>
          <p:nvPr/>
        </p:nvCxnSpPr>
        <p:spPr>
          <a:xfrm>
            <a:off x="1680923" y="1863551"/>
            <a:ext cx="0" cy="9893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a:off x="1238374" y="1863551"/>
            <a:ext cx="0" cy="17814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1728549" y="3673114"/>
            <a:ext cx="0" cy="7733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1238374" y="3673114"/>
            <a:ext cx="0" cy="16280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a:off x="1238374" y="5374750"/>
            <a:ext cx="0" cy="7733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398543" y="4483224"/>
            <a:ext cx="93309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76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예제</a:t>
            </a:r>
            <a:r>
              <a:rPr lang="en-US" altLang="ko-KR" dirty="0"/>
              <a:t>: </a:t>
            </a:r>
            <a:r>
              <a:rPr lang="ko-KR" altLang="en-US" dirty="0"/>
              <a:t>음수</a:t>
            </a:r>
            <a:r>
              <a:rPr lang="en-US" altLang="ko-KR" dirty="0"/>
              <a:t>, 0, </a:t>
            </a:r>
            <a:r>
              <a:rPr lang="ko-KR" altLang="en-US" dirty="0"/>
              <a:t>양수 구별하기</a:t>
            </a:r>
          </a:p>
        </p:txBody>
      </p:sp>
      <p:sp>
        <p:nvSpPr>
          <p:cNvPr id="3" name="내용 개체 틀 2"/>
          <p:cNvSpPr>
            <a:spLocks noGrp="1"/>
          </p:cNvSpPr>
          <p:nvPr>
            <p:ph idx="1"/>
          </p:nvPr>
        </p:nvSpPr>
        <p:spPr/>
        <p:txBody>
          <a:bodyPr/>
          <a:lstStyle/>
          <a:p>
            <a:r>
              <a:rPr lang="ko-KR" altLang="en-US" dirty="0"/>
              <a:t>사용자로부터 </a:t>
            </a:r>
            <a:r>
              <a:rPr lang="ko-KR" altLang="en-US" b="1" dirty="0"/>
              <a:t>정수</a:t>
            </a:r>
            <a:r>
              <a:rPr lang="ko-KR" altLang="en-US" dirty="0"/>
              <a:t>를 받아서 </a:t>
            </a:r>
            <a:r>
              <a:rPr lang="ko-KR" altLang="en-US" b="1" dirty="0"/>
              <a:t>음수</a:t>
            </a:r>
            <a:r>
              <a:rPr lang="en-US" altLang="ko-KR" b="1" dirty="0"/>
              <a:t>, 0, </a:t>
            </a:r>
            <a:r>
              <a:rPr lang="ko-KR" altLang="en-US" b="1" dirty="0"/>
              <a:t>양수 </a:t>
            </a:r>
            <a:r>
              <a:rPr lang="ko-KR" altLang="en-US" dirty="0"/>
              <a:t>중의 하나로 분류하여 보자</a:t>
            </a:r>
            <a:r>
              <a:rPr lang="en-US" altLang="ko-KR" dirty="0"/>
              <a:t>. </a:t>
            </a:r>
          </a:p>
          <a:p>
            <a:endParaRPr lang="ko-KR" altLang="en-US" dirty="0"/>
          </a:p>
        </p:txBody>
      </p:sp>
      <p:sp>
        <p:nvSpPr>
          <p:cNvPr id="4" name="TextBox 3"/>
          <p:cNvSpPr txBox="1"/>
          <p:nvPr/>
        </p:nvSpPr>
        <p:spPr>
          <a:xfrm>
            <a:off x="2483768" y="1844824"/>
            <a:ext cx="3843796" cy="646331"/>
          </a:xfrm>
          <a:prstGeom prst="rect">
            <a:avLst/>
          </a:prstGeom>
          <a:solidFill>
            <a:srgbClr val="CCCCFF"/>
          </a:solidFill>
          <a:ln>
            <a:solidFill>
              <a:schemeClr val="tx1"/>
            </a:solidFill>
          </a:ln>
        </p:spPr>
        <p:txBody>
          <a:bodyPr wrap="square" rtlCol="0">
            <a:spAutoFit/>
          </a:bodyPr>
          <a:lstStyle/>
          <a:p>
            <a:r>
              <a:rPr lang="ko-KR" altLang="en-US" b="1" dirty="0">
                <a:latin typeface="Consolas" panose="020B0609020204030204" pitchFamily="49" charset="0"/>
                <a:ea typeface="굴림" panose="020B0600000101010101" pitchFamily="50" charset="-127"/>
                <a:cs typeface="Arial" panose="020B0604020202020204" pitchFamily="34" charset="0"/>
              </a:rPr>
              <a:t>정수를 </a:t>
            </a:r>
            <a:r>
              <a:rPr lang="ko-KR" altLang="en-US"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b="1" dirty="0">
                <a:latin typeface="Consolas" panose="020B0609020204030204" pitchFamily="49" charset="0"/>
                <a:ea typeface="굴림" panose="020B0600000101010101" pitchFamily="50" charset="-127"/>
                <a:cs typeface="Arial" panose="020B0604020202020204" pitchFamily="34" charset="0"/>
              </a:rPr>
              <a:t>: -10</a:t>
            </a:r>
          </a:p>
          <a:p>
            <a:r>
              <a:rPr lang="ko-KR" altLang="en-US" b="1" dirty="0">
                <a:latin typeface="Consolas" panose="020B0609020204030204" pitchFamily="49" charset="0"/>
                <a:ea typeface="굴림" panose="020B0600000101010101" pitchFamily="50" charset="-127"/>
                <a:cs typeface="Arial" panose="020B0604020202020204" pitchFamily="34" charset="0"/>
              </a:rPr>
              <a:t>입력된 정수는 음수입니다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p:txBody>
      </p:sp>
      <p:sp>
        <p:nvSpPr>
          <p:cNvPr id="5" name="TextBox 4"/>
          <p:cNvSpPr txBox="1"/>
          <p:nvPr/>
        </p:nvSpPr>
        <p:spPr>
          <a:xfrm>
            <a:off x="2483767" y="2708920"/>
            <a:ext cx="3843796" cy="646331"/>
          </a:xfrm>
          <a:prstGeom prst="rect">
            <a:avLst/>
          </a:prstGeom>
          <a:solidFill>
            <a:srgbClr val="CCCCFF"/>
          </a:solidFill>
          <a:ln>
            <a:solidFill>
              <a:schemeClr val="tx1"/>
            </a:solidFill>
          </a:ln>
        </p:spPr>
        <p:txBody>
          <a:bodyPr wrap="square" rtlCol="0">
            <a:spAutoFit/>
          </a:bodyPr>
          <a:lstStyle/>
          <a:p>
            <a:r>
              <a:rPr lang="ko-KR" altLang="en-US" b="1" dirty="0">
                <a:latin typeface="Consolas" panose="020B0609020204030204" pitchFamily="49" charset="0"/>
                <a:ea typeface="굴림" panose="020B0600000101010101" pitchFamily="50" charset="-127"/>
                <a:cs typeface="Arial" panose="020B0604020202020204" pitchFamily="34" charset="0"/>
              </a:rPr>
              <a:t>정수를 </a:t>
            </a:r>
            <a:r>
              <a:rPr lang="ko-KR" altLang="en-US" b="1"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b="1" dirty="0">
                <a:latin typeface="Consolas" panose="020B0609020204030204" pitchFamily="49" charset="0"/>
                <a:ea typeface="굴림" panose="020B0600000101010101" pitchFamily="50" charset="-127"/>
                <a:cs typeface="Arial" panose="020B0604020202020204" pitchFamily="34" charset="0"/>
              </a:rPr>
              <a:t>: 0</a:t>
            </a:r>
          </a:p>
          <a:p>
            <a:r>
              <a:rPr lang="ko-KR" altLang="en-US" b="1" dirty="0">
                <a:latin typeface="Consolas" panose="020B0609020204030204" pitchFamily="49" charset="0"/>
                <a:ea typeface="굴림" panose="020B0600000101010101" pitchFamily="50" charset="-127"/>
                <a:cs typeface="Arial" panose="020B0604020202020204" pitchFamily="34" charset="0"/>
              </a:rPr>
              <a:t>입력된 정수는 </a:t>
            </a:r>
            <a:r>
              <a:rPr lang="en-US" altLang="ko-KR" b="1" dirty="0">
                <a:latin typeface="Consolas" panose="020B0609020204030204" pitchFamily="49" charset="0"/>
                <a:ea typeface="굴림" panose="020B0600000101010101" pitchFamily="50" charset="-127"/>
                <a:cs typeface="Arial" panose="020B0604020202020204" pitchFamily="34" charset="0"/>
              </a:rPr>
              <a:t>0</a:t>
            </a:r>
            <a:r>
              <a:rPr lang="ko-KR" altLang="en-US" b="1" dirty="0">
                <a:latin typeface="Consolas" panose="020B0609020204030204" pitchFamily="49" charset="0"/>
                <a:ea typeface="굴림" panose="020B0600000101010101" pitchFamily="50" charset="-127"/>
                <a:cs typeface="Arial" panose="020B0604020202020204" pitchFamily="34" charset="0"/>
              </a:rPr>
              <a:t>입니다</a:t>
            </a:r>
            <a:r>
              <a:rPr lang="en-US" altLang="ko-KR" b="1" dirty="0">
                <a:latin typeface="Consolas" panose="020B0609020204030204" pitchFamily="49" charset="0"/>
                <a:ea typeface="굴림" panose="020B0600000101010101" pitchFamily="50" charset="-127"/>
                <a:cs typeface="Arial" panose="020B0604020202020204" pitchFamily="34" charset="0"/>
              </a:rPr>
              <a:t>.</a:t>
            </a:r>
          </a:p>
        </p:txBody>
      </p:sp>
      <p:sp>
        <p:nvSpPr>
          <p:cNvPr id="6" name="TextBox 5"/>
          <p:cNvSpPr txBox="1"/>
          <p:nvPr/>
        </p:nvSpPr>
        <p:spPr>
          <a:xfrm>
            <a:off x="1681828" y="3870655"/>
            <a:ext cx="5780343" cy="2062103"/>
          </a:xfrm>
          <a:prstGeom prst="rect">
            <a:avLst/>
          </a:prstGeom>
          <a:solidFill>
            <a:srgbClr val="CCFFFF"/>
          </a:solidFill>
          <a:ln>
            <a:solidFill>
              <a:schemeClr val="tx1"/>
            </a:solidFill>
          </a:ln>
        </p:spPr>
        <p:txBody>
          <a:bodyPr wrap="square" rtlCol="0">
            <a:spAutoFit/>
          </a:bodyPr>
          <a:lstStyle/>
          <a:p>
            <a:r>
              <a:rPr lang="en-US" altLang="ko-KR" sz="1600" dirty="0">
                <a:latin typeface="Consolas" panose="020B0609020204030204" pitchFamily="49" charset="0"/>
                <a:ea typeface="굴림" panose="020B0600000101010101" pitchFamily="50" charset="-127"/>
                <a:cs typeface="Arial" panose="020B0604020202020204" pitchFamily="34" charset="0"/>
              </a:rPr>
              <a:t>number = </a:t>
            </a:r>
            <a:r>
              <a:rPr lang="en-US" altLang="ko-KR" sz="1600" dirty="0" err="1">
                <a:solidFill>
                  <a:srgbClr val="0000FF"/>
                </a:solidFill>
                <a:latin typeface="Consolas" panose="020B0609020204030204" pitchFamily="49" charset="0"/>
                <a:ea typeface="굴림" panose="020B0600000101010101" pitchFamily="50" charset="-127"/>
                <a:cs typeface="Arial" panose="020B0604020202020204" pitchFamily="34" charset="0"/>
              </a:rPr>
              <a:t>int</a:t>
            </a:r>
            <a:r>
              <a:rPr lang="en-US" altLang="ko-KR" sz="1600" dirty="0">
                <a:latin typeface="Consolas" panose="020B0609020204030204" pitchFamily="49" charset="0"/>
                <a:ea typeface="굴림" panose="020B0600000101010101" pitchFamily="50" charset="-127"/>
                <a:cs typeface="Arial" panose="020B0604020202020204" pitchFamily="34" charset="0"/>
              </a:rPr>
              <a:t>(</a:t>
            </a:r>
            <a:r>
              <a:rPr lang="en-US" altLang="ko-KR" sz="1600" dirty="0">
                <a:solidFill>
                  <a:srgbClr val="0000FF"/>
                </a:solidFill>
                <a:latin typeface="Consolas" panose="020B0609020204030204" pitchFamily="49" charset="0"/>
                <a:ea typeface="굴림" panose="020B0600000101010101" pitchFamily="50" charset="-127"/>
                <a:cs typeface="Arial" panose="020B0604020202020204" pitchFamily="34" charset="0"/>
              </a:rPr>
              <a:t>input</a:t>
            </a:r>
            <a:r>
              <a:rPr lang="en-US" altLang="ko-KR" sz="1600" dirty="0">
                <a:latin typeface="Consolas" panose="020B0609020204030204" pitchFamily="49" charset="0"/>
                <a:ea typeface="굴림" panose="020B0600000101010101" pitchFamily="50" charset="-127"/>
                <a:cs typeface="Arial" panose="020B0604020202020204" pitchFamily="34" charset="0"/>
              </a:rPr>
              <a:t>("</a:t>
            </a:r>
            <a:r>
              <a:rPr lang="ko-KR" altLang="en-US" sz="1600" dirty="0">
                <a:latin typeface="Consolas" panose="020B0609020204030204" pitchFamily="49" charset="0"/>
                <a:ea typeface="굴림" panose="020B0600000101010101" pitchFamily="50" charset="-127"/>
                <a:cs typeface="Arial" panose="020B0604020202020204" pitchFamily="34" charset="0"/>
              </a:rPr>
              <a:t>정수를 </a:t>
            </a:r>
            <a:r>
              <a:rPr lang="ko-KR" altLang="en-US" sz="1600" dirty="0" err="1">
                <a:latin typeface="Consolas" panose="020B0609020204030204" pitchFamily="49" charset="0"/>
                <a:ea typeface="굴림" panose="020B0600000101010101" pitchFamily="50" charset="-127"/>
                <a:cs typeface="Arial" panose="020B0604020202020204" pitchFamily="34" charset="0"/>
              </a:rPr>
              <a:t>입력하시오</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endParaRPr lang="en-US" altLang="ko-KR" sz="1600" dirty="0">
              <a:latin typeface="Consolas" panose="020B0609020204030204" pitchFamily="49" charset="0"/>
              <a:ea typeface="굴림" panose="020B0600000101010101" pitchFamily="50" charset="-127"/>
              <a:cs typeface="Arial" panose="020B0604020202020204" pitchFamily="34" charset="0"/>
            </a:endParaRPr>
          </a:p>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if</a:t>
            </a:r>
            <a:r>
              <a:rPr lang="en-US" altLang="ko-KR" sz="1600" dirty="0">
                <a:latin typeface="Consolas" panose="020B0609020204030204" pitchFamily="49" charset="0"/>
                <a:ea typeface="굴림" panose="020B0600000101010101" pitchFamily="50" charset="-127"/>
                <a:cs typeface="Arial" panose="020B0604020202020204" pitchFamily="34" charset="0"/>
              </a:rPr>
              <a:t> </a:t>
            </a:r>
            <a:r>
              <a:rPr lang="en-US" altLang="ko-KR" sz="1600" dirty="0">
                <a:solidFill>
                  <a:srgbClr val="7030A0"/>
                </a:solidFill>
                <a:latin typeface="Consolas" panose="020B0609020204030204" pitchFamily="49" charset="0"/>
                <a:ea typeface="굴림" panose="020B0600000101010101" pitchFamily="50" charset="-127"/>
                <a:cs typeface="Arial" panose="020B0604020202020204" pitchFamily="34" charset="0"/>
              </a:rPr>
              <a:t>number &lt; 0</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입력된 정수는 음수입니다</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err="1">
                <a:solidFill>
                  <a:srgbClr val="C00000"/>
                </a:solidFill>
                <a:latin typeface="Consolas" panose="020B0609020204030204" pitchFamily="49" charset="0"/>
                <a:ea typeface="굴림" panose="020B0600000101010101" pitchFamily="50" charset="-127"/>
                <a:cs typeface="Arial" panose="020B0604020202020204" pitchFamily="34" charset="0"/>
              </a:rPr>
              <a:t>elif</a:t>
            </a:r>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 </a:t>
            </a:r>
            <a:r>
              <a:rPr lang="en-US" altLang="ko-KR" sz="1600" dirty="0">
                <a:solidFill>
                  <a:srgbClr val="7030A0"/>
                </a:solidFill>
                <a:latin typeface="Consolas" panose="020B0609020204030204" pitchFamily="49" charset="0"/>
                <a:ea typeface="굴림" panose="020B0600000101010101" pitchFamily="50" charset="-127"/>
                <a:cs typeface="Arial" panose="020B0604020202020204" pitchFamily="34" charset="0"/>
              </a:rPr>
              <a:t>number ==0 </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입력된 정수는 </a:t>
            </a:r>
            <a:r>
              <a:rPr lang="en-US" altLang="ko-KR" sz="1600" dirty="0">
                <a:latin typeface="Consolas" panose="020B0609020204030204" pitchFamily="49" charset="0"/>
                <a:ea typeface="굴림" panose="020B0600000101010101" pitchFamily="50" charset="-127"/>
                <a:cs typeface="Arial" panose="020B0604020202020204" pitchFamily="34" charset="0"/>
              </a:rPr>
              <a:t>0</a:t>
            </a:r>
            <a:r>
              <a:rPr lang="ko-KR" altLang="en-US" sz="1600" dirty="0">
                <a:latin typeface="Consolas" panose="020B0609020204030204" pitchFamily="49" charset="0"/>
                <a:ea typeface="굴림" panose="020B0600000101010101" pitchFamily="50" charset="-127"/>
                <a:cs typeface="Arial" panose="020B0604020202020204" pitchFamily="34" charset="0"/>
              </a:rPr>
              <a:t>입니다</a:t>
            </a:r>
            <a:r>
              <a:rPr lang="en-US" altLang="ko-KR" sz="1600" dirty="0">
                <a:latin typeface="Consolas" panose="020B0609020204030204" pitchFamily="49" charset="0"/>
                <a:ea typeface="굴림" panose="020B0600000101010101" pitchFamily="50" charset="-127"/>
                <a:cs typeface="Arial" panose="020B0604020202020204" pitchFamily="34" charset="0"/>
              </a:rPr>
              <a:t>.")</a:t>
            </a:r>
          </a:p>
          <a:p>
            <a:r>
              <a:rPr lang="en-US" altLang="ko-KR" sz="1600" dirty="0">
                <a:solidFill>
                  <a:srgbClr val="C00000"/>
                </a:solidFill>
                <a:latin typeface="Consolas" panose="020B0609020204030204" pitchFamily="49" charset="0"/>
                <a:ea typeface="굴림" panose="020B0600000101010101" pitchFamily="50" charset="-127"/>
                <a:cs typeface="Arial" panose="020B0604020202020204" pitchFamily="34" charset="0"/>
              </a:rPr>
              <a:t>else</a:t>
            </a:r>
            <a:r>
              <a:rPr lang="en-US" altLang="ko-KR" sz="1600" dirty="0">
                <a:latin typeface="Consolas" panose="020B0609020204030204" pitchFamily="49" charset="0"/>
                <a:ea typeface="굴림" panose="020B0600000101010101" pitchFamily="50" charset="-127"/>
                <a:cs typeface="Arial" panose="020B0604020202020204" pitchFamily="34" charset="0"/>
              </a:rPr>
              <a:t> :</a:t>
            </a:r>
          </a:p>
          <a:p>
            <a:r>
              <a:rPr lang="en-US" altLang="ko-KR" sz="1600" dirty="0">
                <a:latin typeface="Consolas" panose="020B0609020204030204" pitchFamily="49" charset="0"/>
                <a:ea typeface="굴림" panose="020B0600000101010101" pitchFamily="50" charset="-127"/>
                <a:cs typeface="Arial" panose="020B0604020202020204" pitchFamily="34" charset="0"/>
              </a:rPr>
              <a:t>    print("</a:t>
            </a:r>
            <a:r>
              <a:rPr lang="ko-KR" altLang="en-US" sz="1600" dirty="0">
                <a:latin typeface="Consolas" panose="020B0609020204030204" pitchFamily="49" charset="0"/>
                <a:ea typeface="굴림" panose="020B0600000101010101" pitchFamily="50" charset="-127"/>
                <a:cs typeface="Arial" panose="020B0604020202020204" pitchFamily="34" charset="0"/>
              </a:rPr>
              <a:t>입력된 정수는 양수입니다</a:t>
            </a:r>
            <a:r>
              <a:rPr lang="en-US" altLang="ko-KR" sz="1600" dirty="0">
                <a:latin typeface="Consolas" panose="020B0609020204030204" pitchFamily="49" charset="0"/>
                <a:ea typeface="굴림" panose="020B0600000101010101" pitchFamily="50" charset="-127"/>
                <a:cs typeface="Arial" panose="020B0604020202020204" pitchFamily="34" charset="0"/>
              </a:rPr>
              <a:t>.")</a:t>
            </a:r>
          </a:p>
        </p:txBody>
      </p:sp>
    </p:spTree>
    <p:extLst>
      <p:ext uri="{BB962C8B-B14F-4D97-AF65-F5344CB8AC3E}">
        <p14:creationId xmlns:p14="http://schemas.microsoft.com/office/powerpoint/2010/main" val="120343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8.1|8|4.8"/>
</p:tagLst>
</file>

<file path=ppt/tags/tag10.xml><?xml version="1.0" encoding="utf-8"?>
<p:tagLst xmlns:a="http://schemas.openxmlformats.org/drawingml/2006/main" xmlns:r="http://schemas.openxmlformats.org/officeDocument/2006/relationships" xmlns:p="http://schemas.openxmlformats.org/presentationml/2006/main">
  <p:tag name="TIMING" val="|54.1"/>
</p:tagLst>
</file>

<file path=ppt/tags/tag11.xml><?xml version="1.0" encoding="utf-8"?>
<p:tagLst xmlns:a="http://schemas.openxmlformats.org/drawingml/2006/main" xmlns:r="http://schemas.openxmlformats.org/officeDocument/2006/relationships" xmlns:p="http://schemas.openxmlformats.org/presentationml/2006/main">
  <p:tag name="TIMING" val="|2.2"/>
</p:tagLst>
</file>

<file path=ppt/tags/tag12.xml><?xml version="1.0" encoding="utf-8"?>
<p:tagLst xmlns:a="http://schemas.openxmlformats.org/drawingml/2006/main" xmlns:r="http://schemas.openxmlformats.org/officeDocument/2006/relationships" xmlns:p="http://schemas.openxmlformats.org/presentationml/2006/main">
  <p:tag name="TIMING" val="|4.8|15.2|8.2|5.1|9.5|3.4|3.7"/>
</p:tagLst>
</file>

<file path=ppt/tags/tag13.xml><?xml version="1.0" encoding="utf-8"?>
<p:tagLst xmlns:a="http://schemas.openxmlformats.org/drawingml/2006/main" xmlns:r="http://schemas.openxmlformats.org/officeDocument/2006/relationships" xmlns:p="http://schemas.openxmlformats.org/presentationml/2006/main">
  <p:tag name="TIMING" val="|18.4|8.9|4.3"/>
</p:tagLst>
</file>

<file path=ppt/tags/tag14.xml><?xml version="1.0" encoding="utf-8"?>
<p:tagLst xmlns:a="http://schemas.openxmlformats.org/drawingml/2006/main" xmlns:r="http://schemas.openxmlformats.org/officeDocument/2006/relationships" xmlns:p="http://schemas.openxmlformats.org/presentationml/2006/main">
  <p:tag name="TIMING" val="|49.3"/>
</p:tagLst>
</file>

<file path=ppt/tags/tag15.xml><?xml version="1.0" encoding="utf-8"?>
<p:tagLst xmlns:a="http://schemas.openxmlformats.org/drawingml/2006/main" xmlns:r="http://schemas.openxmlformats.org/officeDocument/2006/relationships" xmlns:p="http://schemas.openxmlformats.org/presentationml/2006/main">
  <p:tag name="TIMING" val="|43.2"/>
</p:tagLst>
</file>

<file path=ppt/tags/tag16.xml><?xml version="1.0" encoding="utf-8"?>
<p:tagLst xmlns:a="http://schemas.openxmlformats.org/drawingml/2006/main" xmlns:r="http://schemas.openxmlformats.org/officeDocument/2006/relationships" xmlns:p="http://schemas.openxmlformats.org/presentationml/2006/main">
  <p:tag name="TIMING" val="|43.2"/>
</p:tagLst>
</file>

<file path=ppt/tags/tag17.xml><?xml version="1.0" encoding="utf-8"?>
<p:tagLst xmlns:a="http://schemas.openxmlformats.org/drawingml/2006/main" xmlns:r="http://schemas.openxmlformats.org/officeDocument/2006/relationships" xmlns:p="http://schemas.openxmlformats.org/presentationml/2006/main">
  <p:tag name="TIMING" val="|43.2"/>
</p:tagLst>
</file>

<file path=ppt/tags/tag18.xml><?xml version="1.0" encoding="utf-8"?>
<p:tagLst xmlns:a="http://schemas.openxmlformats.org/drawingml/2006/main" xmlns:r="http://schemas.openxmlformats.org/officeDocument/2006/relationships" xmlns:p="http://schemas.openxmlformats.org/presentationml/2006/main">
  <p:tag name="TIMING" val="|38.7|29.3|23.3|7.2|40"/>
</p:tagLst>
</file>

<file path=ppt/tags/tag19.xml><?xml version="1.0" encoding="utf-8"?>
<p:tagLst xmlns:a="http://schemas.openxmlformats.org/drawingml/2006/main" xmlns:r="http://schemas.openxmlformats.org/officeDocument/2006/relationships" xmlns:p="http://schemas.openxmlformats.org/presentationml/2006/main">
  <p:tag name="TIMING" val="|2.2"/>
</p:tagLst>
</file>

<file path=ppt/tags/tag2.xml><?xml version="1.0" encoding="utf-8"?>
<p:tagLst xmlns:a="http://schemas.openxmlformats.org/drawingml/2006/main" xmlns:r="http://schemas.openxmlformats.org/officeDocument/2006/relationships" xmlns:p="http://schemas.openxmlformats.org/presentationml/2006/main">
  <p:tag name="TIMING" val="|10.3|5.5|50.4|4.4|84.6"/>
</p:tagLst>
</file>

<file path=ppt/tags/tag20.xml><?xml version="1.0" encoding="utf-8"?>
<p:tagLst xmlns:a="http://schemas.openxmlformats.org/drawingml/2006/main" xmlns:r="http://schemas.openxmlformats.org/officeDocument/2006/relationships" xmlns:p="http://schemas.openxmlformats.org/presentationml/2006/main">
  <p:tag name="TIMING" val="|137.3|19.4"/>
</p:tagLst>
</file>

<file path=ppt/tags/tag21.xml><?xml version="1.0" encoding="utf-8"?>
<p:tagLst xmlns:a="http://schemas.openxmlformats.org/drawingml/2006/main" xmlns:r="http://schemas.openxmlformats.org/officeDocument/2006/relationships" xmlns:p="http://schemas.openxmlformats.org/presentationml/2006/main">
  <p:tag name="TIMING" val="|33.5|8.2|2.9|3.6"/>
</p:tagLst>
</file>

<file path=ppt/tags/tag3.xml><?xml version="1.0" encoding="utf-8"?>
<p:tagLst xmlns:a="http://schemas.openxmlformats.org/drawingml/2006/main" xmlns:r="http://schemas.openxmlformats.org/officeDocument/2006/relationships" xmlns:p="http://schemas.openxmlformats.org/presentationml/2006/main">
  <p:tag name="TIMING" val="|105.7"/>
</p:tagLst>
</file>

<file path=ppt/tags/tag4.xml><?xml version="1.0" encoding="utf-8"?>
<p:tagLst xmlns:a="http://schemas.openxmlformats.org/drawingml/2006/main" xmlns:r="http://schemas.openxmlformats.org/officeDocument/2006/relationships" xmlns:p="http://schemas.openxmlformats.org/presentationml/2006/main">
  <p:tag name="TIMING" val="|9.1|0.8"/>
</p:tagLst>
</file>

<file path=ppt/tags/tag5.xml><?xml version="1.0" encoding="utf-8"?>
<p:tagLst xmlns:a="http://schemas.openxmlformats.org/drawingml/2006/main" xmlns:r="http://schemas.openxmlformats.org/officeDocument/2006/relationships" xmlns:p="http://schemas.openxmlformats.org/presentationml/2006/main">
  <p:tag name="TIMING" val="|2.1|1.2"/>
</p:tagLst>
</file>

<file path=ppt/tags/tag6.xml><?xml version="1.0" encoding="utf-8"?>
<p:tagLst xmlns:a="http://schemas.openxmlformats.org/drawingml/2006/main" xmlns:r="http://schemas.openxmlformats.org/officeDocument/2006/relationships" xmlns:p="http://schemas.openxmlformats.org/presentationml/2006/main">
  <p:tag name="TIMING" val="|1.5"/>
</p:tagLst>
</file>

<file path=ppt/tags/tag7.xml><?xml version="1.0" encoding="utf-8"?>
<p:tagLst xmlns:a="http://schemas.openxmlformats.org/drawingml/2006/main" xmlns:r="http://schemas.openxmlformats.org/officeDocument/2006/relationships" xmlns:p="http://schemas.openxmlformats.org/presentationml/2006/main">
  <p:tag name="TIMING" val="|117.4|2.9"/>
</p:tagLst>
</file>

<file path=ppt/tags/tag8.xml><?xml version="1.0" encoding="utf-8"?>
<p:tagLst xmlns:a="http://schemas.openxmlformats.org/drawingml/2006/main" xmlns:r="http://schemas.openxmlformats.org/officeDocument/2006/relationships" xmlns:p="http://schemas.openxmlformats.org/presentationml/2006/main">
  <p:tag name="TIMING" val="|17.2|27.7|0.8|3.7"/>
</p:tagLst>
</file>

<file path=ppt/tags/tag9.xml><?xml version="1.0" encoding="utf-8"?>
<p:tagLst xmlns:a="http://schemas.openxmlformats.org/drawingml/2006/main" xmlns:r="http://schemas.openxmlformats.org/officeDocument/2006/relationships" xmlns:p="http://schemas.openxmlformats.org/presentationml/2006/main">
  <p:tag name="TIMING" val="|31.5|14.6"/>
</p:tagLst>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ai-8 기계학습-최종">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8680</ep:Words>
  <ep:PresentationFormat>화면 슬라이드 쇼(4:3)</ep:PresentationFormat>
  <ep:Paragraphs>2031</ep:Paragraphs>
  <ep:Slides>176</ep:Slides>
  <ep:Notes>14</ep:Notes>
  <ep:TotalTime>0</ep:TotalTime>
  <ep:HiddenSlides>0</ep:HiddenSlides>
  <ep:MMClips>0</ep:MMClips>
  <ep:HeadingPairs>
    <vt:vector size="4" baseType="variant">
      <vt:variant>
        <vt:lpstr>테마</vt:lpstr>
      </vt:variant>
      <vt:variant>
        <vt:i4>1</vt:i4>
      </vt:variant>
      <vt:variant>
        <vt:lpstr>슬라이드 제목</vt:lpstr>
      </vt:variant>
      <vt:variant>
        <vt:i4>176</vt:i4>
      </vt:variant>
    </vt:vector>
  </ep:HeadingPairs>
  <ep:TitlesOfParts>
    <vt:vector size="177" baseType="lpstr">
      <vt:lpstr>ai-8 기계학습-최종</vt:lpstr>
      <vt:lpstr>문자열</vt:lpstr>
      <vt:lpstr>목차</vt:lpstr>
      <vt:lpstr>1강 파이썬기초 OT</vt:lpstr>
      <vt:lpstr>파일 열기</vt:lpstr>
      <vt:lpstr>파일 쓰기</vt:lpstr>
      <vt:lpstr>파일 읽기</vt:lpstr>
      <vt:lpstr xml:space="preserve">실습 CSV 파일 분석 </vt:lpstr>
      <vt:lpstr>파일 읽기</vt:lpstr>
      <vt:lpstr>파일 읽기</vt:lpstr>
      <vt:lpstr xml:space="preserve">학년별, 성씨별 통계 </vt:lpstr>
      <vt:lpstr xml:space="preserve">학습 과제 </vt:lpstr>
      <vt:lpstr xml:space="preserve">수고하셨습니다. </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2016-08-04T08:27:08.000</dcterms:created>
  <dc:creator>kki</dc:creator>
  <cp:lastModifiedBy>user</cp:lastModifiedBy>
  <dcterms:modified xsi:type="dcterms:W3CDTF">2021-12-27T04:32:09.235</dcterms:modified>
  <cp:revision>539</cp:revision>
  <dc:title>기계 학습</dc:title>
  <cp:version>1000.0000.01</cp:version>
</cp:coreProperties>
</file>